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ags/tag5.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tags/tag3.xml" ContentType="application/vnd.openxmlformats-officedocument.presentationml.tags+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9.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ags/tag15.xml" ContentType="application/vnd.openxmlformats-officedocument.presentationml.tags+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tags/tag7.xml" ContentType="application/vnd.openxmlformats-officedocument.presentationml.tags+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61" r:id="rId2"/>
    <p:sldId id="263" r:id="rId3"/>
    <p:sldId id="385" r:id="rId4"/>
    <p:sldId id="386" r:id="rId5"/>
    <p:sldId id="310" r:id="rId6"/>
    <p:sldId id="374" r:id="rId7"/>
    <p:sldId id="265" r:id="rId8"/>
    <p:sldId id="297" r:id="rId9"/>
    <p:sldId id="306" r:id="rId10"/>
    <p:sldId id="296" r:id="rId11"/>
    <p:sldId id="299" r:id="rId12"/>
    <p:sldId id="301" r:id="rId13"/>
    <p:sldId id="295" r:id="rId14"/>
    <p:sldId id="300" r:id="rId15"/>
    <p:sldId id="268" r:id="rId16"/>
    <p:sldId id="302" r:id="rId17"/>
    <p:sldId id="303" r:id="rId18"/>
    <p:sldId id="383" r:id="rId19"/>
    <p:sldId id="304" r:id="rId20"/>
    <p:sldId id="305" r:id="rId21"/>
    <p:sldId id="375" r:id="rId22"/>
    <p:sldId id="312" r:id="rId23"/>
    <p:sldId id="313" r:id="rId24"/>
    <p:sldId id="314" r:id="rId25"/>
    <p:sldId id="315" r:id="rId26"/>
    <p:sldId id="316" r:id="rId27"/>
    <p:sldId id="282" r:id="rId28"/>
    <p:sldId id="319" r:id="rId29"/>
    <p:sldId id="366" r:id="rId30"/>
    <p:sldId id="321" r:id="rId31"/>
    <p:sldId id="322" r:id="rId32"/>
    <p:sldId id="323" r:id="rId33"/>
    <p:sldId id="324" r:id="rId34"/>
    <p:sldId id="376" r:id="rId35"/>
    <p:sldId id="377" r:id="rId36"/>
    <p:sldId id="326" r:id="rId37"/>
    <p:sldId id="327" r:id="rId38"/>
    <p:sldId id="378" r:id="rId39"/>
    <p:sldId id="329" r:id="rId40"/>
    <p:sldId id="381" r:id="rId41"/>
    <p:sldId id="384" r:id="rId42"/>
    <p:sldId id="334" r:id="rId43"/>
    <p:sldId id="333" r:id="rId44"/>
    <p:sldId id="367" r:id="rId45"/>
    <p:sldId id="332" r:id="rId46"/>
    <p:sldId id="335" r:id="rId47"/>
    <p:sldId id="336" r:id="rId48"/>
    <p:sldId id="337" r:id="rId49"/>
    <p:sldId id="338" r:id="rId50"/>
    <p:sldId id="339" r:id="rId51"/>
    <p:sldId id="340" r:id="rId52"/>
    <p:sldId id="341" r:id="rId53"/>
    <p:sldId id="379" r:id="rId54"/>
    <p:sldId id="343" r:id="rId55"/>
    <p:sldId id="344" r:id="rId56"/>
    <p:sldId id="345" r:id="rId57"/>
    <p:sldId id="346" r:id="rId58"/>
    <p:sldId id="380" r:id="rId59"/>
    <p:sldId id="368" r:id="rId60"/>
    <p:sldId id="351" r:id="rId61"/>
    <p:sldId id="352" r:id="rId62"/>
    <p:sldId id="353" r:id="rId63"/>
    <p:sldId id="357" r:id="rId64"/>
    <p:sldId id="369" r:id="rId65"/>
    <p:sldId id="372" r:id="rId66"/>
    <p:sldId id="355" r:id="rId67"/>
    <p:sldId id="356" r:id="rId68"/>
    <p:sldId id="373" r:id="rId69"/>
    <p:sldId id="359" r:id="rId70"/>
    <p:sldId id="360" r:id="rId71"/>
    <p:sldId id="362" r:id="rId72"/>
    <p:sldId id="363" r:id="rId73"/>
    <p:sldId id="370" r:id="rId74"/>
    <p:sldId id="365" r:id="rId75"/>
  </p:sldIdLst>
  <p:sldSz cx="9906000" cy="6858000" type="A4"/>
  <p:notesSz cx="7099300" cy="10234613"/>
  <p:custDataLst>
    <p:tags r:id="rId7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04" autoAdjust="0"/>
    <p:restoredTop sz="94540" autoAdjust="0"/>
  </p:normalViewPr>
  <p:slideViewPr>
    <p:cSldViewPr>
      <p:cViewPr varScale="1">
        <p:scale>
          <a:sx n="95" d="100"/>
          <a:sy n="95" d="100"/>
        </p:scale>
        <p:origin x="-108" y="-294"/>
      </p:cViewPr>
      <p:guideLst>
        <p:guide orient="horz" pos="709"/>
        <p:guide orient="horz" pos="3929"/>
        <p:guide pos="353"/>
        <p:guide pos="5887"/>
      </p:guideLst>
    </p:cSldViewPr>
  </p:slideViewPr>
  <p:notesTextViewPr>
    <p:cViewPr>
      <p:scale>
        <a:sx n="1" d="1"/>
        <a:sy n="1" d="1"/>
      </p:scale>
      <p:origin x="0" y="0"/>
    </p:cViewPr>
  </p:notesTextViewPr>
  <p:notesViewPr>
    <p:cSldViewPr showGuides="1">
      <p:cViewPr varScale="1">
        <p:scale>
          <a:sx n="97" d="100"/>
          <a:sy n="97" d="100"/>
        </p:scale>
        <p:origin x="-3570" y="-108"/>
      </p:cViewPr>
      <p:guideLst>
        <p:guide orient="horz" pos="3224"/>
        <p:guide pos="2236"/>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dirty="0">
              <a:latin typeface="Arial" pitchFamily="34" charset="0"/>
            </a:endParaRPr>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fld id="{4635AC45-49B3-4447-BB9A-35A693EC7287}" type="datetimeFigureOut">
              <a:rPr lang="de-DE" smtClean="0">
                <a:latin typeface="Arial" pitchFamily="34" charset="0"/>
              </a:rPr>
              <a:pPr/>
              <a:t>22.04.2016</a:t>
            </a:fld>
            <a:endParaRPr lang="de-DE" dirty="0">
              <a:latin typeface="Arial" pitchFamily="34" charset="0"/>
            </a:endParaRPr>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dirty="0">
              <a:latin typeface="Arial" pitchFamily="34" charset="0"/>
            </a:endParaRPr>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CF022199-5D63-4E77-AEB4-11F8FF9D8716}" type="slidenum">
              <a:rPr lang="de-DE" smtClean="0">
                <a:latin typeface="Arial" pitchFamily="34" charset="0"/>
              </a:rPr>
              <a:pPr/>
              <a:t>‹#›</a:t>
            </a:fld>
            <a:endParaRPr lang="de-DE" dirty="0">
              <a:latin typeface="Arial" pitchFamily="34" charset="0"/>
            </a:endParaRPr>
          </a:p>
        </p:txBody>
      </p:sp>
    </p:spTree>
    <p:extLst>
      <p:ext uri="{BB962C8B-B14F-4D97-AF65-F5344CB8AC3E}">
        <p14:creationId xmlns:p14="http://schemas.microsoft.com/office/powerpoint/2010/main" xmlns="" val="23906065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atin typeface="Arial" pitchFamily="34" charset="0"/>
              </a:defRPr>
            </a:lvl1pPr>
          </a:lstStyle>
          <a:p>
            <a:endParaRPr lang="de-CH"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atin typeface="Arial" pitchFamily="34" charset="0"/>
              </a:defRPr>
            </a:lvl1pPr>
          </a:lstStyle>
          <a:p>
            <a:fld id="{C83B1B39-4685-4E85-BB9B-ABDD424FF213}" type="datetimeFigureOut">
              <a:rPr lang="de-CH" smtClean="0"/>
              <a:pPr/>
              <a:t>22.04.2016</a:t>
            </a:fld>
            <a:endParaRPr lang="de-CH" dirty="0"/>
          </a:p>
        </p:txBody>
      </p:sp>
      <p:sp>
        <p:nvSpPr>
          <p:cNvPr id="4" name="Slide Image Placeholder 3"/>
          <p:cNvSpPr>
            <a:spLocks noGrp="1" noRot="1" noChangeAspect="1"/>
          </p:cNvSpPr>
          <p:nvPr>
            <p:ph type="sldImg" idx="2"/>
          </p:nvPr>
        </p:nvSpPr>
        <p:spPr>
          <a:xfrm>
            <a:off x="779463" y="768350"/>
            <a:ext cx="5540375" cy="3836988"/>
          </a:xfrm>
          <a:prstGeom prst="rect">
            <a:avLst/>
          </a:prstGeom>
          <a:noFill/>
          <a:ln w="12700">
            <a:solidFill>
              <a:prstClr val="black"/>
            </a:solidFill>
          </a:ln>
        </p:spPr>
        <p:txBody>
          <a:bodyPr vert="horz" lIns="99048" tIns="49524" rIns="99048" bIns="49524" rtlCol="0" anchor="ctr"/>
          <a:lstStyle/>
          <a:p>
            <a:endParaRPr lang="de-CH" dirty="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de-CH" dirty="0"/>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atin typeface="Arial" pitchFamily="34" charset="0"/>
              </a:defRPr>
            </a:lvl1pPr>
          </a:lstStyle>
          <a:p>
            <a:endParaRPr lang="de-CH"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atin typeface="Arial" pitchFamily="34" charset="0"/>
              </a:defRPr>
            </a:lvl1pPr>
          </a:lstStyle>
          <a:p>
            <a:fld id="{784E2FCB-225E-4050-A57F-9FE7DE934480}" type="slidenum">
              <a:rPr lang="de-CH" smtClean="0"/>
              <a:pPr/>
              <a:t>‹#›</a:t>
            </a:fld>
            <a:endParaRPr lang="de-CH" dirty="0"/>
          </a:p>
        </p:txBody>
      </p:sp>
    </p:spTree>
    <p:extLst>
      <p:ext uri="{BB962C8B-B14F-4D97-AF65-F5344CB8AC3E}">
        <p14:creationId xmlns:p14="http://schemas.microsoft.com/office/powerpoint/2010/main" xmlns="" val="2490442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a:t>
            </a:fld>
            <a:endParaRPr lang="de-CH" dirty="0"/>
          </a:p>
        </p:txBody>
      </p:sp>
    </p:spTree>
    <p:extLst>
      <p:ext uri="{BB962C8B-B14F-4D97-AF65-F5344CB8AC3E}">
        <p14:creationId xmlns:p14="http://schemas.microsoft.com/office/powerpoint/2010/main" xmlns="" val="1545264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779463" y="768350"/>
            <a:ext cx="5540375" cy="383698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62" name="Shape 262"/>
          <p:cNvSpPr txBox="1">
            <a:spLocks noGrp="1"/>
          </p:cNvSpPr>
          <p:nvPr>
            <p:ph type="body" idx="1"/>
          </p:nvPr>
        </p:nvSpPr>
        <p:spPr>
          <a:xfrm>
            <a:off x="709931" y="4861441"/>
            <a:ext cx="5679439" cy="4605576"/>
          </a:xfrm>
          <a:prstGeom prst="rect">
            <a:avLst/>
          </a:prstGeom>
          <a:noFill/>
          <a:ln>
            <a:noFill/>
          </a:ln>
        </p:spPr>
        <p:txBody>
          <a:bodyPr lIns="99032" tIns="49502" rIns="99032" bIns="49502" anchor="t" anchorCtr="0">
            <a:noAutofit/>
          </a:bodyPr>
          <a:lstStyle/>
          <a:p>
            <a:endParaRPr sz="1900"/>
          </a:p>
        </p:txBody>
      </p:sp>
      <p:sp>
        <p:nvSpPr>
          <p:cNvPr id="263" name="Shape 263"/>
          <p:cNvSpPr txBox="1">
            <a:spLocks noGrp="1"/>
          </p:cNvSpPr>
          <p:nvPr>
            <p:ph type="sldNum" idx="12"/>
          </p:nvPr>
        </p:nvSpPr>
        <p:spPr>
          <a:xfrm>
            <a:off x="4021293" y="9721106"/>
            <a:ext cx="3076362" cy="511731"/>
          </a:xfrm>
          <a:prstGeom prst="rect">
            <a:avLst/>
          </a:prstGeom>
          <a:noFill/>
          <a:ln>
            <a:noFill/>
          </a:ln>
        </p:spPr>
        <p:txBody>
          <a:bodyPr lIns="99032" tIns="49502" rIns="99032" bIns="49502" anchor="b" anchorCtr="0">
            <a:noAutofit/>
          </a:bodyPr>
          <a:lstStyle/>
          <a:p>
            <a:pPr>
              <a:buSzPct val="25000"/>
            </a:pPr>
            <a:r>
              <a:rPr 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779463" y="768350"/>
            <a:ext cx="554037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709931" y="4861441"/>
            <a:ext cx="5679439" cy="4605576"/>
          </a:xfrm>
          <a:prstGeom prst="rect">
            <a:avLst/>
          </a:prstGeom>
        </p:spPr>
        <p:txBody>
          <a:bodyPr lIns="99032" tIns="99032" rIns="99032" bIns="99032" anchor="ctr" anchorCtr="0">
            <a:noAutofit/>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779463" y="768350"/>
            <a:ext cx="5540375" cy="3836988"/>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709931" y="4861441"/>
            <a:ext cx="5679439" cy="4605576"/>
          </a:xfrm>
          <a:prstGeom prst="rect">
            <a:avLst/>
          </a:prstGeom>
        </p:spPr>
        <p:txBody>
          <a:bodyPr lIns="99032" tIns="99032" rIns="99032" bIns="99032" anchor="ctr" anchorCtr="0">
            <a:no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69</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70</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71</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72</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txBox="1">
            <a:spLocks noGrp="1"/>
          </p:cNvSpPr>
          <p:nvPr>
            <p:ph type="body" idx="1"/>
          </p:nvPr>
        </p:nvSpPr>
        <p:spPr>
          <a:xfrm>
            <a:off x="709931" y="4861441"/>
            <a:ext cx="5679439" cy="4605576"/>
          </a:xfrm>
          <a:prstGeom prst="rect">
            <a:avLst/>
          </a:prstGeom>
        </p:spPr>
        <p:txBody>
          <a:bodyPr lIns="99032" tIns="99032" rIns="99032" bIns="99032" anchor="ctr" anchorCtr="0">
            <a:noAutofit/>
          </a:bodyPr>
          <a:lstStyle/>
          <a:p>
            <a:endParaRPr/>
          </a:p>
        </p:txBody>
      </p:sp>
      <p:sp>
        <p:nvSpPr>
          <p:cNvPr id="322" name="Shape 322"/>
          <p:cNvSpPr>
            <a:spLocks noGrp="1" noRot="1" noChangeAspect="1"/>
          </p:cNvSpPr>
          <p:nvPr>
            <p:ph type="sldImg" idx="2"/>
          </p:nvPr>
        </p:nvSpPr>
        <p:spPr>
          <a:xfrm>
            <a:off x="779463" y="768350"/>
            <a:ext cx="5540375" cy="3836988"/>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question: why is it no</a:t>
            </a:r>
            <a:r>
              <a:rPr lang="en-US" baseline="0" dirty="0" smtClean="0"/>
              <a:t> good to use fine solid AF in riser duct of kiln without precalciner?</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8</a:t>
            </a:fld>
            <a:endParaRPr lang="de-CH" dirty="0"/>
          </a:p>
        </p:txBody>
      </p:sp>
    </p:spTree>
    <p:extLst>
      <p:ext uri="{BB962C8B-B14F-4D97-AF65-F5344CB8AC3E}">
        <p14:creationId xmlns:p14="http://schemas.microsoft.com/office/powerpoint/2010/main" xmlns="" val="176831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defTabSz="999077">
              <a:defRPr>
                <a:solidFill>
                  <a:schemeClr val="tx1"/>
                </a:solidFill>
                <a:latin typeface="Arial" charset="0"/>
              </a:defRPr>
            </a:lvl1pPr>
            <a:lvl2pPr marL="804763" indent="-309524" defTabSz="999077">
              <a:defRPr>
                <a:solidFill>
                  <a:schemeClr val="tx1"/>
                </a:solidFill>
                <a:latin typeface="Arial" charset="0"/>
              </a:defRPr>
            </a:lvl2pPr>
            <a:lvl3pPr marL="1238098" indent="-247620" defTabSz="999077">
              <a:defRPr>
                <a:solidFill>
                  <a:schemeClr val="tx1"/>
                </a:solidFill>
                <a:latin typeface="Arial" charset="0"/>
              </a:defRPr>
            </a:lvl3pPr>
            <a:lvl4pPr marL="1733337" indent="-247620" defTabSz="999077">
              <a:defRPr>
                <a:solidFill>
                  <a:schemeClr val="tx1"/>
                </a:solidFill>
                <a:latin typeface="Arial" charset="0"/>
              </a:defRPr>
            </a:lvl4pPr>
            <a:lvl5pPr marL="2228576" indent="-247620" defTabSz="999077">
              <a:defRPr>
                <a:solidFill>
                  <a:schemeClr val="tx1"/>
                </a:solidFill>
                <a:latin typeface="Arial" charset="0"/>
              </a:defRPr>
            </a:lvl5pPr>
            <a:lvl6pPr marL="2723815" indent="-247620" defTabSz="999077" fontAlgn="base">
              <a:spcBef>
                <a:spcPct val="0"/>
              </a:spcBef>
              <a:spcAft>
                <a:spcPct val="0"/>
              </a:spcAft>
              <a:defRPr>
                <a:solidFill>
                  <a:schemeClr val="tx1"/>
                </a:solidFill>
                <a:latin typeface="Arial" charset="0"/>
              </a:defRPr>
            </a:lvl6pPr>
            <a:lvl7pPr marL="3219054" indent="-247620" defTabSz="999077" fontAlgn="base">
              <a:spcBef>
                <a:spcPct val="0"/>
              </a:spcBef>
              <a:spcAft>
                <a:spcPct val="0"/>
              </a:spcAft>
              <a:defRPr>
                <a:solidFill>
                  <a:schemeClr val="tx1"/>
                </a:solidFill>
                <a:latin typeface="Arial" charset="0"/>
              </a:defRPr>
            </a:lvl7pPr>
            <a:lvl8pPr marL="3714293" indent="-247620" defTabSz="999077" fontAlgn="base">
              <a:spcBef>
                <a:spcPct val="0"/>
              </a:spcBef>
              <a:spcAft>
                <a:spcPct val="0"/>
              </a:spcAft>
              <a:defRPr>
                <a:solidFill>
                  <a:schemeClr val="tx1"/>
                </a:solidFill>
                <a:latin typeface="Arial" charset="0"/>
              </a:defRPr>
            </a:lvl8pPr>
            <a:lvl9pPr marL="4209532" indent="-247620" defTabSz="999077" fontAlgn="base">
              <a:spcBef>
                <a:spcPct val="0"/>
              </a:spcBef>
              <a:spcAft>
                <a:spcPct val="0"/>
              </a:spcAft>
              <a:defRPr>
                <a:solidFill>
                  <a:schemeClr val="tx1"/>
                </a:solidFill>
                <a:latin typeface="Arial" charset="0"/>
              </a:defRPr>
            </a:lvl9pPr>
          </a:lstStyle>
          <a:p>
            <a:pPr fontAlgn="base">
              <a:spcBef>
                <a:spcPct val="0"/>
              </a:spcBef>
              <a:spcAft>
                <a:spcPct val="0"/>
              </a:spcAft>
            </a:pPr>
            <a:fld id="{BE234FB1-1F37-4C69-BD72-87E8D9AF1921}" type="slidenum">
              <a:rPr lang="de-DE" altLang="de-DE"/>
              <a:pPr fontAlgn="base">
                <a:spcBef>
                  <a:spcPct val="0"/>
                </a:spcBef>
                <a:spcAft>
                  <a:spcPct val="0"/>
                </a:spcAft>
              </a:pPr>
              <a:t>29</a:t>
            </a:fld>
            <a:endParaRPr lang="de-DE" altLang="de-DE"/>
          </a:p>
        </p:txBody>
      </p:sp>
      <p:sp>
        <p:nvSpPr>
          <p:cNvPr id="6963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69636"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altLang="de-DE"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35</a:t>
            </a:fld>
            <a:endParaRPr lang="de-CH" dirty="0"/>
          </a:p>
        </p:txBody>
      </p:sp>
    </p:spTree>
    <p:extLst>
      <p:ext uri="{BB962C8B-B14F-4D97-AF65-F5344CB8AC3E}">
        <p14:creationId xmlns:p14="http://schemas.microsoft.com/office/powerpoint/2010/main" xmlns="" val="328096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7D8D8D-D06F-4DD2-A849-D68BB0D2B070}" type="slidenum">
              <a:rPr lang="de-DE"/>
              <a:pPr/>
              <a:t>45</a:t>
            </a:fld>
            <a:endParaRPr lang="de-DE"/>
          </a:p>
        </p:txBody>
      </p:sp>
      <p:sp>
        <p:nvSpPr>
          <p:cNvPr id="489474" name="Rectangle 2"/>
          <p:cNvSpPr>
            <a:spLocks noGrp="1" noRot="1" noChangeAspect="1" noChangeArrowheads="1" noTextEdit="1"/>
          </p:cNvSpPr>
          <p:nvPr>
            <p:ph type="sldImg"/>
          </p:nvPr>
        </p:nvSpPr>
        <p:spPr>
          <a:xfrm>
            <a:off x="779463" y="768350"/>
            <a:ext cx="5540375" cy="3836988"/>
          </a:xfrm>
          <a:ln/>
        </p:spPr>
      </p:sp>
      <p:sp>
        <p:nvSpPr>
          <p:cNvPr id="489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60</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61</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62</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4E2FCB-225E-4050-A57F-9FE7DE934480}" type="slidenum">
              <a:rPr lang="de-CH" smtClean="0"/>
              <a:pPr/>
              <a:t>63</a:t>
            </a:fld>
            <a:endParaRPr lang="de-CH" dirty="0"/>
          </a:p>
        </p:txBody>
      </p:sp>
    </p:spTree>
    <p:extLst>
      <p:ext uri="{BB962C8B-B14F-4D97-AF65-F5344CB8AC3E}">
        <p14:creationId xmlns:p14="http://schemas.microsoft.com/office/powerpoint/2010/main" xmlns="" val="3826795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2" name="Title Placeholder"/>
          <p:cNvSpPr>
            <a:spLocks noGrp="1"/>
          </p:cNvSpPr>
          <p:nvPr>
            <p:ph type="ctrTitle" hasCustomPrompt="1"/>
          </p:nvPr>
        </p:nvSpPr>
        <p:spPr>
          <a:xfrm>
            <a:off x="1423987" y="1916832"/>
            <a:ext cx="7921625" cy="1080120"/>
          </a:xfrm>
        </p:spPr>
        <p:txBody>
          <a:bodyPr bIns="0" anchor="t">
            <a:noAutofit/>
          </a:bodyPr>
          <a:lstStyle>
            <a:lvl1pPr>
              <a:lnSpc>
                <a:spcPct val="100000"/>
              </a:lnSpc>
              <a:defRPr sz="3400" b="1"/>
            </a:lvl1pPr>
          </a:lstStyle>
          <a:p>
            <a:r>
              <a:rPr lang="en-US" dirty="0" smtClean="0"/>
              <a:t>Click to edit Master title style</a:t>
            </a:r>
            <a:br>
              <a:rPr lang="en-US" dirty="0" smtClean="0"/>
            </a:br>
            <a:endParaRPr lang="en-US" dirty="0"/>
          </a:p>
        </p:txBody>
      </p:sp>
      <p:sp>
        <p:nvSpPr>
          <p:cNvPr id="3" name="Subtitle Placeholder"/>
          <p:cNvSpPr>
            <a:spLocks noGrp="1"/>
          </p:cNvSpPr>
          <p:nvPr>
            <p:ph type="subTitle" idx="1"/>
          </p:nvPr>
        </p:nvSpPr>
        <p:spPr>
          <a:xfrm>
            <a:off x="1423988" y="3068960"/>
            <a:ext cx="7921612" cy="648072"/>
          </a:xfrm>
          <a:prstGeom prst="rect">
            <a:avLst/>
          </a:prstGeom>
        </p:spPr>
        <p:txBody>
          <a:bodyPr lIns="0" tIns="0" rIns="0" bIns="0">
            <a:noAutofit/>
          </a:bodyPr>
          <a:lstStyle>
            <a:lvl1pPr marL="0" indent="0" algn="l">
              <a:spcBef>
                <a:spcPts val="0"/>
              </a:spcBef>
              <a:buNone/>
              <a:defRPr sz="2000">
                <a:solidFill>
                  <a:srgbClr val="000000"/>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p>
          <a:p>
            <a:endParaRPr lang="en-US" dirty="0"/>
          </a:p>
        </p:txBody>
      </p:sp>
      <p:sp>
        <p:nvSpPr>
          <p:cNvPr id="5" name="Text Placeholder"/>
          <p:cNvSpPr>
            <a:spLocks noGrp="1"/>
          </p:cNvSpPr>
          <p:nvPr>
            <p:ph type="body" sz="quarter" idx="17" hasCustomPrompt="1"/>
          </p:nvPr>
        </p:nvSpPr>
        <p:spPr>
          <a:xfrm>
            <a:off x="1423988" y="3717032"/>
            <a:ext cx="7921625" cy="360040"/>
          </a:xfrm>
          <a:prstGeom prst="rect">
            <a:avLst/>
          </a:prstGeom>
        </p:spPr>
        <p:txBody>
          <a:bodyPr>
            <a:noAutofit/>
          </a:bodyPr>
          <a:lstStyle>
            <a:lvl1pPr marL="0" indent="0">
              <a:spcBef>
                <a:spcPts val="0"/>
              </a:spcBef>
              <a:buFontTx/>
              <a:buNone/>
              <a:defRPr sz="2000" baseline="0">
                <a:latin typeface="Arial" pitchFamily="34" charset="0"/>
                <a:cs typeface="Arial" pitchFamily="34" charset="0"/>
              </a:defRPr>
            </a:lvl1pPr>
            <a:lvl2pPr marL="457200" indent="0">
              <a:buFontTx/>
              <a:buNone/>
              <a:defRPr sz="1400">
                <a:latin typeface="Arial" pitchFamily="34" charset="0"/>
                <a:cs typeface="Arial" pitchFamily="34" charset="0"/>
              </a:defRPr>
            </a:lvl2pPr>
            <a:lvl3pPr marL="914400" indent="0">
              <a:buFontTx/>
              <a:buNone/>
              <a:defRPr sz="1400">
                <a:latin typeface="Arial" pitchFamily="34" charset="0"/>
                <a:cs typeface="Arial" pitchFamily="34" charset="0"/>
              </a:defRPr>
            </a:lvl3pPr>
            <a:lvl4pPr marL="1371600" indent="0">
              <a:buFontTx/>
              <a:buNone/>
              <a:defRPr sz="1400">
                <a:latin typeface="Arial" pitchFamily="34" charset="0"/>
                <a:cs typeface="Arial" pitchFamily="34" charset="0"/>
              </a:defRPr>
            </a:lvl4pPr>
            <a:lvl5pPr marL="1828800" indent="0">
              <a:buFontTx/>
              <a:buNone/>
              <a:defRPr sz="1400">
                <a:latin typeface="Arial" pitchFamily="34" charset="0"/>
                <a:cs typeface="Arial" pitchFamily="34" charset="0"/>
              </a:defRPr>
            </a:lvl5pPr>
          </a:lstStyle>
          <a:p>
            <a:pPr lvl="0"/>
            <a:r>
              <a:rPr lang="en-US" dirty="0" smtClean="0"/>
              <a:t>Name, Function</a:t>
            </a:r>
            <a:endParaRPr lang="en-US" dirty="0"/>
          </a:p>
        </p:txBody>
      </p:sp>
      <p:sp>
        <p:nvSpPr>
          <p:cNvPr id="7" name="Claim Text"/>
          <p:cNvSpPr txBox="1"/>
          <p:nvPr userDrawn="1">
            <p:custDataLst>
              <p:tags r:id="rId1"/>
            </p:custDataLst>
          </p:nvPr>
        </p:nvSpPr>
        <p:spPr>
          <a:xfrm>
            <a:off x="3488903" y="1103144"/>
            <a:ext cx="5856710" cy="184666"/>
          </a:xfrm>
          <a:prstGeom prst="rect">
            <a:avLst/>
          </a:prstGeom>
          <a:noFill/>
        </p:spPr>
        <p:txBody>
          <a:bodyPr wrap="square" lIns="0" tIns="0" rIns="0" bIns="0" rtlCol="0" anchor="b">
            <a:noAutofit/>
          </a:bodyPr>
          <a:lstStyle/>
          <a:p>
            <a:pPr algn="r"/>
            <a:r>
              <a:rPr lang="en-US" sz="1400" b="0" dirty="0" smtClean="0">
                <a:solidFill>
                  <a:srgbClr val="22934B"/>
                </a:solidFill>
                <a:latin typeface="Arial" pitchFamily="34" charset="0"/>
                <a:cs typeface="Arial" pitchFamily="34" charset="0"/>
              </a:rPr>
              <a:t>For a zero-waste future</a:t>
            </a:r>
            <a:endParaRPr lang="en-US" sz="1400" b="0" dirty="0">
              <a:solidFill>
                <a:srgbClr val="22934B"/>
              </a:solidFill>
              <a:latin typeface="Arial" pitchFamily="34" charset="0"/>
              <a:cs typeface="Arial" pitchFamily="34" charset="0"/>
            </a:endParaRPr>
          </a:p>
        </p:txBody>
      </p:sp>
      <p:sp>
        <p:nvSpPr>
          <p:cNvPr id="4" name="Footer Placeholder"/>
          <p:cNvSpPr>
            <a:spLocks noGrp="1"/>
          </p:cNvSpPr>
          <p:nvPr>
            <p:ph type="ftr" sz="quarter" idx="18"/>
          </p:nvPr>
        </p:nvSpPr>
        <p:spPr/>
        <p:txBody>
          <a:bodyPr/>
          <a:lstStyle/>
          <a:p>
            <a:r>
              <a:rPr lang="en-US" smtClean="0"/>
              <a:t>SPREAD Course 2016, Settat</a:t>
            </a:r>
            <a:endParaRPr lang="en-US" dirty="0"/>
          </a:p>
        </p:txBody>
      </p:sp>
      <p:sp>
        <p:nvSpPr>
          <p:cNvPr id="17" name="Classification"/>
          <p:cNvSpPr txBox="1"/>
          <p:nvPr userDrawn="1">
            <p:custDataLst>
              <p:tags r:id="rId2"/>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22934B"/>
              </a:solidFill>
              <a:latin typeface="Arial" pitchFamily="34" charset="0"/>
              <a:cs typeface="Arial" pitchFamily="34" charset="0"/>
            </a:endParaRPr>
          </a:p>
        </p:txBody>
      </p:sp>
      <p:sp>
        <p:nvSpPr>
          <p:cNvPr id="19" name="Copyright"/>
          <p:cNvSpPr txBox="1">
            <a:spLocks/>
          </p:cNvSpPr>
          <p:nvPr userDrawn="1">
            <p:custDataLst>
              <p:tags r:id="rId3"/>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sp>
        <p:nvSpPr>
          <p:cNvPr id="12" name="Status" hidden="1"/>
          <p:cNvSpPr txBox="1">
            <a:spLocks/>
          </p:cNvSpPr>
          <p:nvPr userDrawn="1">
            <p:custDataLst>
              <p:tags r:id="rId4"/>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6" name="Picture 5"/>
          <p:cNvPicPr>
            <a:picLocks noChangeAspect="1"/>
          </p:cNvPicPr>
          <p:nvPr userDrawn="1">
            <p:custDataLst>
              <p:tags r:id="rId5"/>
            </p:custDataLst>
          </p:nvPr>
        </p:nvPicPr>
        <p:blipFill>
          <a:blip r:embed="rId7" cstate="screen">
            <a:extLst>
              <a:ext uri="{28A0092B-C50C-407E-A947-70E740481C1C}">
                <a14:useLocalDpi xmlns:a14="http://schemas.microsoft.com/office/drawing/2010/main" xmlns=""/>
              </a:ext>
            </a:extLst>
          </a:blip>
          <a:stretch>
            <a:fillRect/>
          </a:stretch>
        </p:blipFill>
        <p:spPr>
          <a:xfrm>
            <a:off x="637239" y="587007"/>
            <a:ext cx="2666706" cy="767822"/>
          </a:xfrm>
          <a:prstGeom prst="rect">
            <a:avLst/>
          </a:prstGeom>
        </p:spPr>
      </p:pic>
    </p:spTree>
    <p:extLst>
      <p:ext uri="{BB962C8B-B14F-4D97-AF65-F5344CB8AC3E}">
        <p14:creationId xmlns:p14="http://schemas.microsoft.com/office/powerpoint/2010/main" xmlns="" val="17360796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992560" y="1742339"/>
            <a:ext cx="7920880" cy="2266614"/>
          </a:xfrm>
          <a:prstGeom prst="rect">
            <a:avLst/>
          </a:prstGeom>
        </p:spPr>
      </p:pic>
    </p:spTree>
    <p:extLst>
      <p:ext uri="{BB962C8B-B14F-4D97-AF65-F5344CB8AC3E}">
        <p14:creationId xmlns:p14="http://schemas.microsoft.com/office/powerpoint/2010/main" xmlns="" val="27287913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581150" y="414338"/>
            <a:ext cx="8208963" cy="5000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81150" y="1057275"/>
            <a:ext cx="3971925" cy="47656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5705475" y="1057275"/>
            <a:ext cx="3971925" cy="4765675"/>
          </a:xfrm>
        </p:spPr>
        <p:txBody>
          <a:bodyPr/>
          <a:lstStyle/>
          <a:p>
            <a:pPr lvl="0"/>
            <a:endParaRPr lang="de-CH" noProof="0" smtClean="0"/>
          </a:p>
        </p:txBody>
      </p:sp>
      <p:sp>
        <p:nvSpPr>
          <p:cNvPr id="5" name="Rectangle 52"/>
          <p:cNvSpPr>
            <a:spLocks noGrp="1" noChangeArrowheads="1"/>
          </p:cNvSpPr>
          <p:nvPr>
            <p:ph type="ftr" sz="quarter" idx="10"/>
          </p:nvPr>
        </p:nvSpPr>
        <p:spPr>
          <a:xfrm>
            <a:off x="4681538" y="6477000"/>
            <a:ext cx="2359025" cy="304800"/>
          </a:xfrm>
          <a:prstGeom prst="rect">
            <a:avLst/>
          </a:prstGeom>
        </p:spPr>
        <p:txBody>
          <a:bodyPr/>
          <a:lstStyle>
            <a:lvl1pPr>
              <a:defRPr/>
            </a:lvl1pPr>
          </a:lstStyle>
          <a:p>
            <a:r>
              <a:rPr lang="en-US" smtClean="0"/>
              <a:t>SPREAD Course 2016, Settat</a:t>
            </a:r>
            <a:endParaRPr lang="en-US" dirty="0"/>
          </a:p>
        </p:txBody>
      </p:sp>
    </p:spTree>
    <p:extLst>
      <p:ext uri="{BB962C8B-B14F-4D97-AF65-F5344CB8AC3E}">
        <p14:creationId xmlns:p14="http://schemas.microsoft.com/office/powerpoint/2010/main" xmlns="" val="697654859"/>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0"/>
          <p:cNvSpPr>
            <a:spLocks noGrp="1" noChangeArrowheads="1"/>
          </p:cNvSpPr>
          <p:nvPr>
            <p:ph type="dt" sz="half" idx="10"/>
          </p:nvPr>
        </p:nvSpPr>
        <p:spPr>
          <a:xfrm>
            <a:off x="7581900" y="6464300"/>
            <a:ext cx="2087563" cy="252413"/>
          </a:xfrm>
          <a:prstGeom prst="rect">
            <a:avLst/>
          </a:prstGeom>
          <a:ln/>
        </p:spPr>
        <p:txBody>
          <a:bodyPr/>
          <a:lstStyle>
            <a:lvl1pPr>
              <a:defRPr/>
            </a:lvl1pPr>
          </a:lstStyle>
          <a:p>
            <a:pPr>
              <a:defRPr/>
            </a:pPr>
            <a:endParaRPr lang="en-GB"/>
          </a:p>
        </p:txBody>
      </p:sp>
      <p:sp>
        <p:nvSpPr>
          <p:cNvPr id="5" name="Rectangle 71"/>
          <p:cNvSpPr>
            <a:spLocks noGrp="1" noChangeArrowheads="1"/>
          </p:cNvSpPr>
          <p:nvPr>
            <p:ph type="ftr" sz="quarter" idx="11"/>
          </p:nvPr>
        </p:nvSpPr>
        <p:spPr>
          <a:xfrm>
            <a:off x="3687763" y="6464300"/>
            <a:ext cx="3048000" cy="252413"/>
          </a:xfrm>
          <a:prstGeom prst="rect">
            <a:avLst/>
          </a:prstGeom>
          <a:ln/>
        </p:spPr>
        <p:txBody>
          <a:bodyPr/>
          <a:lstStyle>
            <a:lvl1pPr>
              <a:defRPr/>
            </a:lvl1pPr>
          </a:lstStyle>
          <a:p>
            <a:pPr>
              <a:defRPr/>
            </a:pPr>
            <a:r>
              <a:rPr lang="en-US" smtClean="0"/>
              <a:t>SPREAD Course 2016, Settat</a:t>
            </a:r>
            <a:endParaRPr lang="en-GB"/>
          </a:p>
        </p:txBody>
      </p:sp>
    </p:spTree>
    <p:extLst>
      <p:ext uri="{BB962C8B-B14F-4D97-AF65-F5344CB8AC3E}">
        <p14:creationId xmlns:p14="http://schemas.microsoft.com/office/powerpoint/2010/main" xmlns="" val="141478953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16"/>
        <p:cNvGrpSpPr/>
        <p:nvPr/>
      </p:nvGrpSpPr>
      <p:grpSpPr>
        <a:xfrm>
          <a:off x="0" y="0"/>
          <a:ext cx="0" cy="0"/>
          <a:chOff x="0" y="0"/>
          <a:chExt cx="0" cy="0"/>
        </a:xfrm>
      </p:grpSpPr>
      <p:sp>
        <p:nvSpPr>
          <p:cNvPr id="17" name="Shape 17"/>
          <p:cNvSpPr txBox="1">
            <a:spLocks noGrp="1"/>
          </p:cNvSpPr>
          <p:nvPr>
            <p:ph type="sldNum" idx="12"/>
          </p:nvPr>
        </p:nvSpPr>
        <p:spPr>
          <a:xfrm>
            <a:off x="9129464" y="6597352"/>
            <a:ext cx="216023" cy="144016"/>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1423987" y="6632325"/>
            <a:ext cx="3529012" cy="123111"/>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SPREAD Course 2016, Settat</a:t>
            </a:r>
            <a:endParaRPr/>
          </a:p>
        </p:txBody>
      </p:sp>
      <p:sp>
        <p:nvSpPr>
          <p:cNvPr id="19" name="Shape 19"/>
          <p:cNvSpPr txBox="1">
            <a:spLocks noGrp="1"/>
          </p:cNvSpPr>
          <p:nvPr>
            <p:ph type="body" idx="1"/>
          </p:nvPr>
        </p:nvSpPr>
        <p:spPr>
          <a:xfrm>
            <a:off x="560387" y="1124742"/>
            <a:ext cx="8785223" cy="5112543"/>
          </a:xfrm>
          <a:prstGeom prst="rect">
            <a:avLst/>
          </a:prstGeom>
          <a:noFill/>
          <a:ln>
            <a:noFill/>
          </a:ln>
        </p:spPr>
        <p:txBody>
          <a:bodyPr lIns="91425" tIns="91425" rIns="91425" bIns="91425" anchor="t" anchorCtr="0"/>
          <a:lstStyle>
            <a:lvl1pPr marL="270000" indent="-117599" algn="l" rtl="0">
              <a:spcBef>
                <a:spcPts val="576"/>
              </a:spcBef>
              <a:buClr>
                <a:srgbClr val="FF1100"/>
              </a:buClr>
              <a:buFont typeface="Arial"/>
              <a:buChar char="•"/>
              <a:defRPr/>
            </a:lvl1pPr>
            <a:lvl2pPr marL="536400" indent="-185880" algn="l" rtl="0">
              <a:spcBef>
                <a:spcPts val="24"/>
              </a:spcBef>
              <a:buClr>
                <a:srgbClr val="FF1100"/>
              </a:buClr>
              <a:buFont typeface="Arial"/>
              <a:buChar char=""/>
              <a:defRPr/>
            </a:lvl2pPr>
            <a:lvl3pPr marL="820800" indent="-211200" algn="l" rtl="0">
              <a:spcBef>
                <a:spcPts val="480"/>
              </a:spcBef>
              <a:buClr>
                <a:srgbClr val="FF1100"/>
              </a:buClr>
              <a:buFont typeface="Arial"/>
              <a:buChar char="−"/>
              <a:defRPr/>
            </a:lvl3pPr>
            <a:lvl4pPr marL="1112400" indent="-210700" algn="l" rtl="0">
              <a:spcBef>
                <a:spcPts val="480"/>
              </a:spcBef>
              <a:buClr>
                <a:srgbClr val="FF1100"/>
              </a:buClr>
              <a:buFont typeface="Arial"/>
              <a:buChar char="−"/>
              <a:defRPr/>
            </a:lvl4pPr>
            <a:lvl5pPr marL="1396800" indent="-215700" algn="l" rtl="0">
              <a:spcBef>
                <a:spcPts val="480"/>
              </a:spcBef>
              <a:buClr>
                <a:srgbClr val="FF1100"/>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 name="Shape 20"/>
          <p:cNvSpPr txBox="1">
            <a:spLocks noGrp="1"/>
          </p:cNvSpPr>
          <p:nvPr>
            <p:ph type="title"/>
          </p:nvPr>
        </p:nvSpPr>
        <p:spPr>
          <a:xfrm>
            <a:off x="560387" y="116631"/>
            <a:ext cx="8773936" cy="792087"/>
          </a:xfrm>
          <a:prstGeom prst="rect">
            <a:avLst/>
          </a:prstGeom>
          <a:noFill/>
          <a:ln>
            <a:noFill/>
          </a:ln>
        </p:spPr>
        <p:txBody>
          <a:bodyPr lIns="91425" tIns="91425" rIns="91425" bIns="91425" anchor="b" anchorCtr="0"/>
          <a:lstStyle>
            <a:lvl1pPr algn="l" rtl="0">
              <a:lnSpc>
                <a:spcPct val="100000"/>
              </a:lnSpc>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22335879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Shape 16"/>
        <p:cNvGrpSpPr/>
        <p:nvPr/>
      </p:nvGrpSpPr>
      <p:grpSpPr>
        <a:xfrm>
          <a:off x="0" y="0"/>
          <a:ext cx="0" cy="0"/>
          <a:chOff x="0" y="0"/>
          <a:chExt cx="0" cy="0"/>
        </a:xfrm>
      </p:grpSpPr>
      <p:sp>
        <p:nvSpPr>
          <p:cNvPr id="17" name="Shape 17"/>
          <p:cNvSpPr txBox="1">
            <a:spLocks noGrp="1"/>
          </p:cNvSpPr>
          <p:nvPr>
            <p:ph type="sldNum" idx="12"/>
          </p:nvPr>
        </p:nvSpPr>
        <p:spPr>
          <a:xfrm>
            <a:off x="9129464" y="6597352"/>
            <a:ext cx="216023" cy="144016"/>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1423987" y="6632325"/>
            <a:ext cx="3529012" cy="123111"/>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SPREAD Course 2016, Settat</a:t>
            </a:r>
            <a:endParaRPr/>
          </a:p>
        </p:txBody>
      </p:sp>
      <p:sp>
        <p:nvSpPr>
          <p:cNvPr id="19" name="Shape 19"/>
          <p:cNvSpPr txBox="1">
            <a:spLocks noGrp="1"/>
          </p:cNvSpPr>
          <p:nvPr>
            <p:ph type="body" idx="1"/>
          </p:nvPr>
        </p:nvSpPr>
        <p:spPr>
          <a:xfrm>
            <a:off x="560387" y="1124742"/>
            <a:ext cx="8785223" cy="5112543"/>
          </a:xfrm>
          <a:prstGeom prst="rect">
            <a:avLst/>
          </a:prstGeom>
          <a:noFill/>
          <a:ln>
            <a:noFill/>
          </a:ln>
        </p:spPr>
        <p:txBody>
          <a:bodyPr lIns="91425" tIns="91425" rIns="91425" bIns="91425" anchor="t" anchorCtr="0"/>
          <a:lstStyle>
            <a:lvl1pPr marL="270000" indent="-117599" algn="l" rtl="0">
              <a:spcBef>
                <a:spcPts val="576"/>
              </a:spcBef>
              <a:buClr>
                <a:srgbClr val="FF1100"/>
              </a:buClr>
              <a:buFont typeface="Arial"/>
              <a:buChar char="•"/>
              <a:defRPr/>
            </a:lvl1pPr>
            <a:lvl2pPr marL="536400" indent="-185880" algn="l" rtl="0">
              <a:spcBef>
                <a:spcPts val="24"/>
              </a:spcBef>
              <a:buClr>
                <a:srgbClr val="FF1100"/>
              </a:buClr>
              <a:buFont typeface="Arial"/>
              <a:buChar char=""/>
              <a:defRPr/>
            </a:lvl2pPr>
            <a:lvl3pPr marL="820800" indent="-211200" algn="l" rtl="0">
              <a:spcBef>
                <a:spcPts val="480"/>
              </a:spcBef>
              <a:buClr>
                <a:srgbClr val="FF1100"/>
              </a:buClr>
              <a:buFont typeface="Arial"/>
              <a:buChar char="−"/>
              <a:defRPr/>
            </a:lvl3pPr>
            <a:lvl4pPr marL="1112400" indent="-210700" algn="l" rtl="0">
              <a:spcBef>
                <a:spcPts val="480"/>
              </a:spcBef>
              <a:buClr>
                <a:srgbClr val="FF1100"/>
              </a:buClr>
              <a:buFont typeface="Arial"/>
              <a:buChar char="−"/>
              <a:defRPr/>
            </a:lvl4pPr>
            <a:lvl5pPr marL="1396800" indent="-215700" algn="l" rtl="0">
              <a:spcBef>
                <a:spcPts val="480"/>
              </a:spcBef>
              <a:buClr>
                <a:srgbClr val="FF1100"/>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 name="Shape 20"/>
          <p:cNvSpPr txBox="1">
            <a:spLocks noGrp="1"/>
          </p:cNvSpPr>
          <p:nvPr>
            <p:ph type="title"/>
          </p:nvPr>
        </p:nvSpPr>
        <p:spPr>
          <a:xfrm>
            <a:off x="560387" y="116631"/>
            <a:ext cx="8773936" cy="792087"/>
          </a:xfrm>
          <a:prstGeom prst="rect">
            <a:avLst/>
          </a:prstGeom>
          <a:noFill/>
          <a:ln>
            <a:noFill/>
          </a:ln>
        </p:spPr>
        <p:txBody>
          <a:bodyPr lIns="91425" tIns="91425" rIns="91425" bIns="91425" anchor="b" anchorCtr="0"/>
          <a:lstStyle>
            <a:lvl1pPr algn="l" rtl="0">
              <a:lnSpc>
                <a:spcPct val="100000"/>
              </a:lnSpc>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35154382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Shape 16"/>
        <p:cNvGrpSpPr/>
        <p:nvPr/>
      </p:nvGrpSpPr>
      <p:grpSpPr>
        <a:xfrm>
          <a:off x="0" y="0"/>
          <a:ext cx="0" cy="0"/>
          <a:chOff x="0" y="0"/>
          <a:chExt cx="0" cy="0"/>
        </a:xfrm>
      </p:grpSpPr>
      <p:sp>
        <p:nvSpPr>
          <p:cNvPr id="17" name="Shape 17"/>
          <p:cNvSpPr txBox="1">
            <a:spLocks noGrp="1"/>
          </p:cNvSpPr>
          <p:nvPr>
            <p:ph type="sldNum" idx="12"/>
          </p:nvPr>
        </p:nvSpPr>
        <p:spPr>
          <a:xfrm>
            <a:off x="9129464" y="6597352"/>
            <a:ext cx="216023" cy="144016"/>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1423987" y="6632325"/>
            <a:ext cx="3529012" cy="123111"/>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SPREAD Course 2016, Settat</a:t>
            </a:r>
            <a:endParaRPr/>
          </a:p>
        </p:txBody>
      </p:sp>
      <p:sp>
        <p:nvSpPr>
          <p:cNvPr id="19" name="Shape 19"/>
          <p:cNvSpPr txBox="1">
            <a:spLocks noGrp="1"/>
          </p:cNvSpPr>
          <p:nvPr>
            <p:ph type="body" idx="1"/>
          </p:nvPr>
        </p:nvSpPr>
        <p:spPr>
          <a:xfrm>
            <a:off x="560387" y="1124742"/>
            <a:ext cx="8785223" cy="5112543"/>
          </a:xfrm>
          <a:prstGeom prst="rect">
            <a:avLst/>
          </a:prstGeom>
          <a:noFill/>
          <a:ln>
            <a:noFill/>
          </a:ln>
        </p:spPr>
        <p:txBody>
          <a:bodyPr lIns="91425" tIns="91425" rIns="91425" bIns="91425" anchor="t" anchorCtr="0"/>
          <a:lstStyle>
            <a:lvl1pPr marL="270000" indent="-117599" algn="l" rtl="0">
              <a:spcBef>
                <a:spcPts val="576"/>
              </a:spcBef>
              <a:buClr>
                <a:srgbClr val="FF1100"/>
              </a:buClr>
              <a:buFont typeface="Arial"/>
              <a:buChar char="•"/>
              <a:defRPr/>
            </a:lvl1pPr>
            <a:lvl2pPr marL="536400" indent="-185880" algn="l" rtl="0">
              <a:spcBef>
                <a:spcPts val="24"/>
              </a:spcBef>
              <a:buClr>
                <a:srgbClr val="FF1100"/>
              </a:buClr>
              <a:buFont typeface="Arial"/>
              <a:buChar char=""/>
              <a:defRPr/>
            </a:lvl2pPr>
            <a:lvl3pPr marL="820800" indent="-211200" algn="l" rtl="0">
              <a:spcBef>
                <a:spcPts val="480"/>
              </a:spcBef>
              <a:buClr>
                <a:srgbClr val="FF1100"/>
              </a:buClr>
              <a:buFont typeface="Arial"/>
              <a:buChar char="−"/>
              <a:defRPr/>
            </a:lvl3pPr>
            <a:lvl4pPr marL="1112400" indent="-210700" algn="l" rtl="0">
              <a:spcBef>
                <a:spcPts val="480"/>
              </a:spcBef>
              <a:buClr>
                <a:srgbClr val="FF1100"/>
              </a:buClr>
              <a:buFont typeface="Arial"/>
              <a:buChar char="−"/>
              <a:defRPr/>
            </a:lvl4pPr>
            <a:lvl5pPr marL="1396800" indent="-215700" algn="l" rtl="0">
              <a:spcBef>
                <a:spcPts val="480"/>
              </a:spcBef>
              <a:buClr>
                <a:srgbClr val="FF1100"/>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 name="Shape 20"/>
          <p:cNvSpPr txBox="1">
            <a:spLocks noGrp="1"/>
          </p:cNvSpPr>
          <p:nvPr>
            <p:ph type="title"/>
          </p:nvPr>
        </p:nvSpPr>
        <p:spPr>
          <a:xfrm>
            <a:off x="560387" y="116631"/>
            <a:ext cx="8773936" cy="792087"/>
          </a:xfrm>
          <a:prstGeom prst="rect">
            <a:avLst/>
          </a:prstGeom>
          <a:noFill/>
          <a:ln>
            <a:noFill/>
          </a:ln>
        </p:spPr>
        <p:txBody>
          <a:bodyPr lIns="91425" tIns="91425" rIns="91425" bIns="91425" anchor="b" anchorCtr="0"/>
          <a:lstStyle>
            <a:lvl1pPr algn="l" rtl="0">
              <a:lnSpc>
                <a:spcPct val="100000"/>
              </a:lnSpc>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20853771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Shape 16"/>
        <p:cNvGrpSpPr/>
        <p:nvPr/>
      </p:nvGrpSpPr>
      <p:grpSpPr>
        <a:xfrm>
          <a:off x="0" y="0"/>
          <a:ext cx="0" cy="0"/>
          <a:chOff x="0" y="0"/>
          <a:chExt cx="0" cy="0"/>
        </a:xfrm>
      </p:grpSpPr>
      <p:sp>
        <p:nvSpPr>
          <p:cNvPr id="17" name="Shape 17"/>
          <p:cNvSpPr txBox="1">
            <a:spLocks noGrp="1"/>
          </p:cNvSpPr>
          <p:nvPr>
            <p:ph type="sldNum" idx="12"/>
          </p:nvPr>
        </p:nvSpPr>
        <p:spPr>
          <a:xfrm>
            <a:off x="9129464" y="6597352"/>
            <a:ext cx="216023" cy="144016"/>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1423987" y="6632325"/>
            <a:ext cx="3529012" cy="123111"/>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r>
              <a:rPr lang="en-US" smtClean="0"/>
              <a:t>SPREAD Course 2016, Settat</a:t>
            </a:r>
            <a:endParaRPr/>
          </a:p>
        </p:txBody>
      </p:sp>
      <p:sp>
        <p:nvSpPr>
          <p:cNvPr id="19" name="Shape 19"/>
          <p:cNvSpPr txBox="1">
            <a:spLocks noGrp="1"/>
          </p:cNvSpPr>
          <p:nvPr>
            <p:ph type="body" idx="1"/>
          </p:nvPr>
        </p:nvSpPr>
        <p:spPr>
          <a:xfrm>
            <a:off x="560387" y="1124742"/>
            <a:ext cx="8785223" cy="5112543"/>
          </a:xfrm>
          <a:prstGeom prst="rect">
            <a:avLst/>
          </a:prstGeom>
          <a:noFill/>
          <a:ln>
            <a:noFill/>
          </a:ln>
        </p:spPr>
        <p:txBody>
          <a:bodyPr lIns="91425" tIns="91425" rIns="91425" bIns="91425" anchor="t" anchorCtr="0"/>
          <a:lstStyle>
            <a:lvl1pPr marL="270000" indent="-117599" algn="l" rtl="0">
              <a:spcBef>
                <a:spcPts val="576"/>
              </a:spcBef>
              <a:buClr>
                <a:srgbClr val="FF1100"/>
              </a:buClr>
              <a:buFont typeface="Arial"/>
              <a:buChar char="•"/>
              <a:defRPr/>
            </a:lvl1pPr>
            <a:lvl2pPr marL="536400" indent="-185880" algn="l" rtl="0">
              <a:spcBef>
                <a:spcPts val="24"/>
              </a:spcBef>
              <a:buClr>
                <a:srgbClr val="FF1100"/>
              </a:buClr>
              <a:buFont typeface="Arial"/>
              <a:buChar char=""/>
              <a:defRPr/>
            </a:lvl2pPr>
            <a:lvl3pPr marL="820800" indent="-211200" algn="l" rtl="0">
              <a:spcBef>
                <a:spcPts val="480"/>
              </a:spcBef>
              <a:buClr>
                <a:srgbClr val="FF1100"/>
              </a:buClr>
              <a:buFont typeface="Arial"/>
              <a:buChar char="−"/>
              <a:defRPr/>
            </a:lvl3pPr>
            <a:lvl4pPr marL="1112400" indent="-210700" algn="l" rtl="0">
              <a:spcBef>
                <a:spcPts val="480"/>
              </a:spcBef>
              <a:buClr>
                <a:srgbClr val="FF1100"/>
              </a:buClr>
              <a:buFont typeface="Arial"/>
              <a:buChar char="−"/>
              <a:defRPr/>
            </a:lvl4pPr>
            <a:lvl5pPr marL="1396800" indent="-215700" algn="l" rtl="0">
              <a:spcBef>
                <a:spcPts val="480"/>
              </a:spcBef>
              <a:buClr>
                <a:srgbClr val="FF1100"/>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20" name="Shape 20"/>
          <p:cNvSpPr txBox="1">
            <a:spLocks noGrp="1"/>
          </p:cNvSpPr>
          <p:nvPr>
            <p:ph type="title"/>
          </p:nvPr>
        </p:nvSpPr>
        <p:spPr>
          <a:xfrm>
            <a:off x="560387" y="116631"/>
            <a:ext cx="8773936" cy="792087"/>
          </a:xfrm>
          <a:prstGeom prst="rect">
            <a:avLst/>
          </a:prstGeom>
          <a:noFill/>
          <a:ln>
            <a:noFill/>
          </a:ln>
        </p:spPr>
        <p:txBody>
          <a:bodyPr lIns="91425" tIns="91425" rIns="91425" bIns="91425" anchor="b" anchorCtr="0"/>
          <a:lstStyle>
            <a:lvl1pPr algn="l" rtl="0">
              <a:lnSpc>
                <a:spcPct val="100000"/>
              </a:lnSpc>
              <a:spcBef>
                <a:spcPts val="0"/>
              </a:spcBef>
              <a:buClr>
                <a:schemeClr val="dk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xmlns="" val="1144980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6"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7"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4" name="Content Placeholder"/>
          <p:cNvSpPr>
            <a:spLocks noGrp="1"/>
          </p:cNvSpPr>
          <p:nvPr>
            <p:ph sz="quarter" idx="14"/>
          </p:nvPr>
        </p:nvSpPr>
        <p:spPr>
          <a:xfrm>
            <a:off x="560388" y="1124743"/>
            <a:ext cx="8785223"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8804722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with Image" preserve="1" userDrawn="1">
  <p:cSld name="Title with Image">
    <p:spTree>
      <p:nvGrpSpPr>
        <p:cNvPr id="1" name=""/>
        <p:cNvGrpSpPr/>
        <p:nvPr/>
      </p:nvGrpSpPr>
      <p:grpSpPr>
        <a:xfrm>
          <a:off x="0" y="0"/>
          <a:ext cx="0" cy="0"/>
          <a:chOff x="0" y="0"/>
          <a:chExt cx="0" cy="0"/>
        </a:xfrm>
      </p:grpSpPr>
      <p:sp>
        <p:nvSpPr>
          <p:cNvPr id="16" name="Band"/>
          <p:cNvSpPr/>
          <p:nvPr userDrawn="1">
            <p:custDataLst>
              <p:tags r:id="rId1"/>
            </p:custDataLst>
          </p:nvPr>
        </p:nvSpPr>
        <p:spPr>
          <a:xfrm>
            <a:off x="0" y="1713600"/>
            <a:ext cx="9906000" cy="1141200"/>
          </a:xfrm>
          <a:prstGeom prst="rect">
            <a:avLst/>
          </a:prstGeom>
          <a:solidFill>
            <a:srgbClr val="22934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noProof="0" dirty="0"/>
          </a:p>
        </p:txBody>
      </p:sp>
      <p:sp>
        <p:nvSpPr>
          <p:cNvPr id="2" name="Title Placeholder"/>
          <p:cNvSpPr>
            <a:spLocks noGrp="1"/>
          </p:cNvSpPr>
          <p:nvPr>
            <p:ph type="ctrTitle"/>
          </p:nvPr>
        </p:nvSpPr>
        <p:spPr>
          <a:xfrm>
            <a:off x="1423988" y="1713600"/>
            <a:ext cx="7921612" cy="635279"/>
          </a:xfrm>
        </p:spPr>
        <p:txBody>
          <a:bodyPr wrap="none" bIns="0" anchor="ctr" anchorCtr="0">
            <a:noAutofit/>
          </a:bodyPr>
          <a:lstStyle>
            <a:lvl1pPr>
              <a:lnSpc>
                <a:spcPct val="100000"/>
              </a:lnSpc>
              <a:defRPr sz="3400" b="1">
                <a:solidFill>
                  <a:srgbClr val="FFFFFF"/>
                </a:solidFill>
                <a:latin typeface="Arial" pitchFamily="34" charset="0"/>
                <a:cs typeface="Arial" pitchFamily="34" charset="0"/>
              </a:defRPr>
            </a:lvl1pPr>
          </a:lstStyle>
          <a:p>
            <a:r>
              <a:rPr lang="en-US" noProof="0" dirty="0" smtClean="0"/>
              <a:t>Click to edit Master title style</a:t>
            </a:r>
            <a:endParaRPr lang="en-US" noProof="0" dirty="0"/>
          </a:p>
        </p:txBody>
      </p:sp>
      <p:sp>
        <p:nvSpPr>
          <p:cNvPr id="3" name="Subtitle Placeholder"/>
          <p:cNvSpPr>
            <a:spLocks noGrp="1"/>
          </p:cNvSpPr>
          <p:nvPr>
            <p:ph type="subTitle" idx="1"/>
          </p:nvPr>
        </p:nvSpPr>
        <p:spPr>
          <a:xfrm>
            <a:off x="1423988" y="2420888"/>
            <a:ext cx="7921612" cy="360040"/>
          </a:xfrm>
          <a:prstGeom prst="rect">
            <a:avLst/>
          </a:prstGeom>
        </p:spPr>
        <p:txBody>
          <a:bodyPr wrap="none" lIns="0" tIns="0" rIns="0" bIns="0">
            <a:noAutofit/>
          </a:bodyPr>
          <a:lstStyle>
            <a:lvl1pPr marL="0" indent="0" algn="l">
              <a:spcBef>
                <a:spcPts val="0"/>
              </a:spcBef>
              <a:buNone/>
              <a:defRPr sz="2000" baseline="0">
                <a:solidFill>
                  <a:srgbClr val="FFFFFF"/>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noProof="0" dirty="0"/>
          </a:p>
        </p:txBody>
      </p:sp>
      <p:sp>
        <p:nvSpPr>
          <p:cNvPr id="9" name="Claim Text"/>
          <p:cNvSpPr txBox="1">
            <a:spLocks/>
          </p:cNvSpPr>
          <p:nvPr userDrawn="1">
            <p:custDataLst>
              <p:tags r:id="rId2"/>
            </p:custDataLst>
          </p:nvPr>
        </p:nvSpPr>
        <p:spPr>
          <a:xfrm>
            <a:off x="3488903" y="1103144"/>
            <a:ext cx="5856710" cy="184666"/>
          </a:xfrm>
          <a:prstGeom prst="rect">
            <a:avLst/>
          </a:prstGeom>
          <a:noFill/>
        </p:spPr>
        <p:txBody>
          <a:bodyPr wrap="square" lIns="0" tIns="0" rIns="0" bIns="0" rtlCol="0" anchor="b">
            <a:noAutofit/>
          </a:bodyPr>
          <a:lstStyle/>
          <a:p>
            <a:pPr algn="r"/>
            <a:r>
              <a:rPr lang="en-US" sz="1400" b="0" dirty="0" smtClean="0">
                <a:solidFill>
                  <a:srgbClr val="22934B"/>
                </a:solidFill>
                <a:latin typeface="Arial" pitchFamily="34" charset="0"/>
                <a:cs typeface="Arial" pitchFamily="34" charset="0"/>
              </a:rPr>
              <a:t>For a zero-waste future</a:t>
            </a:r>
            <a:endParaRPr lang="en-US" sz="1400" b="0" dirty="0">
              <a:solidFill>
                <a:srgbClr val="22934B"/>
              </a:solidFill>
              <a:latin typeface="Arial" pitchFamily="34" charset="0"/>
              <a:cs typeface="Arial" pitchFamily="34" charset="0"/>
            </a:endParaRPr>
          </a:p>
        </p:txBody>
      </p:sp>
      <p:sp>
        <p:nvSpPr>
          <p:cNvPr id="12" name="Footer Placeholder"/>
          <p:cNvSpPr>
            <a:spLocks noGrp="1"/>
          </p:cNvSpPr>
          <p:nvPr>
            <p:ph type="ftr" sz="quarter" idx="3"/>
          </p:nvPr>
        </p:nvSpPr>
        <p:spPr>
          <a:xfrm>
            <a:off x="1423988" y="6632325"/>
            <a:ext cx="3529012" cy="123111"/>
          </a:xfrm>
          <a:prstGeom prst="rect">
            <a:avLst/>
          </a:prstGeom>
        </p:spPr>
        <p:txBody>
          <a:bodyPr vert="horz" wrap="none" lIns="0" tIns="0" rIns="0" bIns="0" rtlCol="0" anchor="b" anchorCtr="0">
            <a:noAutofit/>
          </a:bodyPr>
          <a:lstStyle>
            <a:lvl1pPr algn="l">
              <a:defRPr sz="800">
                <a:solidFill>
                  <a:srgbClr val="000000"/>
                </a:solidFill>
                <a:latin typeface="Arial" pitchFamily="34" charset="0"/>
                <a:cs typeface="Arial" pitchFamily="34" charset="0"/>
              </a:defRPr>
            </a:lvl1pPr>
          </a:lstStyle>
          <a:p>
            <a:r>
              <a:rPr lang="en-US" smtClean="0"/>
              <a:t>SPREAD Course 2016, Settat</a:t>
            </a:r>
            <a:endParaRPr lang="en-US" dirty="0"/>
          </a:p>
        </p:txBody>
      </p:sp>
      <p:sp>
        <p:nvSpPr>
          <p:cNvPr id="14" name="Copyright"/>
          <p:cNvSpPr txBox="1">
            <a:spLocks/>
          </p:cNvSpPr>
          <p:nvPr userDrawn="1">
            <p:custDataLst>
              <p:tags r:id="rId3"/>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sp>
        <p:nvSpPr>
          <p:cNvPr id="15" name="Classification"/>
          <p:cNvSpPr txBox="1"/>
          <p:nvPr userDrawn="1">
            <p:custDataLst>
              <p:tags r:id="rId4"/>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00A654"/>
              </a:solidFill>
              <a:latin typeface="Arial" pitchFamily="34" charset="0"/>
              <a:cs typeface="Arial" pitchFamily="34" charset="0"/>
            </a:endParaRPr>
          </a:p>
        </p:txBody>
      </p:sp>
      <p:sp>
        <p:nvSpPr>
          <p:cNvPr id="7" name="Picture Placeholder"/>
          <p:cNvSpPr>
            <a:spLocks noGrp="1"/>
          </p:cNvSpPr>
          <p:nvPr>
            <p:ph type="pic" sz="quarter" idx="10"/>
          </p:nvPr>
        </p:nvSpPr>
        <p:spPr>
          <a:xfrm>
            <a:off x="0" y="2854800"/>
            <a:ext cx="9906000" cy="4003199"/>
          </a:xfrm>
        </p:spPr>
        <p:txBody>
          <a:bodyPr tIns="2160000"/>
          <a:lstStyle>
            <a:lvl1pPr marL="0" indent="0" algn="ctr">
              <a:buFontTx/>
              <a:buNone/>
              <a:defRPr sz="1800">
                <a:solidFill>
                  <a:srgbClr val="969696"/>
                </a:solidFill>
              </a:defRPr>
            </a:lvl1pPr>
          </a:lstStyle>
          <a:p>
            <a:r>
              <a:rPr lang="en-US" noProof="0" dirty="0" smtClean="0"/>
              <a:t>Click icon to add picture</a:t>
            </a:r>
            <a:endParaRPr lang="en-US" noProof="0" dirty="0"/>
          </a:p>
        </p:txBody>
      </p:sp>
      <p:sp>
        <p:nvSpPr>
          <p:cNvPr id="13" name="Status" hidden="1"/>
          <p:cNvSpPr txBox="1">
            <a:spLocks/>
          </p:cNvSpPr>
          <p:nvPr userDrawn="1">
            <p:custDataLst>
              <p:tags r:id="rId5"/>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4" name="Picture 3"/>
          <p:cNvPicPr>
            <a:picLocks noChangeAspect="1"/>
          </p:cNvPicPr>
          <p:nvPr userDrawn="1">
            <p:custDataLst>
              <p:tags r:id="rId6"/>
            </p:custDataLst>
          </p:nvPr>
        </p:nvPicPr>
        <p:blipFill>
          <a:blip r:embed="rId8" cstate="screen">
            <a:extLst>
              <a:ext uri="{28A0092B-C50C-407E-A947-70E740481C1C}">
                <a14:useLocalDpi xmlns:a14="http://schemas.microsoft.com/office/drawing/2010/main" xmlns=""/>
              </a:ext>
            </a:extLst>
          </a:blip>
          <a:stretch>
            <a:fillRect/>
          </a:stretch>
        </p:blipFill>
        <p:spPr>
          <a:xfrm>
            <a:off x="637239" y="587007"/>
            <a:ext cx="2666706" cy="767822"/>
          </a:xfrm>
          <a:prstGeom prst="rect">
            <a:avLst/>
          </a:prstGeom>
        </p:spPr>
      </p:pic>
    </p:spTree>
    <p:extLst>
      <p:ext uri="{BB962C8B-B14F-4D97-AF65-F5344CB8AC3E}">
        <p14:creationId xmlns:p14="http://schemas.microsoft.com/office/powerpoint/2010/main" xmlns="" val="15315572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8" name="LineHider"/>
          <p:cNvSpPr/>
          <p:nvPr userDrawn="1">
            <p:custDataLst>
              <p:tags r:id="rId1"/>
            </p:custDataLst>
          </p:nvPr>
        </p:nvSpPr>
        <p:spPr bwMode="white">
          <a:xfrm>
            <a:off x="467544" y="904206"/>
            <a:ext cx="8949952" cy="834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Arial" pitchFamily="34" charset="0"/>
              <a:cs typeface="Arial" pitchFamily="34" charset="0"/>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a:lstStyle>
            <a:lvl1pPr marL="0" indent="0" algn="ctr">
              <a:buFontTx/>
              <a:buNone/>
              <a:defRPr sz="1800">
                <a:solidFill>
                  <a:srgbClr val="969696"/>
                </a:solidFill>
                <a:latin typeface="Arial" pitchFamily="34" charset="0"/>
                <a:cs typeface="Arial" pitchFamily="34" charset="0"/>
              </a:defRPr>
            </a:lvl1pPr>
          </a:lstStyle>
          <a:p>
            <a:r>
              <a:rPr lang="en-US" noProof="0" dirty="0" smtClean="0"/>
              <a:t>Click icon to add picture</a:t>
            </a:r>
            <a:endParaRPr lang="en-US" noProof="0" dirty="0"/>
          </a:p>
        </p:txBody>
      </p:sp>
      <p:sp>
        <p:nvSpPr>
          <p:cNvPr id="13" name="Running Title"/>
          <p:cNvSpPr txBox="1"/>
          <p:nvPr userDrawn="1">
            <p:custDataLst>
              <p:tags r:id="rId2"/>
            </p:custDataLst>
          </p:nvPr>
        </p:nvSpPr>
        <p:spPr>
          <a:xfrm>
            <a:off x="560388" y="540000"/>
            <a:ext cx="8785225" cy="728413"/>
          </a:xfrm>
          <a:prstGeom prst="rect">
            <a:avLst/>
          </a:prstGeom>
          <a:noFill/>
        </p:spPr>
        <p:txBody>
          <a:bodyPr wrap="square" lIns="0" tIns="0" rIns="0" bIns="0" rtlCol="0">
            <a:noAutofit/>
          </a:bodyPr>
          <a:lstStyle/>
          <a:p>
            <a:pPr>
              <a:lnSpc>
                <a:spcPts val="2200"/>
              </a:lnSpc>
            </a:pPr>
            <a:endParaRPr lang="en-US" sz="2000" b="0" noProof="0" dirty="0">
              <a:latin typeface="Arial" pitchFamily="34" charset="0"/>
              <a:cs typeface="Arial" pitchFamily="34" charset="0"/>
            </a:endParaRPr>
          </a:p>
        </p:txBody>
      </p:sp>
      <p:sp>
        <p:nvSpPr>
          <p:cNvPr id="3" name="Title 2"/>
          <p:cNvSpPr>
            <a:spLocks noGrp="1"/>
          </p:cNvSpPr>
          <p:nvPr>
            <p:ph type="title" hasCustomPrompt="1"/>
          </p:nvPr>
        </p:nvSpPr>
        <p:spPr>
          <a:xfrm>
            <a:off x="560388" y="1943998"/>
            <a:ext cx="8785225" cy="1052954"/>
          </a:xfrm>
        </p:spPr>
        <p:txBody>
          <a:bodyPr bIns="0" anchor="t" anchorCtr="0"/>
          <a:lstStyle>
            <a:lvl1pPr>
              <a:lnSpc>
                <a:spcPct val="100000"/>
              </a:lnSpc>
              <a:defRPr sz="3400"/>
            </a:lvl1pPr>
          </a:lstStyle>
          <a:p>
            <a:r>
              <a:rPr lang="en-US" dirty="0" smtClean="0"/>
              <a:t>Click to add section title</a:t>
            </a:r>
            <a:endParaRPr lang="en-US" dirty="0"/>
          </a:p>
        </p:txBody>
      </p:sp>
      <p:sp>
        <p:nvSpPr>
          <p:cNvPr id="10" name="Status" hidden="1"/>
          <p:cNvSpPr txBox="1">
            <a:spLocks/>
          </p:cNvSpPr>
          <p:nvPr userDrawn="1">
            <p:custDataLst>
              <p:tags r:id="rId3"/>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sp>
        <p:nvSpPr>
          <p:cNvPr id="2" name="Footer Placeholder 1"/>
          <p:cNvSpPr>
            <a:spLocks noGrp="1"/>
          </p:cNvSpPr>
          <p:nvPr>
            <p:ph type="ftr" sz="quarter" idx="14"/>
          </p:nvPr>
        </p:nvSpPr>
        <p:spPr/>
        <p:txBody>
          <a:bodyPr/>
          <a:lstStyle/>
          <a:p>
            <a:r>
              <a:rPr lang="en-US" smtClean="0"/>
              <a:t>SPREAD Course 2016, Settat</a:t>
            </a:r>
            <a:endParaRPr lang="en-US" dirty="0"/>
          </a:p>
        </p:txBody>
      </p:sp>
      <p:sp>
        <p:nvSpPr>
          <p:cNvPr id="4" name="Slide Number Placeholder 3"/>
          <p:cNvSpPr>
            <a:spLocks noGrp="1"/>
          </p:cNvSpPr>
          <p:nvPr>
            <p:ph type="sldNum" sz="quarter" idx="15"/>
          </p:nvPr>
        </p:nvSpPr>
        <p:spPr/>
        <p:txBody>
          <a:bodyPr/>
          <a:lstStyle/>
          <a:p>
            <a:fld id="{2485B633-6863-4B84-8019-F125347A66EC}" type="slidenum">
              <a:rPr lang="en-US" smtClean="0"/>
              <a:pPr/>
              <a:t>‹#›</a:t>
            </a:fld>
            <a:endParaRPr lang="en-US" dirty="0"/>
          </a:p>
        </p:txBody>
      </p:sp>
    </p:spTree>
    <p:extLst>
      <p:ext uri="{BB962C8B-B14F-4D97-AF65-F5344CB8AC3E}">
        <p14:creationId xmlns:p14="http://schemas.microsoft.com/office/powerpoint/2010/main" xmlns="" val="324382474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reserve="1" userDrawn="1">
  <p:cSld name="Two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9"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12" name="Content Placeholder B"/>
          <p:cNvSpPr>
            <a:spLocks noGrp="1"/>
          </p:cNvSpPr>
          <p:nvPr>
            <p:ph sz="quarter" idx="15"/>
          </p:nvPr>
        </p:nvSpPr>
        <p:spPr>
          <a:xfrm>
            <a:off x="5097016" y="1124744"/>
            <a:ext cx="4248595"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Content Placeholder A"/>
          <p:cNvSpPr>
            <a:spLocks noGrp="1"/>
          </p:cNvSpPr>
          <p:nvPr>
            <p:ph sz="quarter" idx="14"/>
          </p:nvPr>
        </p:nvSpPr>
        <p:spPr>
          <a:xfrm>
            <a:off x="560387" y="1124744"/>
            <a:ext cx="4248000"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10434766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ntent" preserve="1" userDrawn="1">
  <p:cSld name="Four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8" name="Title Placeholder"/>
          <p:cNvSpPr>
            <a:spLocks noGrp="1"/>
          </p:cNvSpPr>
          <p:nvPr>
            <p:ph type="title"/>
          </p:nvPr>
        </p:nvSpPr>
        <p:spPr/>
        <p:txBody>
          <a:bodyPr/>
          <a:lstStyle/>
          <a:p>
            <a:r>
              <a:rPr lang="en-US" noProof="0" dirty="0" smtClean="0"/>
              <a:t>Click to edit Master title style</a:t>
            </a:r>
            <a:endParaRPr lang="en-US" noProof="0" dirty="0"/>
          </a:p>
        </p:txBody>
      </p:sp>
      <p:sp>
        <p:nvSpPr>
          <p:cNvPr id="9" name="Footer Placeholder"/>
          <p:cNvSpPr>
            <a:spLocks noGrp="1"/>
          </p:cNvSpPr>
          <p:nvPr>
            <p:ph type="ftr" sz="quarter" idx="13"/>
          </p:nvPr>
        </p:nvSpPr>
        <p:spPr/>
        <p:txBody>
          <a:bodyPr/>
          <a:lstStyle/>
          <a:p>
            <a:r>
              <a:rPr lang="en-US" noProof="0" smtClean="0"/>
              <a:t>SPREAD Course 2016, Settat</a:t>
            </a:r>
            <a:endParaRPr lang="en-US" noProof="0" dirty="0"/>
          </a:p>
        </p:txBody>
      </p:sp>
      <p:sp>
        <p:nvSpPr>
          <p:cNvPr id="15" name="Content Placeholder B"/>
          <p:cNvSpPr>
            <a:spLocks noGrp="1"/>
          </p:cNvSpPr>
          <p:nvPr>
            <p:ph sz="quarter" idx="15"/>
          </p:nvPr>
        </p:nvSpPr>
        <p:spPr>
          <a:xfrm>
            <a:off x="5097612"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A"/>
          <p:cNvSpPr>
            <a:spLocks noGrp="1"/>
          </p:cNvSpPr>
          <p:nvPr>
            <p:ph sz="quarter" idx="14"/>
          </p:nvPr>
        </p:nvSpPr>
        <p:spPr>
          <a:xfrm>
            <a:off x="560387"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A"/>
          <p:cNvSpPr>
            <a:spLocks noGrp="1"/>
          </p:cNvSpPr>
          <p:nvPr>
            <p:ph sz="quarter" idx="16"/>
          </p:nvPr>
        </p:nvSpPr>
        <p:spPr>
          <a:xfrm>
            <a:off x="560387"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A"/>
          <p:cNvSpPr>
            <a:spLocks noGrp="1"/>
          </p:cNvSpPr>
          <p:nvPr>
            <p:ph sz="quarter" idx="17"/>
          </p:nvPr>
        </p:nvSpPr>
        <p:spPr>
          <a:xfrm>
            <a:off x="5097612"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1688451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
        <p:cNvGrpSpPr/>
        <p:nvPr/>
      </p:nvGrpSpPr>
      <p:grpSpPr>
        <a:xfrm>
          <a:off x="0" y="0"/>
          <a:ext cx="0" cy="0"/>
          <a:chOff x="0" y="0"/>
          <a:chExt cx="0" cy="0"/>
        </a:xfrm>
      </p:grpSpPr>
      <p:sp>
        <p:nvSpPr>
          <p:cNvPr id="2" name="Title Placeholder"/>
          <p:cNvSpPr>
            <a:spLocks noGrp="1"/>
          </p:cNvSpPr>
          <p:nvPr>
            <p:ph type="title"/>
          </p:nvPr>
        </p:nvSpPr>
        <p:spPr/>
        <p:txBody>
          <a:bodyPr/>
          <a:lstStyle/>
          <a:p>
            <a:r>
              <a:rPr lang="en-US" noProof="0" dirty="0" smtClean="0"/>
              <a:t>Click to edit Master title style</a:t>
            </a:r>
            <a:endParaRPr lang="en-US" noProof="0" dirty="0"/>
          </a:p>
        </p:txBody>
      </p:sp>
      <p:sp>
        <p:nvSpPr>
          <p:cNvPr id="5"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18884127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type="titleOnly" preserve="1">
  <p:cSld name="Agenda">
    <p:spTree>
      <p:nvGrpSpPr>
        <p:cNvPr id="1" name=""/>
        <p:cNvGrpSpPr/>
        <p:nvPr/>
      </p:nvGrpSpPr>
      <p:grpSpPr>
        <a:xfrm>
          <a:off x="0" y="0"/>
          <a:ext cx="0" cy="0"/>
          <a:chOff x="0" y="0"/>
          <a:chExt cx="0" cy="0"/>
        </a:xfrm>
      </p:grpSpPr>
      <p:sp>
        <p:nvSpPr>
          <p:cNvPr id="2" name="Title Placeholder"/>
          <p:cNvSpPr>
            <a:spLocks noGrp="1"/>
          </p:cNvSpPr>
          <p:nvPr>
            <p:ph type="title" hasCustomPrompt="1"/>
          </p:nvPr>
        </p:nvSpPr>
        <p:spPr/>
        <p:txBody>
          <a:bodyPr/>
          <a:lstStyle>
            <a:lvl1pPr>
              <a:defRPr baseline="0"/>
            </a:lvl1pPr>
          </a:lstStyle>
          <a:p>
            <a:r>
              <a:rPr lang="en-US" noProof="0" dirty="0" smtClean="0"/>
              <a:t>Click to add agenda title</a:t>
            </a:r>
            <a:endParaRPr lang="en-US" noProof="0" dirty="0"/>
          </a:p>
        </p:txBody>
      </p:sp>
      <p:sp>
        <p:nvSpPr>
          <p:cNvPr id="5"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00095761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4"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2" name="Hider"/>
          <p:cNvSpPr/>
          <p:nvPr userDrawn="1"/>
        </p:nvSpPr>
        <p:spPr bwMode="white">
          <a:xfrm>
            <a:off x="465501" y="1052736"/>
            <a:ext cx="8895781" cy="2880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166156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p:cNvSpPr>
            <a:spLocks noGrp="1"/>
          </p:cNvSpPr>
          <p:nvPr>
            <p:ph type="title"/>
          </p:nvPr>
        </p:nvSpPr>
        <p:spPr>
          <a:xfrm>
            <a:off x="560387" y="116632"/>
            <a:ext cx="8773937" cy="792088"/>
          </a:xfrm>
          <a:prstGeom prst="rect">
            <a:avLst/>
          </a:prstGeom>
        </p:spPr>
        <p:txBody>
          <a:bodyPr vert="horz" lIns="0" tIns="0" rIns="0" bIns="7200" rtlCol="0" anchor="b" anchorCtr="0">
            <a:noAutofit/>
          </a:bodyPr>
          <a:lstStyle/>
          <a:p>
            <a:endParaRPr lang="en-US" dirty="0"/>
          </a:p>
        </p:txBody>
      </p:sp>
      <p:sp>
        <p:nvSpPr>
          <p:cNvPr id="5" name="Footer Placeholder"/>
          <p:cNvSpPr>
            <a:spLocks noGrp="1"/>
          </p:cNvSpPr>
          <p:nvPr>
            <p:ph type="ftr" sz="quarter" idx="3"/>
          </p:nvPr>
        </p:nvSpPr>
        <p:spPr>
          <a:xfrm>
            <a:off x="1423988" y="6632325"/>
            <a:ext cx="3529012" cy="123111"/>
          </a:xfrm>
          <a:prstGeom prst="rect">
            <a:avLst/>
          </a:prstGeom>
        </p:spPr>
        <p:txBody>
          <a:bodyPr vert="horz" wrap="none" lIns="0" tIns="0" rIns="0" bIns="0" rtlCol="0" anchor="b" anchorCtr="0">
            <a:noAutofit/>
          </a:bodyPr>
          <a:lstStyle>
            <a:lvl1pPr algn="l">
              <a:defRPr sz="800">
                <a:solidFill>
                  <a:srgbClr val="000000"/>
                </a:solidFill>
                <a:latin typeface="Arial" pitchFamily="34" charset="0"/>
                <a:cs typeface="Arial" pitchFamily="34" charset="0"/>
              </a:defRPr>
            </a:lvl1pPr>
          </a:lstStyle>
          <a:p>
            <a:r>
              <a:rPr lang="en-US" smtClean="0"/>
              <a:t>SPREAD Course 2016, Settat</a:t>
            </a:r>
            <a:endParaRPr lang="en-US" dirty="0"/>
          </a:p>
        </p:txBody>
      </p:sp>
      <p:sp>
        <p:nvSpPr>
          <p:cNvPr id="6" name="Slide Number Placeholder"/>
          <p:cNvSpPr>
            <a:spLocks noGrp="1"/>
          </p:cNvSpPr>
          <p:nvPr>
            <p:ph type="sldNum" sz="quarter" idx="4"/>
          </p:nvPr>
        </p:nvSpPr>
        <p:spPr>
          <a:xfrm>
            <a:off x="9129464" y="6597352"/>
            <a:ext cx="216024" cy="144016"/>
          </a:xfrm>
          <a:prstGeom prst="rect">
            <a:avLst/>
          </a:prstGeom>
        </p:spPr>
        <p:txBody>
          <a:bodyPr vert="horz" wrap="none" lIns="0" tIns="10800" rIns="0" bIns="0" rtlCol="0" anchor="t" anchorCtr="0">
            <a:noAutofit/>
          </a:bodyPr>
          <a:lstStyle>
            <a:lvl1pPr algn="r">
              <a:defRPr sz="1000" b="1">
                <a:solidFill>
                  <a:srgbClr val="000000"/>
                </a:solidFill>
                <a:latin typeface="Arial" pitchFamily="34" charset="0"/>
                <a:cs typeface="Arial" pitchFamily="34" charset="0"/>
              </a:defRPr>
            </a:lvl1pPr>
          </a:lstStyle>
          <a:p>
            <a:fld id="{2485B633-6863-4B84-8019-F125347A66EC}" type="slidenum">
              <a:rPr lang="en-US" smtClean="0"/>
              <a:pPr/>
              <a:t>‹#›</a:t>
            </a:fld>
            <a:endParaRPr lang="en-US" dirty="0"/>
          </a:p>
        </p:txBody>
      </p:sp>
      <p:sp>
        <p:nvSpPr>
          <p:cNvPr id="13" name="Classification"/>
          <p:cNvSpPr txBox="1"/>
          <p:nvPr>
            <p:custDataLst>
              <p:tags r:id="rId18"/>
            </p:custDataLst>
          </p:nvPr>
        </p:nvSpPr>
        <p:spPr>
          <a:xfrm>
            <a:off x="4953600" y="6581616"/>
            <a:ext cx="1943616" cy="184666"/>
          </a:xfrm>
          <a:prstGeom prst="rect">
            <a:avLst/>
          </a:prstGeom>
          <a:noFill/>
        </p:spPr>
        <p:txBody>
          <a:bodyPr wrap="none" lIns="0" tIns="0" rIns="0" bIns="0" rtlCol="0" anchor="b">
            <a:noAutofit/>
          </a:bodyPr>
          <a:lstStyle/>
          <a:p>
            <a:pPr algn="l"/>
            <a:endParaRPr lang="en-US" sz="1200" b="1" noProof="1">
              <a:solidFill>
                <a:srgbClr val="22934B"/>
              </a:solidFill>
              <a:latin typeface="Arial" pitchFamily="34" charset="0"/>
              <a:cs typeface="Arial" pitchFamily="34" charset="0"/>
            </a:endParaRPr>
          </a:p>
        </p:txBody>
      </p:sp>
      <p:sp>
        <p:nvSpPr>
          <p:cNvPr id="14" name="Text Placeholder"/>
          <p:cNvSpPr>
            <a:spLocks noGrp="1"/>
          </p:cNvSpPr>
          <p:nvPr>
            <p:ph type="body" idx="1"/>
          </p:nvPr>
        </p:nvSpPr>
        <p:spPr>
          <a:xfrm>
            <a:off x="560387" y="1124744"/>
            <a:ext cx="8785223" cy="5112544"/>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pyright"/>
          <p:cNvSpPr txBox="1">
            <a:spLocks/>
          </p:cNvSpPr>
          <p:nvPr>
            <p:custDataLst>
              <p:tags r:id="rId19"/>
            </p:custDataLst>
          </p:nvPr>
        </p:nvSpPr>
        <p:spPr>
          <a:xfrm>
            <a:off x="7313390" y="6633792"/>
            <a:ext cx="1744067" cy="123111"/>
          </a:xfrm>
          <a:prstGeom prst="rect">
            <a:avLst/>
          </a:prstGeom>
          <a:noFill/>
        </p:spPr>
        <p:txBody>
          <a:bodyPr wrap="none" lIns="0" tIns="0" rIns="0" bIns="0" rtlCol="0" anchor="b">
            <a:noAutofit/>
          </a:bodyPr>
          <a:lstStyle/>
          <a:p>
            <a:pPr algn="r"/>
            <a:r>
              <a:rPr lang="en-US" sz="800" noProof="1" smtClean="0">
                <a:latin typeface="Arial" pitchFamily="34" charset="0"/>
                <a:cs typeface="Arial" pitchFamily="34" charset="0"/>
              </a:rPr>
              <a:t>© 2015 Holcim Technology Ltd</a:t>
            </a:r>
            <a:endParaRPr lang="en-US" sz="800" noProof="1">
              <a:latin typeface="Arial" pitchFamily="34" charset="0"/>
              <a:cs typeface="Arial" pitchFamily="34" charset="0"/>
            </a:endParaRPr>
          </a:p>
        </p:txBody>
      </p:sp>
      <p:cxnSp>
        <p:nvCxnSpPr>
          <p:cNvPr id="15" name="Straight Connector 14"/>
          <p:cNvCxnSpPr/>
          <p:nvPr/>
        </p:nvCxnSpPr>
        <p:spPr>
          <a:xfrm>
            <a:off x="549099" y="939846"/>
            <a:ext cx="87852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Status" hidden="1"/>
          <p:cNvSpPr txBox="1">
            <a:spLocks/>
          </p:cNvSpPr>
          <p:nvPr>
            <p:custDataLst>
              <p:tags r:id="rId20"/>
            </p:custDataLst>
          </p:nvPr>
        </p:nvSpPr>
        <p:spPr>
          <a:xfrm rot="16200000">
            <a:off x="8744361" y="811649"/>
            <a:ext cx="1501030" cy="277288"/>
          </a:xfrm>
          <a:prstGeom prst="rect">
            <a:avLst/>
          </a:prstGeom>
          <a:noFill/>
        </p:spPr>
        <p:txBody>
          <a:bodyPr wrap="none" lIns="0" tIns="0" rIns="0" bIns="0" rtlCol="0">
            <a:noAutofit/>
          </a:bodyPr>
          <a:lstStyle/>
          <a:p>
            <a:pPr algn="r">
              <a:lnSpc>
                <a:spcPts val="2200"/>
              </a:lnSpc>
            </a:pPr>
            <a:r>
              <a:rPr lang="en-US" sz="2200" b="1" dirty="0" smtClean="0">
                <a:solidFill>
                  <a:srgbClr val="22934B"/>
                </a:solidFill>
                <a:latin typeface="+mj-lt"/>
              </a:rPr>
              <a:t>DRAFT</a:t>
            </a:r>
            <a:endParaRPr lang="en-US" sz="2200" b="1" dirty="0">
              <a:solidFill>
                <a:srgbClr val="22934B"/>
              </a:solidFill>
              <a:latin typeface="+mj-lt"/>
            </a:endParaRPr>
          </a:p>
        </p:txBody>
      </p:sp>
      <p:pic>
        <p:nvPicPr>
          <p:cNvPr id="3" name="Picture 2"/>
          <p:cNvPicPr>
            <a:picLocks noChangeAspect="1"/>
          </p:cNvPicPr>
          <p:nvPr userDrawn="1">
            <p:custDataLst>
              <p:tags r:id="rId21"/>
            </p:custDataLst>
          </p:nvPr>
        </p:nvPicPr>
        <p:blipFill>
          <a:blip r:embed="rId22" cstate="screen">
            <a:extLst>
              <a:ext uri="{28A0092B-C50C-407E-A947-70E740481C1C}">
                <a14:useLocalDpi xmlns:a14="http://schemas.microsoft.com/office/drawing/2010/main" xmlns=""/>
              </a:ext>
            </a:extLst>
          </a:blip>
          <a:stretch>
            <a:fillRect/>
          </a:stretch>
        </p:blipFill>
        <p:spPr>
          <a:xfrm>
            <a:off x="303214" y="6521795"/>
            <a:ext cx="860228" cy="247685"/>
          </a:xfrm>
          <a:prstGeom prst="rect">
            <a:avLst/>
          </a:prstGeom>
        </p:spPr>
      </p:pic>
    </p:spTree>
    <p:extLst>
      <p:ext uri="{BB962C8B-B14F-4D97-AF65-F5344CB8AC3E}">
        <p14:creationId xmlns:p14="http://schemas.microsoft.com/office/powerpoint/2010/main" xmlns="" val="1154496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2" r:id="rId5"/>
    <p:sldLayoutId id="2147483659" r:id="rId6"/>
    <p:sldLayoutId id="2147483654" r:id="rId7"/>
    <p:sldLayoutId id="2147483658" r:id="rId8"/>
    <p:sldLayoutId id="2147483655" r:id="rId9"/>
    <p:sldLayoutId id="2147483660" r:id="rId10"/>
    <p:sldLayoutId id="2147483661" r:id="rId11"/>
    <p:sldLayoutId id="2147483662" r:id="rId12"/>
    <p:sldLayoutId id="2147483664" r:id="rId13"/>
    <p:sldLayoutId id="2147483665" r:id="rId14"/>
    <p:sldLayoutId id="2147483667" r:id="rId15"/>
    <p:sldLayoutId id="2147483668" r:id="rId16"/>
  </p:sldLayoutIdLst>
  <p:timing>
    <p:tnLst>
      <p:par>
        <p:cTn id="1" dur="indefinite" restart="never" nodeType="tmRoot"/>
      </p:par>
    </p:tnLst>
  </p:timing>
  <p:hf hdr="0" dt="0"/>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notesSlide" Target="../notesSlides/notesSlide5.xml"/><Relationship Id="rId7" Type="http://schemas.openxmlformats.org/officeDocument/2006/relationships/image" Target="../media/image84.jpe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7.xml"/><Relationship Id="rId4" Type="http://schemas.openxmlformats.org/officeDocument/2006/relationships/image" Target="../media/image92.jpe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5" Type="http://schemas.openxmlformats.org/officeDocument/2006/relationships/image" Target="../media/image96.wmf"/><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jpe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104.png"/><Relationship Id="rId4" Type="http://schemas.openxmlformats.org/officeDocument/2006/relationships/hyperlink" Target="https://drive.google.com/a/holcim.com/"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2800" dirty="0" smtClean="0"/>
              <a:t>AFR Co-processing</a:t>
            </a:r>
            <a:endParaRPr lang="en-GB" sz="2800" dirty="0"/>
          </a:p>
        </p:txBody>
      </p:sp>
      <p:sp>
        <p:nvSpPr>
          <p:cNvPr id="7" name="Subtitle 6"/>
          <p:cNvSpPr>
            <a:spLocks noGrp="1"/>
          </p:cNvSpPr>
          <p:nvPr>
            <p:ph type="subTitle" idx="1"/>
          </p:nvPr>
        </p:nvSpPr>
        <p:spPr/>
        <p:txBody>
          <a:bodyPr/>
          <a:lstStyle/>
          <a:p>
            <a:r>
              <a:rPr lang="en-GB" dirty="0" smtClean="0"/>
              <a:t>SPREAD Course 2016, </a:t>
            </a:r>
            <a:r>
              <a:rPr lang="en-GB" dirty="0" err="1" smtClean="0"/>
              <a:t>Settat</a:t>
            </a:r>
            <a:r>
              <a:rPr lang="en-GB" dirty="0" smtClean="0"/>
              <a:t>, </a:t>
            </a:r>
            <a:r>
              <a:rPr lang="en-GB" dirty="0" err="1" smtClean="0"/>
              <a:t>Sorin</a:t>
            </a:r>
            <a:r>
              <a:rPr lang="en-GB" dirty="0" smtClean="0"/>
              <a:t> </a:t>
            </a:r>
            <a:r>
              <a:rPr lang="en-GB" dirty="0" err="1" smtClean="0"/>
              <a:t>Petrescu</a:t>
            </a:r>
            <a:r>
              <a:rPr lang="en-GB" dirty="0" smtClean="0"/>
              <a:t> - Geocycle</a:t>
            </a:r>
            <a:endParaRPr lang="en-GB" dirty="0"/>
          </a:p>
        </p:txBody>
      </p:sp>
      <p:sp>
        <p:nvSpPr>
          <p:cNvPr id="3" name="TitleImage"/>
          <p:cNvSpPr>
            <a:spLocks noGrp="1"/>
          </p:cNvSpPr>
          <p:nvPr>
            <p:ph type="pic" sz="quarter" idx="10"/>
          </p:nvPr>
        </p:nvSpPr>
        <p:spPr/>
      </p:sp>
      <p:pic>
        <p:nvPicPr>
          <p:cNvPr id="15" name="Picture Placeholder 4"/>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a:xfrm>
            <a:off x="0" y="2849576"/>
            <a:ext cx="9906000" cy="4008424"/>
          </a:xfrm>
          <a:prstGeom prst="rect">
            <a:avLst/>
          </a:prstGeom>
        </p:spPr>
      </p:pic>
      <p:grpSp>
        <p:nvGrpSpPr>
          <p:cNvPr id="17" name="Group 16"/>
          <p:cNvGrpSpPr/>
          <p:nvPr/>
        </p:nvGrpSpPr>
        <p:grpSpPr>
          <a:xfrm>
            <a:off x="4915608" y="113350"/>
            <a:ext cx="4492255" cy="1688837"/>
            <a:chOff x="4915608" y="113350"/>
            <a:chExt cx="4492255" cy="1688837"/>
          </a:xfrm>
        </p:grpSpPr>
        <p:sp>
          <p:nvSpPr>
            <p:cNvPr id="18" name="Cloud Callout 17"/>
            <p:cNvSpPr/>
            <p:nvPr/>
          </p:nvSpPr>
          <p:spPr>
            <a:xfrm rot="216394">
              <a:off x="4915608" y="113350"/>
              <a:ext cx="4492255" cy="1688837"/>
            </a:xfrm>
            <a:prstGeom prst="cloudCallout">
              <a:avLst>
                <a:gd name="adj1" fmla="val -17394"/>
                <a:gd name="adj2" fmla="val 108142"/>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err="1" smtClean="0">
                <a:ln>
                  <a:noFill/>
                </a:ln>
                <a:solidFill>
                  <a:prstClr val="white"/>
                </a:solidFill>
                <a:effectLst/>
                <a:uLnTx/>
                <a:uFillTx/>
                <a:latin typeface="Arial"/>
                <a:cs typeface="Arial" pitchFamily="34" charset="0"/>
              </a:endParaRPr>
            </a:p>
          </p:txBody>
        </p:sp>
        <p:pic>
          <p:nvPicPr>
            <p:cNvPr id="19" name="Picture 6"/>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571901" y="325826"/>
              <a:ext cx="2167426" cy="1165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1" name="TextBox 20"/>
            <p:cNvSpPr txBox="1"/>
            <p:nvPr/>
          </p:nvSpPr>
          <p:spPr>
            <a:xfrm>
              <a:off x="5529064" y="332656"/>
              <a:ext cx="79208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smtClean="0">
                  <a:ln>
                    <a:noFill/>
                  </a:ln>
                  <a:solidFill>
                    <a:prstClr val="black"/>
                  </a:solidFill>
                  <a:effectLst/>
                  <a:uLnTx/>
                  <a:uFillTx/>
                  <a:cs typeface="Arial" pitchFamily="34" charset="0"/>
                </a:rPr>
                <a:t>CO</a:t>
              </a:r>
            </a:p>
          </p:txBody>
        </p:sp>
        <p:sp>
          <p:nvSpPr>
            <p:cNvPr id="23" name="TextBox 22"/>
            <p:cNvSpPr txBox="1"/>
            <p:nvPr/>
          </p:nvSpPr>
          <p:spPr>
            <a:xfrm>
              <a:off x="8474266" y="907235"/>
              <a:ext cx="79208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smtClean="0">
                  <a:ln>
                    <a:noFill/>
                  </a:ln>
                  <a:solidFill>
                    <a:prstClr val="black"/>
                  </a:solidFill>
                  <a:effectLst/>
                  <a:uLnTx/>
                  <a:uFillTx/>
                  <a:cs typeface="Arial" pitchFamily="34" charset="0"/>
                </a:rPr>
                <a:t>TSR</a:t>
              </a:r>
            </a:p>
          </p:txBody>
        </p:sp>
        <p:pic>
          <p:nvPicPr>
            <p:cNvPr id="24" name="Picture 4"/>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626780" y="833068"/>
              <a:ext cx="921444" cy="6469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6571901" y="380158"/>
              <a:ext cx="786085" cy="4670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 name="TextBox 25"/>
            <p:cNvSpPr txBox="1"/>
            <p:nvPr/>
          </p:nvSpPr>
          <p:spPr>
            <a:xfrm>
              <a:off x="7357986" y="424668"/>
              <a:ext cx="792088"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2000" b="1" i="0" u="none" strike="noStrike" kern="0" cap="none" spc="0" normalizeH="0" baseline="0" noProof="0" dirty="0" smtClean="0">
                  <a:ln>
                    <a:noFill/>
                  </a:ln>
                  <a:solidFill>
                    <a:prstClr val="black"/>
                  </a:solidFill>
                  <a:effectLst/>
                  <a:uLnTx/>
                  <a:uFillTx/>
                  <a:cs typeface="Arial" pitchFamily="34" charset="0"/>
                </a:rPr>
                <a:t>Cl</a:t>
              </a:r>
            </a:p>
          </p:txBody>
        </p:sp>
      </p:grpSp>
      <p:sp>
        <p:nvSpPr>
          <p:cNvPr id="5" name="Footer Placeholder 4"/>
          <p:cNvSpPr>
            <a:spLocks noGrp="1"/>
          </p:cNvSpPr>
          <p:nvPr>
            <p:ph type="ftr" sz="quarter" idx="3"/>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4187760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6" name="Content Placeholder 2"/>
          <p:cNvSpPr txBox="1">
            <a:spLocks/>
          </p:cNvSpPr>
          <p:nvPr/>
        </p:nvSpPr>
        <p:spPr>
          <a:xfrm>
            <a:off x="560389" y="2060872"/>
            <a:ext cx="5400724" cy="5112544"/>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600"/>
              </a:spcBef>
            </a:pPr>
            <a:r>
              <a:rPr lang="de-CH" dirty="0" err="1" smtClean="0"/>
              <a:t>Up</a:t>
            </a:r>
            <a:r>
              <a:rPr lang="de-CH" dirty="0" smtClean="0"/>
              <a:t> </a:t>
            </a:r>
            <a:r>
              <a:rPr lang="de-CH" dirty="0" err="1"/>
              <a:t>to</a:t>
            </a:r>
            <a:r>
              <a:rPr lang="de-CH" dirty="0"/>
              <a:t> 60% </a:t>
            </a:r>
            <a:r>
              <a:rPr lang="de-CH" dirty="0" err="1"/>
              <a:t>of</a:t>
            </a:r>
            <a:r>
              <a:rPr lang="de-CH" dirty="0"/>
              <a:t> </a:t>
            </a:r>
            <a:r>
              <a:rPr lang="de-CH" dirty="0" err="1"/>
              <a:t>heat</a:t>
            </a:r>
            <a:r>
              <a:rPr lang="de-CH" dirty="0"/>
              <a:t> </a:t>
            </a:r>
            <a:r>
              <a:rPr lang="de-CH" dirty="0" err="1"/>
              <a:t>input</a:t>
            </a:r>
            <a:r>
              <a:rPr lang="de-CH" dirty="0"/>
              <a:t> in PC</a:t>
            </a:r>
          </a:p>
          <a:p>
            <a:pPr>
              <a:lnSpc>
                <a:spcPct val="90000"/>
              </a:lnSpc>
              <a:spcBef>
                <a:spcPts val="600"/>
              </a:spcBef>
            </a:pPr>
            <a:r>
              <a:rPr lang="de-CH" dirty="0" err="1"/>
              <a:t>Lower</a:t>
            </a:r>
            <a:r>
              <a:rPr lang="de-CH" dirty="0"/>
              <a:t> </a:t>
            </a:r>
            <a:r>
              <a:rPr lang="de-CH" dirty="0" err="1"/>
              <a:t>temperature</a:t>
            </a:r>
            <a:r>
              <a:rPr lang="de-CH" dirty="0"/>
              <a:t> </a:t>
            </a:r>
            <a:r>
              <a:rPr lang="de-CH" dirty="0" err="1" smtClean="0"/>
              <a:t>required</a:t>
            </a:r>
            <a:r>
              <a:rPr lang="de-CH" dirty="0" smtClean="0"/>
              <a:t> (</a:t>
            </a:r>
            <a:r>
              <a:rPr lang="de-CH" dirty="0" err="1" smtClean="0"/>
              <a:t>lower</a:t>
            </a:r>
            <a:r>
              <a:rPr lang="de-CH" dirty="0" smtClean="0"/>
              <a:t> CV </a:t>
            </a:r>
            <a:r>
              <a:rPr lang="de-CH" dirty="0" err="1" smtClean="0"/>
              <a:t>materials</a:t>
            </a:r>
            <a:r>
              <a:rPr lang="de-CH" dirty="0" smtClean="0"/>
              <a:t> </a:t>
            </a:r>
            <a:r>
              <a:rPr lang="de-CH" dirty="0" err="1" smtClean="0"/>
              <a:t>possible</a:t>
            </a:r>
            <a:r>
              <a:rPr lang="de-CH" dirty="0" smtClean="0"/>
              <a:t>)</a:t>
            </a:r>
            <a:endParaRPr lang="de-CH" dirty="0"/>
          </a:p>
          <a:p>
            <a:pPr>
              <a:lnSpc>
                <a:spcPct val="90000"/>
              </a:lnSpc>
              <a:spcBef>
                <a:spcPts val="600"/>
              </a:spcBef>
            </a:pPr>
            <a:r>
              <a:rPr lang="en-GB" dirty="0"/>
              <a:t>Less sensitive to heat input </a:t>
            </a:r>
            <a:r>
              <a:rPr lang="en-GB" dirty="0" smtClean="0"/>
              <a:t>fluctuations </a:t>
            </a:r>
            <a:r>
              <a:rPr lang="en-GB" dirty="0"/>
              <a:t>than burning zone</a:t>
            </a:r>
          </a:p>
          <a:p>
            <a:pPr>
              <a:lnSpc>
                <a:spcPct val="90000"/>
              </a:lnSpc>
              <a:spcBef>
                <a:spcPts val="600"/>
              </a:spcBef>
            </a:pPr>
            <a:r>
              <a:rPr lang="en-GB" dirty="0"/>
              <a:t>Flameless combustion</a:t>
            </a:r>
          </a:p>
          <a:p>
            <a:pPr>
              <a:lnSpc>
                <a:spcPct val="90000"/>
              </a:lnSpc>
              <a:spcBef>
                <a:spcPts val="600"/>
              </a:spcBef>
            </a:pPr>
            <a:r>
              <a:rPr lang="en-GB" dirty="0" smtClean="0"/>
              <a:t>Tertiary </a:t>
            </a:r>
            <a:r>
              <a:rPr lang="en-GB" dirty="0"/>
              <a:t>air with 21% O2</a:t>
            </a:r>
          </a:p>
          <a:p>
            <a:pPr>
              <a:lnSpc>
                <a:spcPct val="90000"/>
              </a:lnSpc>
              <a:spcBef>
                <a:spcPts val="600"/>
              </a:spcBef>
            </a:pPr>
            <a:r>
              <a:rPr lang="en-GB" dirty="0"/>
              <a:t>Meal staging for temp. control</a:t>
            </a:r>
            <a:br>
              <a:rPr lang="en-GB" dirty="0"/>
            </a:br>
            <a:r>
              <a:rPr lang="en-GB" dirty="0"/>
              <a:t>(hot spot</a:t>
            </a:r>
            <a:r>
              <a:rPr lang="en-GB" dirty="0" smtClean="0"/>
              <a:t>)</a:t>
            </a:r>
            <a:endParaRPr lang="en-GB" dirty="0"/>
          </a:p>
        </p:txBody>
      </p:sp>
      <p:grpSp>
        <p:nvGrpSpPr>
          <p:cNvPr id="240644" name="Group 4"/>
          <p:cNvGrpSpPr>
            <a:grpSpLocks/>
          </p:cNvGrpSpPr>
          <p:nvPr/>
        </p:nvGrpSpPr>
        <p:grpSpPr bwMode="auto">
          <a:xfrm>
            <a:off x="6416675" y="1066800"/>
            <a:ext cx="3108325" cy="5257800"/>
            <a:chOff x="4042" y="672"/>
            <a:chExt cx="1958" cy="3312"/>
          </a:xfrm>
        </p:grpSpPr>
        <p:pic>
          <p:nvPicPr>
            <p:cNvPr id="240645" name="Picture 5" descr="FLS ILC"/>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042" y="672"/>
              <a:ext cx="1357" cy="33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40646" name="Rectangle 6"/>
            <p:cNvSpPr>
              <a:spLocks noChangeArrowheads="1"/>
            </p:cNvSpPr>
            <p:nvPr/>
          </p:nvSpPr>
          <p:spPr bwMode="auto">
            <a:xfrm>
              <a:off x="4896" y="3608"/>
              <a:ext cx="672" cy="288"/>
            </a:xfrm>
            <a:prstGeom prst="rect">
              <a:avLst/>
            </a:prstGeom>
            <a:noFill/>
            <a:ln w="19050">
              <a:solidFill>
                <a:schemeClr val="fo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0647" name="Rectangle 7"/>
            <p:cNvSpPr>
              <a:spLocks noChangeArrowheads="1"/>
            </p:cNvSpPr>
            <p:nvPr/>
          </p:nvSpPr>
          <p:spPr bwMode="auto">
            <a:xfrm>
              <a:off x="5160" y="3560"/>
              <a:ext cx="67" cy="392"/>
            </a:xfrm>
            <a:prstGeom prst="rect">
              <a:avLst/>
            </a:prstGeom>
            <a:gradFill rotWithShape="0">
              <a:gsLst>
                <a:gs pos="0">
                  <a:schemeClr val="folHlink"/>
                </a:gs>
                <a:gs pos="100000">
                  <a:schemeClr val="folHlink">
                    <a:gamma/>
                    <a:shade val="46275"/>
                    <a:invGamma/>
                  </a:schemeClr>
                </a:gs>
              </a:gsLst>
              <a:lin ang="5400000" scaled="1"/>
            </a:gradFill>
            <a:ln w="19050">
              <a:solidFill>
                <a:schemeClr val="folHlink"/>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0648" name="Line 8"/>
            <p:cNvSpPr>
              <a:spLocks noChangeShapeType="1"/>
            </p:cNvSpPr>
            <p:nvPr/>
          </p:nvSpPr>
          <p:spPr bwMode="auto">
            <a:xfrm flipV="1">
              <a:off x="4824" y="2942"/>
              <a:ext cx="2" cy="458"/>
            </a:xfrm>
            <a:prstGeom prst="line">
              <a:avLst/>
            </a:prstGeom>
            <a:noFill/>
            <a:ln w="63500">
              <a:solidFill>
                <a:schemeClr val="accent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0649" name="Freeform 9"/>
            <p:cNvSpPr>
              <a:spLocks/>
            </p:cNvSpPr>
            <p:nvPr/>
          </p:nvSpPr>
          <p:spPr bwMode="auto">
            <a:xfrm>
              <a:off x="4596" y="1993"/>
              <a:ext cx="425" cy="1001"/>
            </a:xfrm>
            <a:custGeom>
              <a:avLst/>
              <a:gdLst>
                <a:gd name="T0" fmla="*/ 168 w 425"/>
                <a:gd name="T1" fmla="*/ 934 h 1001"/>
                <a:gd name="T2" fmla="*/ 51 w 425"/>
                <a:gd name="T3" fmla="*/ 708 h 1001"/>
                <a:gd name="T4" fmla="*/ 152 w 425"/>
                <a:gd name="T5" fmla="*/ 755 h 1001"/>
                <a:gd name="T6" fmla="*/ 168 w 425"/>
                <a:gd name="T7" fmla="*/ 957 h 1001"/>
                <a:gd name="T8" fmla="*/ 222 w 425"/>
                <a:gd name="T9" fmla="*/ 708 h 1001"/>
                <a:gd name="T10" fmla="*/ 277 w 425"/>
                <a:gd name="T11" fmla="*/ 521 h 1001"/>
                <a:gd name="T12" fmla="*/ 261 w 425"/>
                <a:gd name="T13" fmla="*/ 786 h 1001"/>
                <a:gd name="T14" fmla="*/ 199 w 425"/>
                <a:gd name="T15" fmla="*/ 770 h 1001"/>
                <a:gd name="T16" fmla="*/ 238 w 425"/>
                <a:gd name="T17" fmla="*/ 459 h 1001"/>
                <a:gd name="T18" fmla="*/ 347 w 425"/>
                <a:gd name="T19" fmla="*/ 420 h 1001"/>
                <a:gd name="T20" fmla="*/ 425 w 425"/>
                <a:gd name="T21" fmla="*/ 599 h 1001"/>
                <a:gd name="T22" fmla="*/ 323 w 425"/>
                <a:gd name="T23" fmla="*/ 833 h 1001"/>
                <a:gd name="T24" fmla="*/ 238 w 425"/>
                <a:gd name="T25" fmla="*/ 910 h 1001"/>
                <a:gd name="T26" fmla="*/ 121 w 425"/>
                <a:gd name="T27" fmla="*/ 794 h 1001"/>
                <a:gd name="T28" fmla="*/ 82 w 425"/>
                <a:gd name="T29" fmla="*/ 724 h 1001"/>
                <a:gd name="T30" fmla="*/ 28 w 425"/>
                <a:gd name="T31" fmla="*/ 467 h 1001"/>
                <a:gd name="T32" fmla="*/ 144 w 425"/>
                <a:gd name="T33" fmla="*/ 443 h 1001"/>
                <a:gd name="T34" fmla="*/ 199 w 425"/>
                <a:gd name="T35" fmla="*/ 521 h 1001"/>
                <a:gd name="T36" fmla="*/ 230 w 425"/>
                <a:gd name="T37" fmla="*/ 926 h 1001"/>
                <a:gd name="T38" fmla="*/ 137 w 425"/>
                <a:gd name="T39" fmla="*/ 747 h 1001"/>
                <a:gd name="T40" fmla="*/ 207 w 425"/>
                <a:gd name="T41" fmla="*/ 599 h 1001"/>
                <a:gd name="T42" fmla="*/ 347 w 425"/>
                <a:gd name="T43" fmla="*/ 653 h 1001"/>
                <a:gd name="T44" fmla="*/ 230 w 425"/>
                <a:gd name="T45" fmla="*/ 918 h 1001"/>
                <a:gd name="T46" fmla="*/ 98 w 425"/>
                <a:gd name="T47" fmla="*/ 762 h 1001"/>
                <a:gd name="T48" fmla="*/ 168 w 425"/>
                <a:gd name="T49" fmla="*/ 327 h 1001"/>
                <a:gd name="T50" fmla="*/ 292 w 425"/>
                <a:gd name="T51" fmla="*/ 202 h 1001"/>
                <a:gd name="T52" fmla="*/ 292 w 425"/>
                <a:gd name="T53" fmla="*/ 295 h 1001"/>
                <a:gd name="T54" fmla="*/ 308 w 425"/>
                <a:gd name="T55" fmla="*/ 871 h 1001"/>
                <a:gd name="T56" fmla="*/ 105 w 425"/>
                <a:gd name="T57" fmla="*/ 809 h 1001"/>
                <a:gd name="T58" fmla="*/ 28 w 425"/>
                <a:gd name="T59" fmla="*/ 521 h 1001"/>
                <a:gd name="T60" fmla="*/ 66 w 425"/>
                <a:gd name="T61" fmla="*/ 303 h 1001"/>
                <a:gd name="T62" fmla="*/ 160 w 425"/>
                <a:gd name="T63" fmla="*/ 0 h 1001"/>
                <a:gd name="T64" fmla="*/ 386 w 425"/>
                <a:gd name="T65" fmla="*/ 225 h 1001"/>
                <a:gd name="T66" fmla="*/ 370 w 425"/>
                <a:gd name="T67" fmla="*/ 685 h 1001"/>
                <a:gd name="T68" fmla="*/ 284 w 425"/>
                <a:gd name="T69" fmla="*/ 840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5" h="1001">
                  <a:moveTo>
                    <a:pt x="199" y="949"/>
                  </a:moveTo>
                  <a:cubicBezTo>
                    <a:pt x="189" y="944"/>
                    <a:pt x="175" y="943"/>
                    <a:pt x="168" y="934"/>
                  </a:cubicBezTo>
                  <a:cubicBezTo>
                    <a:pt x="155" y="916"/>
                    <a:pt x="164" y="889"/>
                    <a:pt x="152" y="871"/>
                  </a:cubicBezTo>
                  <a:cubicBezTo>
                    <a:pt x="117" y="816"/>
                    <a:pt x="73" y="771"/>
                    <a:pt x="51" y="708"/>
                  </a:cubicBezTo>
                  <a:cubicBezTo>
                    <a:pt x="59" y="636"/>
                    <a:pt x="46" y="611"/>
                    <a:pt x="113" y="646"/>
                  </a:cubicBezTo>
                  <a:cubicBezTo>
                    <a:pt x="124" y="690"/>
                    <a:pt x="129" y="718"/>
                    <a:pt x="152" y="755"/>
                  </a:cubicBezTo>
                  <a:cubicBezTo>
                    <a:pt x="155" y="812"/>
                    <a:pt x="155" y="869"/>
                    <a:pt x="160" y="926"/>
                  </a:cubicBezTo>
                  <a:cubicBezTo>
                    <a:pt x="161" y="937"/>
                    <a:pt x="158" y="954"/>
                    <a:pt x="168" y="957"/>
                  </a:cubicBezTo>
                  <a:cubicBezTo>
                    <a:pt x="181" y="961"/>
                    <a:pt x="194" y="946"/>
                    <a:pt x="207" y="941"/>
                  </a:cubicBezTo>
                  <a:cubicBezTo>
                    <a:pt x="247" y="859"/>
                    <a:pt x="233" y="821"/>
                    <a:pt x="222" y="708"/>
                  </a:cubicBezTo>
                  <a:cubicBezTo>
                    <a:pt x="220" y="684"/>
                    <a:pt x="207" y="638"/>
                    <a:pt x="207" y="638"/>
                  </a:cubicBezTo>
                  <a:cubicBezTo>
                    <a:pt x="217" y="560"/>
                    <a:pt x="195" y="481"/>
                    <a:pt x="277" y="521"/>
                  </a:cubicBezTo>
                  <a:cubicBezTo>
                    <a:pt x="285" y="548"/>
                    <a:pt x="299" y="572"/>
                    <a:pt x="308" y="599"/>
                  </a:cubicBezTo>
                  <a:cubicBezTo>
                    <a:pt x="303" y="668"/>
                    <a:pt x="299" y="729"/>
                    <a:pt x="261" y="786"/>
                  </a:cubicBezTo>
                  <a:cubicBezTo>
                    <a:pt x="246" y="860"/>
                    <a:pt x="239" y="836"/>
                    <a:pt x="230" y="934"/>
                  </a:cubicBezTo>
                  <a:cubicBezTo>
                    <a:pt x="198" y="887"/>
                    <a:pt x="208" y="825"/>
                    <a:pt x="199" y="770"/>
                  </a:cubicBezTo>
                  <a:cubicBezTo>
                    <a:pt x="195" y="744"/>
                    <a:pt x="183" y="692"/>
                    <a:pt x="183" y="692"/>
                  </a:cubicBezTo>
                  <a:cubicBezTo>
                    <a:pt x="210" y="498"/>
                    <a:pt x="181" y="572"/>
                    <a:pt x="238" y="459"/>
                  </a:cubicBezTo>
                  <a:cubicBezTo>
                    <a:pt x="245" y="445"/>
                    <a:pt x="288" y="440"/>
                    <a:pt x="300" y="436"/>
                  </a:cubicBezTo>
                  <a:cubicBezTo>
                    <a:pt x="316" y="431"/>
                    <a:pt x="347" y="420"/>
                    <a:pt x="347" y="420"/>
                  </a:cubicBezTo>
                  <a:cubicBezTo>
                    <a:pt x="365" y="447"/>
                    <a:pt x="373" y="471"/>
                    <a:pt x="393" y="498"/>
                  </a:cubicBezTo>
                  <a:cubicBezTo>
                    <a:pt x="403" y="537"/>
                    <a:pt x="418" y="557"/>
                    <a:pt x="425" y="599"/>
                  </a:cubicBezTo>
                  <a:cubicBezTo>
                    <a:pt x="415" y="675"/>
                    <a:pt x="394" y="715"/>
                    <a:pt x="347" y="778"/>
                  </a:cubicBezTo>
                  <a:cubicBezTo>
                    <a:pt x="310" y="828"/>
                    <a:pt x="347" y="790"/>
                    <a:pt x="323" y="833"/>
                  </a:cubicBezTo>
                  <a:cubicBezTo>
                    <a:pt x="314" y="849"/>
                    <a:pt x="292" y="879"/>
                    <a:pt x="292" y="879"/>
                  </a:cubicBezTo>
                  <a:cubicBezTo>
                    <a:pt x="277" y="925"/>
                    <a:pt x="286" y="935"/>
                    <a:pt x="238" y="910"/>
                  </a:cubicBezTo>
                  <a:cubicBezTo>
                    <a:pt x="206" y="869"/>
                    <a:pt x="190" y="878"/>
                    <a:pt x="152" y="840"/>
                  </a:cubicBezTo>
                  <a:cubicBezTo>
                    <a:pt x="132" y="783"/>
                    <a:pt x="161" y="854"/>
                    <a:pt x="121" y="794"/>
                  </a:cubicBezTo>
                  <a:cubicBezTo>
                    <a:pt x="116" y="787"/>
                    <a:pt x="117" y="777"/>
                    <a:pt x="113" y="770"/>
                  </a:cubicBezTo>
                  <a:cubicBezTo>
                    <a:pt x="104" y="754"/>
                    <a:pt x="82" y="724"/>
                    <a:pt x="82" y="724"/>
                  </a:cubicBezTo>
                  <a:cubicBezTo>
                    <a:pt x="66" y="677"/>
                    <a:pt x="39" y="632"/>
                    <a:pt x="12" y="591"/>
                  </a:cubicBezTo>
                  <a:cubicBezTo>
                    <a:pt x="4" y="546"/>
                    <a:pt x="0" y="507"/>
                    <a:pt x="28" y="467"/>
                  </a:cubicBezTo>
                  <a:cubicBezTo>
                    <a:pt x="45" y="443"/>
                    <a:pt x="98" y="412"/>
                    <a:pt x="98" y="412"/>
                  </a:cubicBezTo>
                  <a:cubicBezTo>
                    <a:pt x="113" y="422"/>
                    <a:pt x="129" y="433"/>
                    <a:pt x="144" y="443"/>
                  </a:cubicBezTo>
                  <a:cubicBezTo>
                    <a:pt x="156" y="451"/>
                    <a:pt x="168" y="489"/>
                    <a:pt x="175" y="498"/>
                  </a:cubicBezTo>
                  <a:cubicBezTo>
                    <a:pt x="181" y="507"/>
                    <a:pt x="191" y="513"/>
                    <a:pt x="199" y="521"/>
                  </a:cubicBezTo>
                  <a:cubicBezTo>
                    <a:pt x="209" y="551"/>
                    <a:pt x="226" y="577"/>
                    <a:pt x="238" y="607"/>
                  </a:cubicBezTo>
                  <a:cubicBezTo>
                    <a:pt x="250" y="700"/>
                    <a:pt x="285" y="847"/>
                    <a:pt x="230" y="926"/>
                  </a:cubicBezTo>
                  <a:cubicBezTo>
                    <a:pt x="198" y="880"/>
                    <a:pt x="205" y="798"/>
                    <a:pt x="144" y="778"/>
                  </a:cubicBezTo>
                  <a:cubicBezTo>
                    <a:pt x="142" y="768"/>
                    <a:pt x="135" y="757"/>
                    <a:pt x="137" y="747"/>
                  </a:cubicBezTo>
                  <a:cubicBezTo>
                    <a:pt x="146" y="685"/>
                    <a:pt x="165" y="762"/>
                    <a:pt x="144" y="700"/>
                  </a:cubicBezTo>
                  <a:cubicBezTo>
                    <a:pt x="164" y="662"/>
                    <a:pt x="170" y="624"/>
                    <a:pt x="207" y="599"/>
                  </a:cubicBezTo>
                  <a:cubicBezTo>
                    <a:pt x="221" y="554"/>
                    <a:pt x="249" y="570"/>
                    <a:pt x="292" y="576"/>
                  </a:cubicBezTo>
                  <a:cubicBezTo>
                    <a:pt x="318" y="602"/>
                    <a:pt x="335" y="618"/>
                    <a:pt x="347" y="653"/>
                  </a:cubicBezTo>
                  <a:cubicBezTo>
                    <a:pt x="340" y="755"/>
                    <a:pt x="342" y="788"/>
                    <a:pt x="292" y="864"/>
                  </a:cubicBezTo>
                  <a:cubicBezTo>
                    <a:pt x="271" y="897"/>
                    <a:pt x="273" y="907"/>
                    <a:pt x="230" y="918"/>
                  </a:cubicBezTo>
                  <a:cubicBezTo>
                    <a:pt x="179" y="905"/>
                    <a:pt x="173" y="865"/>
                    <a:pt x="129" y="833"/>
                  </a:cubicBezTo>
                  <a:cubicBezTo>
                    <a:pt x="110" y="777"/>
                    <a:pt x="122" y="800"/>
                    <a:pt x="98" y="762"/>
                  </a:cubicBezTo>
                  <a:cubicBezTo>
                    <a:pt x="108" y="667"/>
                    <a:pt x="109" y="564"/>
                    <a:pt x="144" y="474"/>
                  </a:cubicBezTo>
                  <a:cubicBezTo>
                    <a:pt x="151" y="425"/>
                    <a:pt x="152" y="374"/>
                    <a:pt x="168" y="327"/>
                  </a:cubicBezTo>
                  <a:cubicBezTo>
                    <a:pt x="173" y="243"/>
                    <a:pt x="156" y="212"/>
                    <a:pt x="207" y="163"/>
                  </a:cubicBezTo>
                  <a:cubicBezTo>
                    <a:pt x="214" y="165"/>
                    <a:pt x="286" y="180"/>
                    <a:pt x="292" y="202"/>
                  </a:cubicBezTo>
                  <a:cubicBezTo>
                    <a:pt x="295" y="215"/>
                    <a:pt x="282" y="228"/>
                    <a:pt x="277" y="241"/>
                  </a:cubicBezTo>
                  <a:cubicBezTo>
                    <a:pt x="337" y="285"/>
                    <a:pt x="296" y="240"/>
                    <a:pt x="292" y="295"/>
                  </a:cubicBezTo>
                  <a:cubicBezTo>
                    <a:pt x="290" y="318"/>
                    <a:pt x="297" y="342"/>
                    <a:pt x="300" y="365"/>
                  </a:cubicBezTo>
                  <a:cubicBezTo>
                    <a:pt x="305" y="522"/>
                    <a:pt x="329" y="712"/>
                    <a:pt x="308" y="871"/>
                  </a:cubicBezTo>
                  <a:cubicBezTo>
                    <a:pt x="305" y="896"/>
                    <a:pt x="287" y="897"/>
                    <a:pt x="269" y="903"/>
                  </a:cubicBezTo>
                  <a:cubicBezTo>
                    <a:pt x="201" y="1001"/>
                    <a:pt x="134" y="853"/>
                    <a:pt x="105" y="809"/>
                  </a:cubicBezTo>
                  <a:cubicBezTo>
                    <a:pt x="91" y="716"/>
                    <a:pt x="111" y="804"/>
                    <a:pt x="74" y="724"/>
                  </a:cubicBezTo>
                  <a:cubicBezTo>
                    <a:pt x="46" y="663"/>
                    <a:pt x="47" y="585"/>
                    <a:pt x="28" y="521"/>
                  </a:cubicBezTo>
                  <a:cubicBezTo>
                    <a:pt x="30" y="469"/>
                    <a:pt x="26" y="416"/>
                    <a:pt x="35" y="365"/>
                  </a:cubicBezTo>
                  <a:cubicBezTo>
                    <a:pt x="39" y="342"/>
                    <a:pt x="66" y="303"/>
                    <a:pt x="66" y="303"/>
                  </a:cubicBezTo>
                  <a:cubicBezTo>
                    <a:pt x="76" y="247"/>
                    <a:pt x="82" y="188"/>
                    <a:pt x="113" y="140"/>
                  </a:cubicBezTo>
                  <a:cubicBezTo>
                    <a:pt x="126" y="91"/>
                    <a:pt x="123" y="37"/>
                    <a:pt x="160" y="0"/>
                  </a:cubicBezTo>
                  <a:cubicBezTo>
                    <a:pt x="163" y="0"/>
                    <a:pt x="234" y="2"/>
                    <a:pt x="253" y="15"/>
                  </a:cubicBezTo>
                  <a:cubicBezTo>
                    <a:pt x="311" y="55"/>
                    <a:pt x="360" y="162"/>
                    <a:pt x="386" y="225"/>
                  </a:cubicBezTo>
                  <a:cubicBezTo>
                    <a:pt x="395" y="308"/>
                    <a:pt x="404" y="372"/>
                    <a:pt x="409" y="459"/>
                  </a:cubicBezTo>
                  <a:cubicBezTo>
                    <a:pt x="399" y="529"/>
                    <a:pt x="391" y="616"/>
                    <a:pt x="370" y="685"/>
                  </a:cubicBezTo>
                  <a:cubicBezTo>
                    <a:pt x="364" y="705"/>
                    <a:pt x="347" y="720"/>
                    <a:pt x="339" y="739"/>
                  </a:cubicBezTo>
                  <a:cubicBezTo>
                    <a:pt x="325" y="771"/>
                    <a:pt x="314" y="819"/>
                    <a:pt x="284" y="840"/>
                  </a:cubicBezTo>
                  <a:cubicBezTo>
                    <a:pt x="276" y="845"/>
                    <a:pt x="261" y="856"/>
                    <a:pt x="261" y="856"/>
                  </a:cubicBezTo>
                </a:path>
              </a:pathLst>
            </a:custGeom>
            <a:noFill/>
            <a:ln w="50800" cap="flat" cmpd="sng">
              <a:pattFill prst="lgConfetti">
                <a:fgClr>
                  <a:srgbClr val="993366"/>
                </a:fgClr>
                <a:bgClr>
                  <a:srgbClr val="FFFFFF"/>
                </a:bgClr>
              </a:patt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0650" name="Text Box 10"/>
            <p:cNvSpPr txBox="1">
              <a:spLocks noChangeArrowheads="1"/>
            </p:cNvSpPr>
            <p:nvPr/>
          </p:nvSpPr>
          <p:spPr bwMode="auto">
            <a:xfrm>
              <a:off x="4968" y="3047"/>
              <a:ext cx="908"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spcBef>
                  <a:spcPct val="0"/>
                </a:spcBef>
                <a:spcAft>
                  <a:spcPct val="0"/>
                </a:spcAft>
                <a:defRPr sz="2400">
                  <a:solidFill>
                    <a:schemeClr val="tx1"/>
                  </a:solidFill>
                  <a:latin typeface="Arial" pitchFamily="34" charset="0"/>
                </a:defRPr>
              </a:lvl1pPr>
              <a:lvl2pPr marL="571500" algn="l" defTabSz="762000">
                <a:spcBef>
                  <a:spcPct val="0"/>
                </a:spcBef>
                <a:spcAft>
                  <a:spcPct val="0"/>
                </a:spcAft>
                <a:defRPr sz="2400">
                  <a:solidFill>
                    <a:schemeClr val="tx1"/>
                  </a:solidFill>
                  <a:latin typeface="Arial" pitchFamily="34" charset="0"/>
                </a:defRPr>
              </a:lvl2pPr>
              <a:lvl3pPr marL="1143000" algn="l" defTabSz="762000">
                <a:spcBef>
                  <a:spcPct val="0"/>
                </a:spcBef>
                <a:spcAft>
                  <a:spcPct val="0"/>
                </a:spcAft>
                <a:defRPr sz="2400">
                  <a:solidFill>
                    <a:schemeClr val="tx1"/>
                  </a:solidFill>
                  <a:latin typeface="Arial" pitchFamily="34" charset="0"/>
                </a:defRPr>
              </a:lvl3pPr>
              <a:lvl4pPr marL="1714500" algn="l" defTabSz="762000">
                <a:spcBef>
                  <a:spcPct val="0"/>
                </a:spcBef>
                <a:spcAft>
                  <a:spcPct val="0"/>
                </a:spcAft>
                <a:defRPr sz="2400">
                  <a:solidFill>
                    <a:schemeClr val="tx1"/>
                  </a:solidFill>
                  <a:latin typeface="Arial" pitchFamily="34" charset="0"/>
                </a:defRPr>
              </a:lvl4pPr>
              <a:lvl5pPr marL="2286000" algn="l" defTabSz="762000">
                <a:spcBef>
                  <a:spcPct val="0"/>
                </a:spcBef>
                <a:spcAft>
                  <a:spcPct val="0"/>
                </a:spcAft>
                <a:defRPr sz="2400">
                  <a:solidFill>
                    <a:schemeClr val="tx1"/>
                  </a:solidFill>
                  <a:latin typeface="Arial" pitchFamily="34" charset="0"/>
                </a:defRPr>
              </a:lvl5pPr>
              <a:lvl6pPr marL="2743200" defTabSz="762000" eaLnBrk="0" fontAlgn="base" hangingPunct="0">
                <a:spcBef>
                  <a:spcPct val="0"/>
                </a:spcBef>
                <a:spcAft>
                  <a:spcPct val="0"/>
                </a:spcAft>
                <a:defRPr sz="2400">
                  <a:solidFill>
                    <a:schemeClr val="tx1"/>
                  </a:solidFill>
                  <a:latin typeface="Arial" pitchFamily="34" charset="0"/>
                </a:defRPr>
              </a:lvl6pPr>
              <a:lvl7pPr marL="3200400" defTabSz="762000" eaLnBrk="0" fontAlgn="base" hangingPunct="0">
                <a:spcBef>
                  <a:spcPct val="0"/>
                </a:spcBef>
                <a:spcAft>
                  <a:spcPct val="0"/>
                </a:spcAft>
                <a:defRPr sz="2400">
                  <a:solidFill>
                    <a:schemeClr val="tx1"/>
                  </a:solidFill>
                  <a:latin typeface="Arial" pitchFamily="34" charset="0"/>
                </a:defRPr>
              </a:lvl7pPr>
              <a:lvl8pPr marL="3657600" defTabSz="762000" eaLnBrk="0" fontAlgn="base" hangingPunct="0">
                <a:spcBef>
                  <a:spcPct val="0"/>
                </a:spcBef>
                <a:spcAft>
                  <a:spcPct val="0"/>
                </a:spcAft>
                <a:defRPr sz="2400">
                  <a:solidFill>
                    <a:schemeClr val="tx1"/>
                  </a:solidFill>
                  <a:latin typeface="Arial" pitchFamily="34" charset="0"/>
                </a:defRPr>
              </a:lvl8pPr>
              <a:lvl9pPr marL="4114800" defTabSz="762000" eaLnBrk="0" fontAlgn="base" hangingPunct="0">
                <a:spcBef>
                  <a:spcPct val="0"/>
                </a:spcBef>
                <a:spcAft>
                  <a:spcPct val="0"/>
                </a:spcAft>
                <a:defRPr sz="2400">
                  <a:solidFill>
                    <a:schemeClr val="tx1"/>
                  </a:solidFill>
                  <a:latin typeface="Arial" pitchFamily="34" charset="0"/>
                </a:defRPr>
              </a:lvl9pPr>
            </a:lstStyle>
            <a:p>
              <a:pPr algn="ctr">
                <a:spcBef>
                  <a:spcPct val="20000"/>
                </a:spcBef>
                <a:spcAft>
                  <a:spcPct val="30000"/>
                </a:spcAft>
              </a:pPr>
              <a:r>
                <a:rPr lang="de-CH" sz="1800">
                  <a:solidFill>
                    <a:schemeClr val="accent1"/>
                  </a:solidFill>
                </a:rPr>
                <a:t>up to 40 m/s</a:t>
              </a:r>
              <a:endParaRPr lang="en-GB" sz="1800">
                <a:solidFill>
                  <a:schemeClr val="accent1"/>
                </a:solidFill>
              </a:endParaRPr>
            </a:p>
          </p:txBody>
        </p:sp>
        <p:sp>
          <p:nvSpPr>
            <p:cNvPr id="240651" name="Text Box 11"/>
            <p:cNvSpPr txBox="1">
              <a:spLocks noChangeArrowheads="1"/>
            </p:cNvSpPr>
            <p:nvPr/>
          </p:nvSpPr>
          <p:spPr bwMode="auto">
            <a:xfrm>
              <a:off x="5196" y="2304"/>
              <a:ext cx="80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lgn="l" defTabSz="762000">
                <a:spcBef>
                  <a:spcPct val="0"/>
                </a:spcBef>
                <a:spcAft>
                  <a:spcPct val="0"/>
                </a:spcAft>
                <a:defRPr sz="2400">
                  <a:solidFill>
                    <a:schemeClr val="tx1"/>
                  </a:solidFill>
                  <a:latin typeface="Arial" pitchFamily="34" charset="0"/>
                </a:defRPr>
              </a:lvl1pPr>
              <a:lvl2pPr marL="571500" algn="l" defTabSz="762000">
                <a:spcBef>
                  <a:spcPct val="0"/>
                </a:spcBef>
                <a:spcAft>
                  <a:spcPct val="0"/>
                </a:spcAft>
                <a:defRPr sz="2400">
                  <a:solidFill>
                    <a:schemeClr val="tx1"/>
                  </a:solidFill>
                  <a:latin typeface="Arial" pitchFamily="34" charset="0"/>
                </a:defRPr>
              </a:lvl2pPr>
              <a:lvl3pPr marL="1143000" algn="l" defTabSz="762000">
                <a:spcBef>
                  <a:spcPct val="0"/>
                </a:spcBef>
                <a:spcAft>
                  <a:spcPct val="0"/>
                </a:spcAft>
                <a:defRPr sz="2400">
                  <a:solidFill>
                    <a:schemeClr val="tx1"/>
                  </a:solidFill>
                  <a:latin typeface="Arial" pitchFamily="34" charset="0"/>
                </a:defRPr>
              </a:lvl3pPr>
              <a:lvl4pPr marL="1714500" algn="l" defTabSz="762000">
                <a:spcBef>
                  <a:spcPct val="0"/>
                </a:spcBef>
                <a:spcAft>
                  <a:spcPct val="0"/>
                </a:spcAft>
                <a:defRPr sz="2400">
                  <a:solidFill>
                    <a:schemeClr val="tx1"/>
                  </a:solidFill>
                  <a:latin typeface="Arial" pitchFamily="34" charset="0"/>
                </a:defRPr>
              </a:lvl4pPr>
              <a:lvl5pPr marL="2286000" algn="l" defTabSz="762000">
                <a:spcBef>
                  <a:spcPct val="0"/>
                </a:spcBef>
                <a:spcAft>
                  <a:spcPct val="0"/>
                </a:spcAft>
                <a:defRPr sz="2400">
                  <a:solidFill>
                    <a:schemeClr val="tx1"/>
                  </a:solidFill>
                  <a:latin typeface="Arial" pitchFamily="34" charset="0"/>
                </a:defRPr>
              </a:lvl5pPr>
              <a:lvl6pPr marL="2743200" defTabSz="762000" eaLnBrk="0" fontAlgn="base" hangingPunct="0">
                <a:spcBef>
                  <a:spcPct val="0"/>
                </a:spcBef>
                <a:spcAft>
                  <a:spcPct val="0"/>
                </a:spcAft>
                <a:defRPr sz="2400">
                  <a:solidFill>
                    <a:schemeClr val="tx1"/>
                  </a:solidFill>
                  <a:latin typeface="Arial" pitchFamily="34" charset="0"/>
                </a:defRPr>
              </a:lvl6pPr>
              <a:lvl7pPr marL="3200400" defTabSz="762000" eaLnBrk="0" fontAlgn="base" hangingPunct="0">
                <a:spcBef>
                  <a:spcPct val="0"/>
                </a:spcBef>
                <a:spcAft>
                  <a:spcPct val="0"/>
                </a:spcAft>
                <a:defRPr sz="2400">
                  <a:solidFill>
                    <a:schemeClr val="tx1"/>
                  </a:solidFill>
                  <a:latin typeface="Arial" pitchFamily="34" charset="0"/>
                </a:defRPr>
              </a:lvl7pPr>
              <a:lvl8pPr marL="3657600" defTabSz="762000" eaLnBrk="0" fontAlgn="base" hangingPunct="0">
                <a:spcBef>
                  <a:spcPct val="0"/>
                </a:spcBef>
                <a:spcAft>
                  <a:spcPct val="0"/>
                </a:spcAft>
                <a:defRPr sz="2400">
                  <a:solidFill>
                    <a:schemeClr val="tx1"/>
                  </a:solidFill>
                  <a:latin typeface="Arial" pitchFamily="34" charset="0"/>
                </a:defRPr>
              </a:lvl8pPr>
              <a:lvl9pPr marL="4114800" defTabSz="762000" eaLnBrk="0" fontAlgn="base" hangingPunct="0">
                <a:spcBef>
                  <a:spcPct val="0"/>
                </a:spcBef>
                <a:spcAft>
                  <a:spcPct val="0"/>
                </a:spcAft>
                <a:defRPr sz="2400">
                  <a:solidFill>
                    <a:schemeClr val="tx1"/>
                  </a:solidFill>
                  <a:latin typeface="Arial" pitchFamily="34" charset="0"/>
                </a:defRPr>
              </a:lvl9pPr>
            </a:lstStyle>
            <a:p>
              <a:pPr algn="ctr">
                <a:spcBef>
                  <a:spcPct val="20000"/>
                </a:spcBef>
                <a:spcAft>
                  <a:spcPct val="30000"/>
                </a:spcAft>
              </a:pPr>
              <a:r>
                <a:rPr lang="de-CH" sz="1800" b="1">
                  <a:solidFill>
                    <a:srgbClr val="CC0066"/>
                  </a:solidFill>
                </a:rPr>
                <a:t>Solid AFR</a:t>
              </a:r>
              <a:endParaRPr lang="en-GB" sz="1800" b="1">
                <a:solidFill>
                  <a:srgbClr val="CC0066"/>
                </a:solidFill>
              </a:endParaRPr>
            </a:p>
          </p:txBody>
        </p:sp>
      </p:grpSp>
      <p:sp>
        <p:nvSpPr>
          <p:cNvPr id="15" name="Title 45076"/>
          <p:cNvSpPr>
            <a:spLocks noGrp="1"/>
          </p:cNvSpPr>
          <p:nvPr>
            <p:ph type="title"/>
          </p:nvPr>
        </p:nvSpPr>
        <p:spPr>
          <a:xfrm>
            <a:off x="560387" y="116632"/>
            <a:ext cx="8773937" cy="792088"/>
          </a:xfrm>
        </p:spPr>
        <p:txBody>
          <a:bodyPr/>
          <a:lstStyle/>
          <a:p>
            <a:r>
              <a:rPr lang="en-GB" smtClean="0"/>
              <a:t>Calciner: The best place to burn AFR</a:t>
            </a:r>
            <a:endParaRPr lang="en-GB" dirty="0"/>
          </a:p>
        </p:txBody>
      </p:sp>
      <p:sp>
        <p:nvSpPr>
          <p:cNvPr id="2" name="TextBox 1"/>
          <p:cNvSpPr txBox="1"/>
          <p:nvPr/>
        </p:nvSpPr>
        <p:spPr>
          <a:xfrm>
            <a:off x="560512" y="1196752"/>
            <a:ext cx="4824659" cy="830997"/>
          </a:xfrm>
          <a:prstGeom prst="rect">
            <a:avLst/>
          </a:prstGeom>
          <a:noFill/>
        </p:spPr>
        <p:txBody>
          <a:bodyPr wrap="square" rtlCol="0">
            <a:spAutoFit/>
          </a:bodyPr>
          <a:lstStyle/>
          <a:p>
            <a:r>
              <a:rPr lang="de-CH" sz="2400" b="1" dirty="0"/>
              <a:t>The PC </a:t>
            </a:r>
            <a:r>
              <a:rPr lang="de-CH" sz="2400" b="1" dirty="0" err="1"/>
              <a:t>is</a:t>
            </a:r>
            <a:r>
              <a:rPr lang="de-CH" sz="2400" b="1" dirty="0"/>
              <a:t> </a:t>
            </a:r>
            <a:r>
              <a:rPr lang="de-CH" sz="2400" b="1" dirty="0" err="1"/>
              <a:t>superior</a:t>
            </a:r>
            <a:r>
              <a:rPr lang="de-CH" sz="2400" b="1" dirty="0"/>
              <a:t> </a:t>
            </a:r>
            <a:r>
              <a:rPr lang="de-CH" sz="2400" b="1" dirty="0" err="1"/>
              <a:t>to</a:t>
            </a:r>
            <a:r>
              <a:rPr lang="de-CH" sz="2400" b="1" dirty="0"/>
              <a:t> </a:t>
            </a:r>
            <a:r>
              <a:rPr lang="de-CH" sz="2400" b="1" dirty="0" err="1"/>
              <a:t>burn</a:t>
            </a:r>
            <a:r>
              <a:rPr lang="de-CH" sz="2400" b="1" dirty="0"/>
              <a:t> (</a:t>
            </a:r>
            <a:r>
              <a:rPr lang="de-CH" sz="2400" b="1" dirty="0" err="1"/>
              <a:t>coarse</a:t>
            </a:r>
            <a:r>
              <a:rPr lang="de-CH" sz="2400" b="1" dirty="0"/>
              <a:t>) AFR</a:t>
            </a:r>
            <a:r>
              <a:rPr lang="de-CH" sz="2400" b="1" dirty="0" smtClean="0"/>
              <a:t>:</a:t>
            </a:r>
            <a:endParaRPr lang="en-GB" sz="2400" dirty="0"/>
          </a:p>
        </p:txBody>
      </p:sp>
      <p:sp>
        <p:nvSpPr>
          <p:cNvPr id="3" name="Footer Placeholder 2"/>
          <p:cNvSpPr>
            <a:spLocks noGrp="1"/>
          </p:cNvSpPr>
          <p:nvPr>
            <p:ph type="ftr" sz="quarter" idx="10"/>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3160604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124743"/>
            <a:ext cx="6048795" cy="5112544"/>
          </a:xfrm>
        </p:spPr>
        <p:txBody>
          <a:bodyPr/>
          <a:lstStyle/>
          <a:p>
            <a:endParaRPr lang="en-US" sz="2000" dirty="0" smtClean="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Tire chips are too coarse but not so thick.</a:t>
            </a:r>
          </a:p>
          <a:p>
            <a:r>
              <a:rPr lang="en-US" sz="2000" dirty="0" smtClean="0"/>
              <a:t>Very long orifice (sufficient time) decelerates falling tire chips. Furthermore the tire chips will already be reduced in size and partly burnt in pre-combustion chamber.</a:t>
            </a:r>
            <a:endParaRPr lang="en-US" sz="2000" dirty="0"/>
          </a:p>
        </p:txBody>
      </p:sp>
      <p:sp>
        <p:nvSpPr>
          <p:cNvPr id="4" name="Title 3"/>
          <p:cNvSpPr>
            <a:spLocks noGrp="1"/>
          </p:cNvSpPr>
          <p:nvPr>
            <p:ph type="title"/>
          </p:nvPr>
        </p:nvSpPr>
        <p:spPr/>
        <p:txBody>
          <a:bodyPr/>
          <a:lstStyle/>
          <a:p>
            <a:r>
              <a:rPr lang="en-US" dirty="0" smtClean="0"/>
              <a:t>Why no significant fall through, even though only 26 m/s calciner orifice velocity (recommended ~35-40 m/s)?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776536" y="1268760"/>
            <a:ext cx="3124200" cy="2438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4160912" y="1268761"/>
            <a:ext cx="1775080" cy="2438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9" name="Picture 5"/>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717404" y="1268760"/>
            <a:ext cx="2626505" cy="4968552"/>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7" name="Straight Arrow Connector 6"/>
          <p:cNvCxnSpPr/>
          <p:nvPr/>
        </p:nvCxnSpPr>
        <p:spPr>
          <a:xfrm>
            <a:off x="8221335" y="2043142"/>
            <a:ext cx="0" cy="100811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121352" y="1268344"/>
            <a:ext cx="1222557" cy="369332"/>
          </a:xfrm>
          <a:prstGeom prst="rect">
            <a:avLst/>
          </a:prstGeom>
          <a:solidFill>
            <a:schemeClr val="bg1"/>
          </a:solidFill>
        </p:spPr>
        <p:txBody>
          <a:bodyPr wrap="square" rtlCol="0">
            <a:spAutoFit/>
          </a:bodyPr>
          <a:lstStyle/>
          <a:p>
            <a:r>
              <a:rPr lang="en-GB" b="1" dirty="0" smtClean="0">
                <a:solidFill>
                  <a:srgbClr val="FF0000"/>
                </a:solidFill>
                <a:latin typeface="Arial" pitchFamily="34" charset="0"/>
                <a:cs typeface="Arial" pitchFamily="34" charset="0"/>
              </a:rPr>
              <a:t>tire chips</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11</a:t>
            </a:fld>
            <a:endParaRPr lang="en-US" noProof="0" dirty="0"/>
          </a:p>
        </p:txBody>
      </p:sp>
    </p:spTree>
    <p:extLst>
      <p:ext uri="{BB962C8B-B14F-4D97-AF65-F5344CB8AC3E}">
        <p14:creationId xmlns:p14="http://schemas.microsoft.com/office/powerpoint/2010/main" xmlns="" val="371636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Feed Point Examples</a:t>
            </a:r>
            <a:endParaRPr lang="en-US" dirty="0"/>
          </a:p>
        </p:txBody>
      </p:sp>
      <p:grpSp>
        <p:nvGrpSpPr>
          <p:cNvPr id="9" name="Group 8"/>
          <p:cNvGrpSpPr/>
          <p:nvPr/>
        </p:nvGrpSpPr>
        <p:grpSpPr>
          <a:xfrm>
            <a:off x="572421" y="1196752"/>
            <a:ext cx="3193727" cy="2825094"/>
            <a:chOff x="572421" y="1196752"/>
            <a:chExt cx="3193727" cy="2825094"/>
          </a:xfrm>
        </p:grpSpPr>
        <p:grpSp>
          <p:nvGrpSpPr>
            <p:cNvPr id="28" name="Group 27"/>
            <p:cNvGrpSpPr/>
            <p:nvPr/>
          </p:nvGrpSpPr>
          <p:grpSpPr>
            <a:xfrm>
              <a:off x="572421" y="1196752"/>
              <a:ext cx="3193727" cy="2825094"/>
              <a:chOff x="2119313" y="1366838"/>
              <a:chExt cx="4662487" cy="4124325"/>
            </a:xfrm>
          </p:grpSpPr>
          <p:pic>
            <p:nvPicPr>
              <p:cNvPr id="7170" name="Picture 2"/>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r="17731"/>
              <a:stretch/>
            </p:blipFill>
            <p:spPr bwMode="auto">
              <a:xfrm>
                <a:off x="2119313" y="1366838"/>
                <a:ext cx="4662487" cy="41243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4" name="Straight Arrow Connector 23"/>
              <p:cNvCxnSpPr/>
              <p:nvPr/>
            </p:nvCxnSpPr>
            <p:spPr>
              <a:xfrm flipH="1">
                <a:off x="4448944" y="2564904"/>
                <a:ext cx="720080"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632520" y="1274628"/>
              <a:ext cx="2044149" cy="369332"/>
            </a:xfrm>
            <a:prstGeom prst="rect">
              <a:avLst/>
            </a:prstGeom>
            <a:noFill/>
          </p:spPr>
          <p:txBody>
            <a:bodyPr wrap="none" rtlCol="0">
              <a:spAutoFit/>
            </a:bodyPr>
            <a:lstStyle/>
            <a:p>
              <a:r>
                <a:rPr lang="en-GB" b="1" dirty="0" smtClean="0">
                  <a:solidFill>
                    <a:schemeClr val="bg1"/>
                  </a:solidFill>
                  <a:latin typeface="Arial" pitchFamily="34" charset="0"/>
                  <a:cs typeface="Arial" pitchFamily="34" charset="0"/>
                </a:rPr>
                <a:t>sludge riser duct</a:t>
              </a:r>
            </a:p>
          </p:txBody>
        </p:sp>
      </p:grpSp>
      <p:grpSp>
        <p:nvGrpSpPr>
          <p:cNvPr id="8" name="Group 7"/>
          <p:cNvGrpSpPr/>
          <p:nvPr/>
        </p:nvGrpSpPr>
        <p:grpSpPr>
          <a:xfrm>
            <a:off x="572421" y="4123010"/>
            <a:ext cx="3166073" cy="2093116"/>
            <a:chOff x="600075" y="4123010"/>
            <a:chExt cx="3166073" cy="2093116"/>
          </a:xfrm>
        </p:grpSpPr>
        <p:pic>
          <p:nvPicPr>
            <p:cNvPr id="7172" name="Picture 4"/>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600075" y="4123010"/>
              <a:ext cx="3166073" cy="2093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 name="TextBox 32"/>
            <p:cNvSpPr txBox="1"/>
            <p:nvPr/>
          </p:nvSpPr>
          <p:spPr>
            <a:xfrm>
              <a:off x="1161843" y="5395978"/>
              <a:ext cx="2223686" cy="369332"/>
            </a:xfrm>
            <a:prstGeom prst="rect">
              <a:avLst/>
            </a:prstGeom>
            <a:noFill/>
          </p:spPr>
          <p:txBody>
            <a:bodyPr wrap="none" rtlCol="0">
              <a:spAutoFit/>
            </a:bodyPr>
            <a:lstStyle/>
            <a:p>
              <a:r>
                <a:rPr lang="en-GB" b="1" dirty="0" smtClean="0">
                  <a:solidFill>
                    <a:schemeClr val="bg1"/>
                  </a:solidFill>
                  <a:latin typeface="Arial" pitchFamily="34" charset="0"/>
                  <a:cs typeface="Arial" pitchFamily="34" charset="0"/>
                </a:rPr>
                <a:t>sludge precalciner</a:t>
              </a:r>
            </a:p>
          </p:txBody>
        </p:sp>
      </p:grpSp>
      <p:grpSp>
        <p:nvGrpSpPr>
          <p:cNvPr id="3" name="Group 2"/>
          <p:cNvGrpSpPr/>
          <p:nvPr/>
        </p:nvGrpSpPr>
        <p:grpSpPr>
          <a:xfrm>
            <a:off x="3994260" y="4123010"/>
            <a:ext cx="1556113" cy="2093116"/>
            <a:chOff x="4166892" y="4123010"/>
            <a:chExt cx="1556113" cy="2093116"/>
          </a:xfrm>
        </p:grpSpPr>
        <p:pic>
          <p:nvPicPr>
            <p:cNvPr id="7174" name="Picture 6"/>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166892" y="4123010"/>
              <a:ext cx="1556113" cy="20931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39" name="Straight Arrow Connector 38"/>
            <p:cNvCxnSpPr/>
            <p:nvPr/>
          </p:nvCxnSpPr>
          <p:spPr>
            <a:xfrm>
              <a:off x="4843595" y="5519626"/>
              <a:ext cx="126983" cy="47860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004214" y="1196752"/>
            <a:ext cx="2269246" cy="2825094"/>
            <a:chOff x="3872880" y="1196752"/>
            <a:chExt cx="2269246" cy="2825094"/>
          </a:xfrm>
        </p:grpSpPr>
        <p:pic>
          <p:nvPicPr>
            <p:cNvPr id="7173" name="Picture 5"/>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3872880" y="1196752"/>
              <a:ext cx="2144139" cy="282509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35" name="Straight Arrow Connector 34"/>
            <p:cNvCxnSpPr/>
            <p:nvPr/>
          </p:nvCxnSpPr>
          <p:spPr>
            <a:xfrm>
              <a:off x="4592960" y="2072988"/>
              <a:ext cx="288032" cy="495069"/>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18440" y="3137472"/>
              <a:ext cx="2223686" cy="369332"/>
            </a:xfrm>
            <a:prstGeom prst="rect">
              <a:avLst/>
            </a:prstGeom>
            <a:noFill/>
          </p:spPr>
          <p:txBody>
            <a:bodyPr wrap="none" rtlCol="0">
              <a:spAutoFit/>
            </a:bodyPr>
            <a:lstStyle/>
            <a:p>
              <a:r>
                <a:rPr lang="en-GB" b="1" dirty="0" smtClean="0">
                  <a:solidFill>
                    <a:schemeClr val="bg1"/>
                  </a:solidFill>
                  <a:latin typeface="Arial" pitchFamily="34" charset="0"/>
                  <a:cs typeface="Arial" pitchFamily="34" charset="0"/>
                </a:rPr>
                <a:t>solids precalciner</a:t>
              </a:r>
            </a:p>
          </p:txBody>
        </p:sp>
      </p:grpSp>
      <p:grpSp>
        <p:nvGrpSpPr>
          <p:cNvPr id="11" name="Group 10"/>
          <p:cNvGrpSpPr/>
          <p:nvPr/>
        </p:nvGrpSpPr>
        <p:grpSpPr>
          <a:xfrm>
            <a:off x="5806139" y="4123010"/>
            <a:ext cx="3513775" cy="2093116"/>
            <a:chOff x="5806139" y="4123010"/>
            <a:chExt cx="3513775" cy="2093116"/>
          </a:xfrm>
        </p:grpSpPr>
        <p:pic>
          <p:nvPicPr>
            <p:cNvPr id="44034" name="Picture 2"/>
            <p:cNvPicPr>
              <a:picLocks noChangeAspect="1" noChangeArrowheads="1"/>
            </p:cNvPicPr>
            <p:nvPr/>
          </p:nvPicPr>
          <p:blipFill rotWithShape="1">
            <a:blip r:embed="rId6" cstate="screen">
              <a:extLst>
                <a:ext uri="{28A0092B-C50C-407E-A947-70E740481C1C}">
                  <a14:useLocalDpi xmlns:a14="http://schemas.microsoft.com/office/drawing/2010/main" xmlns=""/>
                </a:ext>
              </a:extLst>
            </a:blip>
            <a:srcRect b="13199"/>
            <a:stretch/>
          </p:blipFill>
          <p:spPr bwMode="auto">
            <a:xfrm>
              <a:off x="5806139" y="4123010"/>
              <a:ext cx="3513775" cy="20931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6" name="Straight Arrow Connector 45"/>
            <p:cNvCxnSpPr/>
            <p:nvPr/>
          </p:nvCxnSpPr>
          <p:spPr>
            <a:xfrm>
              <a:off x="6022163" y="5046960"/>
              <a:ext cx="576064" cy="3513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7881977" y="4832271"/>
              <a:ext cx="1377300" cy="646331"/>
            </a:xfrm>
            <a:prstGeom prst="rect">
              <a:avLst/>
            </a:prstGeom>
            <a:noFill/>
          </p:spPr>
          <p:txBody>
            <a:bodyPr wrap="none" rtlCol="0">
              <a:spAutoFit/>
            </a:bodyPr>
            <a:lstStyle/>
            <a:p>
              <a:r>
                <a:rPr lang="en-GB" b="1" dirty="0" smtClean="0">
                  <a:solidFill>
                    <a:schemeClr val="bg1"/>
                  </a:solidFill>
                  <a:latin typeface="Arial" pitchFamily="34" charset="0"/>
                  <a:cs typeface="Arial" pitchFamily="34" charset="0"/>
                </a:rPr>
                <a:t>fine solids</a:t>
              </a:r>
            </a:p>
            <a:p>
              <a:r>
                <a:rPr lang="en-GB" b="1" dirty="0" smtClean="0">
                  <a:solidFill>
                    <a:schemeClr val="bg1"/>
                  </a:solidFill>
                  <a:latin typeface="Arial" pitchFamily="34" charset="0"/>
                  <a:cs typeface="Arial" pitchFamily="34" charset="0"/>
                </a:rPr>
                <a:t>kiln burner</a:t>
              </a:r>
            </a:p>
          </p:txBody>
        </p:sp>
        <p:cxnSp>
          <p:nvCxnSpPr>
            <p:cNvPr id="23" name="Straight Arrow Connector 22"/>
            <p:cNvCxnSpPr/>
            <p:nvPr/>
          </p:nvCxnSpPr>
          <p:spPr>
            <a:xfrm flipV="1">
              <a:off x="6798244" y="5478602"/>
              <a:ext cx="265813" cy="26581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8500590" y="4367499"/>
              <a:ext cx="376319" cy="831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6511525" y="1173204"/>
            <a:ext cx="2808389" cy="2093116"/>
            <a:chOff x="6457820" y="4123011"/>
            <a:chExt cx="2808389" cy="2093116"/>
          </a:xfrm>
        </p:grpSpPr>
        <p:pic>
          <p:nvPicPr>
            <p:cNvPr id="44035" name="Picture 3"/>
            <p:cNvPicPr>
              <a:picLocks noChangeAspect="1"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6457820" y="4123011"/>
              <a:ext cx="2808389" cy="20931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32" name="Straight Arrow Connector 31"/>
            <p:cNvCxnSpPr/>
            <p:nvPr/>
          </p:nvCxnSpPr>
          <p:spPr>
            <a:xfrm>
              <a:off x="6858000" y="4976037"/>
              <a:ext cx="1403498" cy="8506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12</a:t>
            </a:fld>
            <a:endParaRPr lang="en-US" noProof="0" dirty="0"/>
          </a:p>
        </p:txBody>
      </p:sp>
    </p:spTree>
    <p:extLst>
      <p:ext uri="{BB962C8B-B14F-4D97-AF65-F5344CB8AC3E}">
        <p14:creationId xmlns:p14="http://schemas.microsoft.com/office/powerpoint/2010/main" xmlns="" val="2200262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Pneumatic sludge atomization </a:t>
            </a:r>
            <a:br>
              <a:rPr lang="en-US" dirty="0" smtClean="0"/>
            </a:br>
            <a:r>
              <a:rPr lang="en-US" dirty="0" smtClean="0"/>
              <a:t>(up to 5’000-10’000 </a:t>
            </a:r>
            <a:r>
              <a:rPr lang="en-US" dirty="0" err="1" smtClean="0"/>
              <a:t>cP</a:t>
            </a:r>
            <a:r>
              <a:rPr lang="en-US" dirty="0" smtClean="0"/>
              <a:t>, ~ viscosity of molasses)</a:t>
            </a:r>
            <a:endParaRPr lang="en-US" dirty="0"/>
          </a:p>
        </p:txBody>
      </p:sp>
      <p:pic>
        <p:nvPicPr>
          <p:cNvPr id="8" name="Picture 7"/>
          <p:cNvPicPr/>
          <p:nvPr/>
        </p:nvPicPr>
        <p:blipFill>
          <a:blip r:embed="rId2">
            <a:extLst>
              <a:ext uri="{28A0092B-C50C-407E-A947-70E740481C1C}">
                <a14:useLocalDpi xmlns:a14="http://schemas.microsoft.com/office/drawing/2010/main" xmlns=""/>
              </a:ext>
            </a:extLst>
          </a:blip>
          <a:stretch>
            <a:fillRect/>
          </a:stretch>
        </p:blipFill>
        <p:spPr>
          <a:xfrm>
            <a:off x="416496" y="1179358"/>
            <a:ext cx="3960440" cy="2074260"/>
          </a:xfrm>
          <a:prstGeom prst="rect">
            <a:avLst/>
          </a:prstGeom>
        </p:spPr>
      </p:pic>
      <p:pic>
        <p:nvPicPr>
          <p:cNvPr id="9"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49749" y="3221911"/>
            <a:ext cx="2620476" cy="14788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5" descr="Y:\Atividades\Resotec\STAAR\2013.10.30 PL_Projeto Atomização Borra Ácida\HTS nozzle and Fotos\DSCN8169.JPG"/>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844338" y="4700717"/>
            <a:ext cx="2231298" cy="1673474"/>
          </a:xfrm>
          <a:prstGeom prst="rect">
            <a:avLst/>
          </a:prstGeom>
          <a:ln>
            <a:noFill/>
          </a:ln>
          <a:effectLst>
            <a:softEdge rad="0"/>
          </a:effectLst>
          <a:extLst>
            <a:ext uri="{909E8E84-426E-40DD-AFC4-6F175D3DCCD1}">
              <a14:hiddenFill xmlns:a14="http://schemas.microsoft.com/office/drawing/2010/main" xmlns="">
                <a:solidFill>
                  <a:srgbClr val="FFFFFF"/>
                </a:solidFill>
              </a14:hiddenFill>
            </a:ext>
          </a:extLst>
        </p:spPr>
      </p:pic>
      <p:pic>
        <p:nvPicPr>
          <p:cNvPr id="2053" name="Picture 5"/>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699727" y="1226804"/>
            <a:ext cx="2765662" cy="19133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5194264" y="3240378"/>
            <a:ext cx="3776588" cy="31885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13</a:t>
            </a:fld>
            <a:endParaRPr lang="en-US" noProof="0" dirty="0"/>
          </a:p>
        </p:txBody>
      </p:sp>
    </p:spTree>
    <p:extLst>
      <p:ext uri="{BB962C8B-B14F-4D97-AF65-F5344CB8AC3E}">
        <p14:creationId xmlns:p14="http://schemas.microsoft.com/office/powerpoint/2010/main" xmlns="" val="1638737583"/>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Calciner</a:t>
            </a:r>
            <a:r>
              <a:rPr lang="en-US" dirty="0" smtClean="0"/>
              <a:t> is the preferred feed-point! </a:t>
            </a:r>
            <a:r>
              <a:rPr lang="en-US" dirty="0"/>
              <a:t/>
            </a:r>
            <a:br>
              <a:rPr lang="en-US" dirty="0"/>
            </a:br>
            <a:r>
              <a:rPr lang="en-US" dirty="0" smtClean="0">
                <a:sym typeface="Wingdings" panose="05000000000000000000" pitchFamily="2" charset="2"/>
              </a:rPr>
              <a:t> </a:t>
            </a:r>
            <a:r>
              <a:rPr lang="en-US" dirty="0" smtClean="0"/>
              <a:t>highest TSR potential &amp; can burn coarse solids</a:t>
            </a:r>
            <a:endParaRPr lang="en-US" dirty="0"/>
          </a:p>
        </p:txBody>
      </p:sp>
      <p:pic>
        <p:nvPicPr>
          <p:cNvPr id="221" name="Picture 7"/>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2546" y="4817982"/>
            <a:ext cx="4318000" cy="1522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23" name="Picture 8"/>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313040" y="5215310"/>
            <a:ext cx="4318000" cy="1103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5" name="Text Box 17"/>
          <p:cNvSpPr txBox="1">
            <a:spLocks noChangeArrowheads="1"/>
          </p:cNvSpPr>
          <p:nvPr/>
        </p:nvSpPr>
        <p:spPr bwMode="auto">
          <a:xfrm>
            <a:off x="2143637" y="4972540"/>
            <a:ext cx="1655763" cy="384721"/>
          </a:xfrm>
          <a:prstGeom prst="rect">
            <a:avLst/>
          </a:prstGeom>
          <a:noFill/>
          <a:ln>
            <a:noFill/>
          </a:ln>
          <a:effectLst/>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l">
              <a:spcBef>
                <a:spcPct val="50000"/>
              </a:spcBef>
            </a:pPr>
            <a:r>
              <a:rPr lang="en-GB" sz="1000" b="1" smtClean="0">
                <a:solidFill>
                  <a:srgbClr val="FF0000"/>
                </a:solidFill>
              </a:rPr>
              <a:t>Secondary firing</a:t>
            </a:r>
            <a:br>
              <a:rPr lang="en-GB" sz="1000" b="1" smtClean="0">
                <a:solidFill>
                  <a:srgbClr val="FF0000"/>
                </a:solidFill>
              </a:rPr>
            </a:br>
            <a:r>
              <a:rPr lang="en-GB" sz="900" b="1" i="1" smtClean="0">
                <a:solidFill>
                  <a:srgbClr val="FF0000"/>
                </a:solidFill>
              </a:rPr>
              <a:t>only liquids recommended</a:t>
            </a:r>
            <a:endParaRPr lang="en-GB" sz="900" b="1" i="1" dirty="0">
              <a:solidFill>
                <a:srgbClr val="FF0000"/>
              </a:solidFill>
            </a:endParaRPr>
          </a:p>
        </p:txBody>
      </p:sp>
      <p:sp>
        <p:nvSpPr>
          <p:cNvPr id="226" name="Text Box 18"/>
          <p:cNvSpPr txBox="1">
            <a:spLocks noChangeArrowheads="1"/>
          </p:cNvSpPr>
          <p:nvPr/>
        </p:nvSpPr>
        <p:spPr bwMode="auto">
          <a:xfrm>
            <a:off x="6621140" y="5034335"/>
            <a:ext cx="1800944" cy="384721"/>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l">
              <a:spcBef>
                <a:spcPct val="50000"/>
              </a:spcBef>
            </a:pPr>
            <a:r>
              <a:rPr lang="en-GB" sz="1000" b="1" smtClean="0">
                <a:solidFill>
                  <a:srgbClr val="FF0000"/>
                </a:solidFill>
              </a:rPr>
              <a:t>Secondary firing (mid kiln)</a:t>
            </a:r>
            <a:br>
              <a:rPr lang="en-GB" sz="1000" b="1" smtClean="0">
                <a:solidFill>
                  <a:srgbClr val="FF0000"/>
                </a:solidFill>
              </a:rPr>
            </a:br>
            <a:r>
              <a:rPr lang="en-GB" sz="900" b="1" i="1" smtClean="0">
                <a:solidFill>
                  <a:srgbClr val="FF0000"/>
                </a:solidFill>
              </a:rPr>
              <a:t>lump fuels, coarse solids</a:t>
            </a:r>
            <a:endParaRPr lang="en-GB" sz="900" b="1" i="1" dirty="0">
              <a:solidFill>
                <a:srgbClr val="FF0000"/>
              </a:solidFill>
            </a:endParaRPr>
          </a:p>
        </p:txBody>
      </p:sp>
      <p:sp>
        <p:nvSpPr>
          <p:cNvPr id="230" name="Text Box 21"/>
          <p:cNvSpPr txBox="1">
            <a:spLocks noChangeArrowheads="1"/>
          </p:cNvSpPr>
          <p:nvPr/>
        </p:nvSpPr>
        <p:spPr bwMode="auto">
          <a:xfrm>
            <a:off x="416496" y="5332580"/>
            <a:ext cx="1079500" cy="3847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spcBef>
                <a:spcPct val="50000"/>
              </a:spcBef>
            </a:pPr>
            <a:r>
              <a:rPr lang="en-GB" sz="1000" b="1" dirty="0" smtClean="0">
                <a:solidFill>
                  <a:srgbClr val="FF0000"/>
                </a:solidFill>
              </a:rPr>
              <a:t>Kiln firing</a:t>
            </a:r>
            <a:br>
              <a:rPr lang="en-GB" sz="1000" b="1" dirty="0" smtClean="0">
                <a:solidFill>
                  <a:srgbClr val="FF0000"/>
                </a:solidFill>
              </a:rPr>
            </a:br>
            <a:r>
              <a:rPr lang="en-GB" sz="900" b="1" i="1" dirty="0" smtClean="0">
                <a:solidFill>
                  <a:srgbClr val="FF0000"/>
                </a:solidFill>
              </a:rPr>
              <a:t>fine solids</a:t>
            </a:r>
            <a:endParaRPr lang="en-GB" sz="1000" b="1" i="1" dirty="0">
              <a:solidFill>
                <a:srgbClr val="FF0000"/>
              </a:solidFill>
            </a:endParaRPr>
          </a:p>
        </p:txBody>
      </p:sp>
      <p:sp>
        <p:nvSpPr>
          <p:cNvPr id="231" name="Text Box 22"/>
          <p:cNvSpPr txBox="1">
            <a:spLocks noChangeArrowheads="1"/>
          </p:cNvSpPr>
          <p:nvPr/>
        </p:nvSpPr>
        <p:spPr bwMode="auto">
          <a:xfrm>
            <a:off x="5385668" y="5357837"/>
            <a:ext cx="1079500" cy="38472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spcBef>
                <a:spcPct val="50000"/>
              </a:spcBef>
            </a:pPr>
            <a:r>
              <a:rPr lang="en-GB" sz="1000" b="1" dirty="0" smtClean="0">
                <a:solidFill>
                  <a:srgbClr val="FF0000"/>
                </a:solidFill>
              </a:rPr>
              <a:t>Kiln firing</a:t>
            </a:r>
            <a:br>
              <a:rPr lang="en-GB" sz="1000" b="1" dirty="0" smtClean="0">
                <a:solidFill>
                  <a:srgbClr val="FF0000"/>
                </a:solidFill>
              </a:rPr>
            </a:br>
            <a:r>
              <a:rPr lang="en-GB" sz="900" b="1" i="1" dirty="0" smtClean="0">
                <a:solidFill>
                  <a:srgbClr val="FF0000"/>
                </a:solidFill>
              </a:rPr>
              <a:t>fine solids</a:t>
            </a:r>
            <a:endParaRPr lang="en-GB" sz="1000" b="1" i="1" dirty="0">
              <a:solidFill>
                <a:srgbClr val="FF0000"/>
              </a:solidFill>
            </a:endParaRPr>
          </a:p>
        </p:txBody>
      </p:sp>
      <p:cxnSp>
        <p:nvCxnSpPr>
          <p:cNvPr id="232" name="Straight Connector 231"/>
          <p:cNvCxnSpPr/>
          <p:nvPr/>
        </p:nvCxnSpPr>
        <p:spPr bwMode="auto">
          <a:xfrm flipV="1">
            <a:off x="3221704" y="5367597"/>
            <a:ext cx="108012" cy="97858"/>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p:cNvSpPr txBox="1"/>
          <p:nvPr/>
        </p:nvSpPr>
        <p:spPr>
          <a:xfrm>
            <a:off x="577015" y="4653136"/>
            <a:ext cx="2504728" cy="307777"/>
          </a:xfrm>
          <a:prstGeom prst="rect">
            <a:avLst/>
          </a:prstGeom>
          <a:noFill/>
        </p:spPr>
        <p:txBody>
          <a:bodyPr wrap="square" rtlCol="0">
            <a:spAutoFit/>
          </a:bodyPr>
          <a:lstStyle/>
          <a:p>
            <a:r>
              <a:rPr lang="en-GB" sz="1400" b="1" dirty="0" smtClean="0">
                <a:latin typeface="Arial" pitchFamily="34" charset="0"/>
                <a:cs typeface="Arial" pitchFamily="34" charset="0"/>
              </a:rPr>
              <a:t>Grate </a:t>
            </a:r>
            <a:r>
              <a:rPr lang="en-GB" sz="1400" b="1" dirty="0">
                <a:latin typeface="Arial" pitchFamily="34" charset="0"/>
                <a:cs typeface="Arial" pitchFamily="34" charset="0"/>
              </a:rPr>
              <a:t>preheater </a:t>
            </a:r>
            <a:r>
              <a:rPr lang="en-GB" sz="1400" b="1" dirty="0" smtClean="0">
                <a:latin typeface="Arial" pitchFamily="34" charset="0"/>
                <a:cs typeface="Arial" pitchFamily="34" charset="0"/>
              </a:rPr>
              <a:t>kiln (Lepol)</a:t>
            </a:r>
            <a:endParaRPr lang="en-GB" sz="1400" b="1" dirty="0">
              <a:latin typeface="Arial" pitchFamily="34" charset="0"/>
              <a:cs typeface="Arial" pitchFamily="34" charset="0"/>
            </a:endParaRPr>
          </a:p>
        </p:txBody>
      </p:sp>
      <p:sp>
        <p:nvSpPr>
          <p:cNvPr id="235" name="TextBox 234"/>
          <p:cNvSpPr txBox="1"/>
          <p:nvPr/>
        </p:nvSpPr>
        <p:spPr>
          <a:xfrm>
            <a:off x="5673080" y="4653136"/>
            <a:ext cx="2592288" cy="307777"/>
          </a:xfrm>
          <a:prstGeom prst="rect">
            <a:avLst/>
          </a:prstGeom>
          <a:noFill/>
        </p:spPr>
        <p:txBody>
          <a:bodyPr wrap="square" rtlCol="0">
            <a:spAutoFit/>
          </a:bodyPr>
          <a:lstStyle/>
          <a:p>
            <a:r>
              <a:rPr lang="en-GB" sz="1400" b="1" dirty="0" smtClean="0">
                <a:latin typeface="Arial" pitchFamily="34" charset="0"/>
                <a:cs typeface="Arial" pitchFamily="34" charset="0"/>
              </a:rPr>
              <a:t>Long kiln (wet/dry)</a:t>
            </a:r>
            <a:endParaRPr lang="en-GB" sz="1400" b="1" dirty="0">
              <a:latin typeface="Arial" pitchFamily="34" charset="0"/>
              <a:cs typeface="Arial" pitchFamily="34" charset="0"/>
            </a:endParaRPr>
          </a:p>
        </p:txBody>
      </p:sp>
      <p:grpSp>
        <p:nvGrpSpPr>
          <p:cNvPr id="283" name="Group 282"/>
          <p:cNvGrpSpPr/>
          <p:nvPr/>
        </p:nvGrpSpPr>
        <p:grpSpPr>
          <a:xfrm>
            <a:off x="128464" y="1268536"/>
            <a:ext cx="5394134" cy="2808536"/>
            <a:chOff x="4520952" y="1484560"/>
            <a:chExt cx="5394134" cy="2808536"/>
          </a:xfrm>
        </p:grpSpPr>
        <p:pic>
          <p:nvPicPr>
            <p:cNvPr id="222" name="Picture 6"/>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520952" y="1484560"/>
              <a:ext cx="5221613" cy="28085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4" name="Text Box 16"/>
            <p:cNvSpPr txBox="1">
              <a:spLocks noChangeArrowheads="1"/>
            </p:cNvSpPr>
            <p:nvPr/>
          </p:nvSpPr>
          <p:spPr bwMode="auto">
            <a:xfrm>
              <a:off x="8121352" y="3389426"/>
              <a:ext cx="1793734" cy="8617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l">
                <a:spcBef>
                  <a:spcPct val="50000"/>
                </a:spcBef>
              </a:pPr>
              <a:r>
                <a:rPr lang="en-GB" sz="1400" b="1" dirty="0" smtClean="0">
                  <a:solidFill>
                    <a:srgbClr val="FF0000"/>
                  </a:solidFill>
                </a:rPr>
                <a:t>Secondary firing </a:t>
              </a:r>
              <a:r>
                <a:rPr lang="en-GB" sz="1200" b="1" dirty="0" smtClean="0">
                  <a:solidFill>
                    <a:srgbClr val="FF0000"/>
                  </a:solidFill>
                </a:rPr>
                <a:t/>
              </a:r>
              <a:br>
                <a:rPr lang="en-GB" sz="1200" b="1" dirty="0" smtClean="0">
                  <a:solidFill>
                    <a:srgbClr val="FF0000"/>
                  </a:solidFill>
                </a:rPr>
              </a:br>
              <a:r>
                <a:rPr lang="en-GB" sz="1200" b="1" dirty="0" smtClean="0">
                  <a:solidFill>
                    <a:srgbClr val="FF0000"/>
                  </a:solidFill>
                </a:rPr>
                <a:t>(kiln inlet, riser duct)</a:t>
              </a:r>
              <a:br>
                <a:rPr lang="en-GB" sz="1200" b="1" dirty="0" smtClean="0">
                  <a:solidFill>
                    <a:srgbClr val="FF0000"/>
                  </a:solidFill>
                </a:rPr>
              </a:br>
              <a:r>
                <a:rPr lang="en-GB" sz="1200" b="1" i="1" dirty="0" smtClean="0">
                  <a:solidFill>
                    <a:srgbClr val="FF0000"/>
                  </a:solidFill>
                </a:rPr>
                <a:t>lump fuels, coarse solids, </a:t>
              </a:r>
              <a:r>
                <a:rPr lang="en-GB" sz="1200" b="1" i="1" dirty="0" err="1" smtClean="0">
                  <a:solidFill>
                    <a:srgbClr val="FF0000"/>
                  </a:solidFill>
                </a:rPr>
                <a:t>sludges</a:t>
              </a:r>
              <a:endParaRPr lang="en-GB" sz="1200" b="1" i="1" dirty="0">
                <a:solidFill>
                  <a:srgbClr val="FF0000"/>
                </a:solidFill>
              </a:endParaRPr>
            </a:p>
          </p:txBody>
        </p:sp>
        <p:sp>
          <p:nvSpPr>
            <p:cNvPr id="227" name="Text Box 19"/>
            <p:cNvSpPr txBox="1">
              <a:spLocks noChangeArrowheads="1"/>
            </p:cNvSpPr>
            <p:nvPr/>
          </p:nvSpPr>
          <p:spPr bwMode="auto">
            <a:xfrm>
              <a:off x="6393160" y="2206962"/>
              <a:ext cx="1630637" cy="86177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l">
                <a:spcBef>
                  <a:spcPct val="50000"/>
                </a:spcBef>
              </a:pPr>
              <a:r>
                <a:rPr lang="en-GB" sz="1400" b="1" dirty="0" err="1" smtClean="0">
                  <a:solidFill>
                    <a:srgbClr val="FF0000"/>
                  </a:solidFill>
                </a:rPr>
                <a:t>Calciner</a:t>
              </a:r>
              <a:r>
                <a:rPr lang="en-GB" sz="1400" b="1" dirty="0" smtClean="0">
                  <a:solidFill>
                    <a:srgbClr val="FF0000"/>
                  </a:solidFill>
                </a:rPr>
                <a:t> firing</a:t>
              </a:r>
              <a:br>
                <a:rPr lang="en-GB" sz="1400" b="1" dirty="0" smtClean="0">
                  <a:solidFill>
                    <a:srgbClr val="FF0000"/>
                  </a:solidFill>
                </a:rPr>
              </a:br>
              <a:r>
                <a:rPr lang="en-GB" sz="1200" b="1" i="1" dirty="0" smtClean="0">
                  <a:solidFill>
                    <a:srgbClr val="FF0000"/>
                  </a:solidFill>
                </a:rPr>
                <a:t>fine solids</a:t>
              </a:r>
              <a:br>
                <a:rPr lang="en-GB" sz="1200" b="1" i="1" dirty="0" smtClean="0">
                  <a:solidFill>
                    <a:srgbClr val="FF0000"/>
                  </a:solidFill>
                </a:rPr>
              </a:br>
              <a:r>
                <a:rPr lang="en-GB" sz="1200" b="1" i="1" dirty="0" smtClean="0">
                  <a:solidFill>
                    <a:srgbClr val="FF0000"/>
                  </a:solidFill>
                </a:rPr>
                <a:t>coarse solids</a:t>
              </a:r>
              <a:br>
                <a:rPr lang="en-GB" sz="1200" b="1" i="1" dirty="0" smtClean="0">
                  <a:solidFill>
                    <a:srgbClr val="FF0000"/>
                  </a:solidFill>
                </a:rPr>
              </a:br>
              <a:r>
                <a:rPr lang="en-GB" sz="1200" b="1" i="1" dirty="0" err="1" smtClean="0">
                  <a:solidFill>
                    <a:srgbClr val="FF0000"/>
                  </a:solidFill>
                </a:rPr>
                <a:t>sludges</a:t>
              </a:r>
              <a:r>
                <a:rPr lang="en-GB" sz="1200" b="1" i="1" dirty="0" smtClean="0">
                  <a:solidFill>
                    <a:srgbClr val="FF0000"/>
                  </a:solidFill>
                </a:rPr>
                <a:t> (atomized)</a:t>
              </a:r>
              <a:endParaRPr lang="en-GB" sz="1200" b="1" i="1" dirty="0">
                <a:solidFill>
                  <a:srgbClr val="FF0000"/>
                </a:solidFill>
              </a:endParaRPr>
            </a:p>
          </p:txBody>
        </p:sp>
        <p:sp>
          <p:nvSpPr>
            <p:cNvPr id="228" name="Rectangle 20"/>
            <p:cNvSpPr>
              <a:spLocks noChangeArrowheads="1"/>
            </p:cNvSpPr>
            <p:nvPr/>
          </p:nvSpPr>
          <p:spPr bwMode="auto">
            <a:xfrm>
              <a:off x="5187964" y="2924422"/>
              <a:ext cx="1058926" cy="2610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GB">
                <a:solidFill>
                  <a:srgbClr val="FF0000"/>
                </a:solidFill>
              </a:endParaRPr>
            </a:p>
          </p:txBody>
        </p:sp>
        <p:sp>
          <p:nvSpPr>
            <p:cNvPr id="233" name="TextBox 232"/>
            <p:cNvSpPr txBox="1"/>
            <p:nvPr/>
          </p:nvSpPr>
          <p:spPr>
            <a:xfrm>
              <a:off x="4664968" y="1752847"/>
              <a:ext cx="3276973" cy="307777"/>
            </a:xfrm>
            <a:prstGeom prst="rect">
              <a:avLst/>
            </a:prstGeom>
            <a:noFill/>
          </p:spPr>
          <p:txBody>
            <a:bodyPr wrap="square" rtlCol="0">
              <a:spAutoFit/>
            </a:bodyPr>
            <a:lstStyle/>
            <a:p>
              <a:r>
                <a:rPr lang="en-GB" sz="1400" b="1" dirty="0">
                  <a:latin typeface="Arial" pitchFamily="34" charset="0"/>
                  <a:cs typeface="Arial" pitchFamily="34" charset="0"/>
                </a:rPr>
                <a:t>Suspension preheater </a:t>
              </a:r>
              <a:r>
                <a:rPr lang="en-GB" sz="1400" b="1" dirty="0" smtClean="0">
                  <a:latin typeface="Arial" pitchFamily="34" charset="0"/>
                  <a:cs typeface="Arial" pitchFamily="34" charset="0"/>
                </a:rPr>
                <a:t>kiln (SP/PC)</a:t>
              </a:r>
              <a:endParaRPr lang="en-GB" sz="1400" b="1" dirty="0">
                <a:latin typeface="Arial" pitchFamily="34" charset="0"/>
                <a:cs typeface="Arial" pitchFamily="34" charset="0"/>
              </a:endParaRPr>
            </a:p>
          </p:txBody>
        </p:sp>
        <p:sp>
          <p:nvSpPr>
            <p:cNvPr id="237" name="Rectangle 236"/>
            <p:cNvSpPr/>
            <p:nvPr/>
          </p:nvSpPr>
          <p:spPr>
            <a:xfrm>
              <a:off x="4653817" y="3174351"/>
              <a:ext cx="899296" cy="315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29" name="Text Box 13"/>
            <p:cNvSpPr txBox="1">
              <a:spLocks noChangeArrowheads="1"/>
            </p:cNvSpPr>
            <p:nvPr/>
          </p:nvSpPr>
          <p:spPr bwMode="auto">
            <a:xfrm>
              <a:off x="4664968" y="3008341"/>
              <a:ext cx="1222529" cy="49244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spcBef>
                  <a:spcPct val="50000"/>
                </a:spcBef>
              </a:pPr>
              <a:r>
                <a:rPr lang="en-GB" sz="1400" b="1" dirty="0" smtClean="0">
                  <a:solidFill>
                    <a:srgbClr val="FF0000"/>
                  </a:solidFill>
                </a:rPr>
                <a:t>Kiln firing</a:t>
              </a:r>
              <a:br>
                <a:rPr lang="en-GB" sz="1400" b="1" dirty="0" smtClean="0">
                  <a:solidFill>
                    <a:srgbClr val="FF0000"/>
                  </a:solidFill>
                </a:rPr>
              </a:br>
              <a:r>
                <a:rPr lang="en-GB" sz="1200" b="1" i="1" dirty="0" smtClean="0">
                  <a:solidFill>
                    <a:srgbClr val="FF0000"/>
                  </a:solidFill>
                </a:rPr>
                <a:t>fine solids</a:t>
              </a:r>
              <a:endParaRPr lang="en-GB" sz="1400" b="1" i="1" dirty="0">
                <a:solidFill>
                  <a:srgbClr val="FF0000"/>
                </a:solidFill>
              </a:endParaRPr>
            </a:p>
          </p:txBody>
        </p:sp>
      </p:grpSp>
      <p:grpSp>
        <p:nvGrpSpPr>
          <p:cNvPr id="6" name="Group 5"/>
          <p:cNvGrpSpPr/>
          <p:nvPr/>
        </p:nvGrpSpPr>
        <p:grpSpPr>
          <a:xfrm>
            <a:off x="5611646" y="1317121"/>
            <a:ext cx="4156837" cy="2471919"/>
            <a:chOff x="220099" y="1317121"/>
            <a:chExt cx="4156837" cy="2471919"/>
          </a:xfrm>
        </p:grpSpPr>
        <p:grpSp>
          <p:nvGrpSpPr>
            <p:cNvPr id="238" name="Group 237"/>
            <p:cNvGrpSpPr/>
            <p:nvPr/>
          </p:nvGrpSpPr>
          <p:grpSpPr>
            <a:xfrm>
              <a:off x="242691" y="1317121"/>
              <a:ext cx="4134245" cy="2471919"/>
              <a:chOff x="827787" y="1259835"/>
              <a:chExt cx="8203503" cy="4815549"/>
            </a:xfrm>
          </p:grpSpPr>
          <p:sp>
            <p:nvSpPr>
              <p:cNvPr id="239" name="Rectangle 238"/>
              <p:cNvSpPr/>
              <p:nvPr/>
            </p:nvSpPr>
            <p:spPr bwMode="auto">
              <a:xfrm>
                <a:off x="7423538" y="1259835"/>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a:t>All </a:t>
                </a:r>
                <a:r>
                  <a:rPr lang="de-CH" sz="800" dirty="0" err="1"/>
                  <a:t>feed</a:t>
                </a:r>
                <a:r>
                  <a:rPr lang="de-CH" sz="800" dirty="0"/>
                  <a:t> </a:t>
                </a:r>
                <a:r>
                  <a:rPr lang="de-CH" sz="800" dirty="0" err="1"/>
                  <a:t>points</a:t>
                </a:r>
                <a:endParaRPr lang="de-CH" sz="800" dirty="0"/>
              </a:p>
            </p:txBody>
          </p:sp>
          <p:sp>
            <p:nvSpPr>
              <p:cNvPr id="240" name="Rectangle 239"/>
              <p:cNvSpPr/>
              <p:nvPr/>
            </p:nvSpPr>
            <p:spPr bwMode="auto">
              <a:xfrm>
                <a:off x="5280356" y="5732676"/>
                <a:ext cx="1513212" cy="342239"/>
              </a:xfrm>
              <a:prstGeom prst="rect">
                <a:avLst/>
              </a:prstGeom>
              <a:solidFill>
                <a:schemeClr val="bg1">
                  <a:lumMod val="7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smtClean="0"/>
                  <a:t>Long </a:t>
                </a:r>
                <a:r>
                  <a:rPr lang="de-CH" sz="800" dirty="0" err="1" smtClean="0"/>
                  <a:t>kiln</a:t>
                </a:r>
                <a:endParaRPr lang="de-CH" sz="800" baseline="30000" dirty="0"/>
              </a:p>
            </p:txBody>
          </p:sp>
          <p:sp>
            <p:nvSpPr>
              <p:cNvPr id="241" name="Rectangle 240"/>
              <p:cNvSpPr/>
              <p:nvPr/>
            </p:nvSpPr>
            <p:spPr bwMode="auto">
              <a:xfrm>
                <a:off x="5294690" y="5172050"/>
                <a:ext cx="1513212" cy="342239"/>
              </a:xfrm>
              <a:prstGeom prst="rect">
                <a:avLst/>
              </a:prstGeom>
              <a:solidFill>
                <a:schemeClr val="bg1">
                  <a:lumMod val="7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a:t>Short </a:t>
                </a:r>
                <a:r>
                  <a:rPr lang="de-CH" sz="800" dirty="0" err="1" smtClean="0"/>
                  <a:t>kiln</a:t>
                </a:r>
                <a:endParaRPr lang="de-CH" sz="800" baseline="30000" dirty="0"/>
              </a:p>
            </p:txBody>
          </p:sp>
          <p:sp>
            <p:nvSpPr>
              <p:cNvPr id="242" name="Rectangle 241"/>
              <p:cNvSpPr/>
              <p:nvPr/>
            </p:nvSpPr>
            <p:spPr bwMode="auto">
              <a:xfrm>
                <a:off x="3283693" y="1259835"/>
                <a:ext cx="1513212" cy="342239"/>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err="1" smtClean="0"/>
                  <a:t>Liquids</a:t>
                </a:r>
                <a:endParaRPr lang="de-CH" sz="800" dirty="0"/>
              </a:p>
            </p:txBody>
          </p:sp>
          <p:sp>
            <p:nvSpPr>
              <p:cNvPr id="243" name="Rectangle 242"/>
              <p:cNvSpPr/>
              <p:nvPr/>
            </p:nvSpPr>
            <p:spPr bwMode="auto">
              <a:xfrm>
                <a:off x="827787" y="3215654"/>
                <a:ext cx="1513212" cy="327360"/>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a:t>Alternative </a:t>
                </a:r>
                <a:r>
                  <a:rPr lang="de-CH" sz="800" dirty="0" err="1"/>
                  <a:t>fuel</a:t>
                </a:r>
                <a:endParaRPr lang="de-CH" sz="800" dirty="0"/>
              </a:p>
            </p:txBody>
          </p:sp>
          <p:cxnSp>
            <p:nvCxnSpPr>
              <p:cNvPr id="244" name="Elbow Connector 21"/>
              <p:cNvCxnSpPr>
                <a:cxnSpLocks noChangeShapeType="1"/>
                <a:stCxn id="242" idx="3"/>
                <a:endCxn id="239" idx="1"/>
              </p:cNvCxnSpPr>
              <p:nvPr/>
            </p:nvCxnSpPr>
            <p:spPr bwMode="auto">
              <a:xfrm>
                <a:off x="4796905" y="1430955"/>
                <a:ext cx="2626633" cy="0"/>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5" name="Elbow Connector 25"/>
              <p:cNvCxnSpPr>
                <a:cxnSpLocks noChangeShapeType="1"/>
                <a:stCxn id="258" idx="3"/>
                <a:endCxn id="241" idx="1"/>
              </p:cNvCxnSpPr>
              <p:nvPr/>
            </p:nvCxnSpPr>
            <p:spPr bwMode="auto">
              <a:xfrm flipV="1">
                <a:off x="4796905" y="5343170"/>
                <a:ext cx="497785" cy="280548"/>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6" name="Elbow Connector 26"/>
              <p:cNvCxnSpPr>
                <a:cxnSpLocks noChangeShapeType="1"/>
                <a:stCxn id="258" idx="3"/>
                <a:endCxn id="240" idx="1"/>
              </p:cNvCxnSpPr>
              <p:nvPr/>
            </p:nvCxnSpPr>
            <p:spPr bwMode="auto">
              <a:xfrm>
                <a:off x="4796905" y="5623718"/>
                <a:ext cx="483451" cy="280078"/>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7" name="Straight Arrow Connector 246"/>
              <p:cNvCxnSpPr>
                <a:cxnSpLocks noChangeShapeType="1"/>
                <a:stCxn id="241" idx="3"/>
                <a:endCxn id="280" idx="1"/>
              </p:cNvCxnSpPr>
              <p:nvPr/>
            </p:nvCxnSpPr>
            <p:spPr bwMode="auto">
              <a:xfrm>
                <a:off x="6807902" y="5343170"/>
                <a:ext cx="615636" cy="0"/>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8" name="Straight Arrow Connector 247"/>
              <p:cNvCxnSpPr>
                <a:cxnSpLocks noChangeShapeType="1"/>
                <a:stCxn id="240" idx="3"/>
                <a:endCxn id="281" idx="1"/>
              </p:cNvCxnSpPr>
              <p:nvPr/>
            </p:nvCxnSpPr>
            <p:spPr bwMode="auto">
              <a:xfrm>
                <a:off x="6793568" y="5903796"/>
                <a:ext cx="629970" cy="469"/>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49" name="Elbow Connector 29"/>
              <p:cNvCxnSpPr>
                <a:cxnSpLocks noChangeShapeType="1"/>
                <a:stCxn id="259" idx="3"/>
                <a:endCxn id="264" idx="1"/>
              </p:cNvCxnSpPr>
              <p:nvPr/>
            </p:nvCxnSpPr>
            <p:spPr bwMode="auto">
              <a:xfrm flipV="1">
                <a:off x="4796905" y="3098786"/>
                <a:ext cx="2626633" cy="280548"/>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50" name="Elbow Connector 30"/>
              <p:cNvCxnSpPr>
                <a:cxnSpLocks noChangeShapeType="1"/>
                <a:stCxn id="259" idx="3"/>
              </p:cNvCxnSpPr>
              <p:nvPr/>
            </p:nvCxnSpPr>
            <p:spPr bwMode="auto">
              <a:xfrm>
                <a:off x="4796905" y="3379334"/>
                <a:ext cx="2626633" cy="286644"/>
              </a:xfrm>
              <a:prstGeom prst="straightConnector1">
                <a:avLst/>
              </a:prstGeom>
              <a:noFill/>
              <a:ln w="19050"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51" name="Elbow Connector 31"/>
              <p:cNvCxnSpPr>
                <a:cxnSpLocks noChangeShapeType="1"/>
                <a:stCxn id="243" idx="3"/>
                <a:endCxn id="242" idx="1"/>
              </p:cNvCxnSpPr>
              <p:nvPr/>
            </p:nvCxnSpPr>
            <p:spPr bwMode="auto">
              <a:xfrm flipV="1">
                <a:off x="2340999" y="1430955"/>
                <a:ext cx="942694" cy="1948379"/>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52" name="Elbow Connector 32"/>
              <p:cNvCxnSpPr>
                <a:cxnSpLocks noChangeShapeType="1"/>
                <a:stCxn id="243" idx="3"/>
                <a:endCxn id="259" idx="1"/>
              </p:cNvCxnSpPr>
              <p:nvPr/>
            </p:nvCxnSpPr>
            <p:spPr bwMode="auto">
              <a:xfrm>
                <a:off x="2340999" y="3379334"/>
                <a:ext cx="942694" cy="0"/>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53" name="Elbow Connector 33"/>
              <p:cNvCxnSpPr>
                <a:cxnSpLocks noChangeShapeType="1"/>
                <a:stCxn id="243" idx="3"/>
                <a:endCxn id="260" idx="1"/>
              </p:cNvCxnSpPr>
              <p:nvPr/>
            </p:nvCxnSpPr>
            <p:spPr bwMode="auto">
              <a:xfrm flipV="1">
                <a:off x="2340999" y="2257142"/>
                <a:ext cx="942694" cy="1122192"/>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54" name="Elbow Connector 34"/>
              <p:cNvCxnSpPr>
                <a:cxnSpLocks noChangeShapeType="1"/>
                <a:stCxn id="243" idx="3"/>
                <a:endCxn id="261" idx="1"/>
              </p:cNvCxnSpPr>
              <p:nvPr/>
            </p:nvCxnSpPr>
            <p:spPr bwMode="auto">
              <a:xfrm>
                <a:off x="2340999" y="3379334"/>
                <a:ext cx="942694" cy="1122192"/>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55" name="Rectangle 254"/>
              <p:cNvSpPr/>
              <p:nvPr/>
            </p:nvSpPr>
            <p:spPr bwMode="auto">
              <a:xfrm>
                <a:off x="827787" y="5107717"/>
                <a:ext cx="1513212" cy="342239"/>
              </a:xfrm>
              <a:prstGeom prst="rect">
                <a:avLst/>
              </a:prstGeom>
              <a:solidFill>
                <a:srgbClr val="FF0000"/>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a:solidFill>
                      <a:schemeClr val="bg1"/>
                    </a:solidFill>
                  </a:rPr>
                  <a:t>Kiln </a:t>
                </a:r>
                <a:r>
                  <a:rPr lang="de-CH" sz="800" dirty="0" err="1">
                    <a:solidFill>
                      <a:schemeClr val="bg1"/>
                    </a:solidFill>
                  </a:rPr>
                  <a:t>feed</a:t>
                </a:r>
                <a:endParaRPr lang="de-CH" sz="800" dirty="0">
                  <a:solidFill>
                    <a:schemeClr val="bg1"/>
                  </a:solidFill>
                </a:endParaRPr>
              </a:p>
            </p:txBody>
          </p:sp>
          <p:cxnSp>
            <p:nvCxnSpPr>
              <p:cNvPr id="256" name="Straight Arrow Connector 255"/>
              <p:cNvCxnSpPr>
                <a:cxnSpLocks noChangeShapeType="1"/>
                <a:stCxn id="243" idx="2"/>
                <a:endCxn id="255" idx="0"/>
              </p:cNvCxnSpPr>
              <p:nvPr/>
            </p:nvCxnSpPr>
            <p:spPr bwMode="auto">
              <a:xfrm>
                <a:off x="1584393" y="3543014"/>
                <a:ext cx="0" cy="1564703"/>
              </a:xfrm>
              <a:prstGeom prst="straightConnector1">
                <a:avLst/>
              </a:prstGeom>
              <a:noFill/>
              <a:ln w="9525" algn="ctr">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sp>
            <p:nvSpPr>
              <p:cNvPr id="257" name="Multiply 256"/>
              <p:cNvSpPr/>
              <p:nvPr/>
            </p:nvSpPr>
            <p:spPr bwMode="auto">
              <a:xfrm>
                <a:off x="1403325" y="4036360"/>
                <a:ext cx="362136" cy="491038"/>
              </a:xfrm>
              <a:prstGeom prst="mathMultiply">
                <a:avLst/>
              </a:prstGeom>
              <a:solidFill>
                <a:srgbClr val="FF0000"/>
              </a:solidFill>
              <a:ln w="9525" cap="flat" cmpd="sng" algn="ctr">
                <a:noFill/>
                <a:prstDash val="solid"/>
                <a:round/>
                <a:headEnd type="none" w="med" len="med"/>
                <a:tailEnd type="none" w="med" len="med"/>
              </a:ln>
              <a:effectLst/>
              <a:extLst/>
            </p:spPr>
            <p:txBody>
              <a:bodyPr wrap="square" lIns="18288" tIns="0" rIns="0" bIns="0" rtlCol="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de-CH" sz="800"/>
              </a:p>
            </p:txBody>
          </p:sp>
          <p:sp>
            <p:nvSpPr>
              <p:cNvPr id="258" name="Rectangle 257"/>
              <p:cNvSpPr/>
              <p:nvPr/>
            </p:nvSpPr>
            <p:spPr bwMode="auto">
              <a:xfrm>
                <a:off x="3283693" y="5452598"/>
                <a:ext cx="1513212" cy="342239"/>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a:t>Lump </a:t>
                </a:r>
                <a:r>
                  <a:rPr lang="de-CH" sz="800" dirty="0" err="1" smtClean="0"/>
                  <a:t>fuels</a:t>
                </a:r>
                <a:endParaRPr lang="de-CH" sz="800" dirty="0"/>
              </a:p>
            </p:txBody>
          </p:sp>
          <p:sp>
            <p:nvSpPr>
              <p:cNvPr id="259" name="Rectangle 258"/>
              <p:cNvSpPr/>
              <p:nvPr/>
            </p:nvSpPr>
            <p:spPr bwMode="auto">
              <a:xfrm>
                <a:off x="3283693" y="3208214"/>
                <a:ext cx="1513212" cy="342239"/>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err="1" smtClean="0"/>
                  <a:t>Coarse</a:t>
                </a:r>
                <a:r>
                  <a:rPr lang="de-CH" sz="800" dirty="0" smtClean="0"/>
                  <a:t> </a:t>
                </a:r>
                <a:r>
                  <a:rPr lang="de-CH" sz="800" dirty="0" err="1" smtClean="0"/>
                  <a:t>solids</a:t>
                </a:r>
                <a:endParaRPr lang="de-CH" sz="800" baseline="30000" dirty="0"/>
              </a:p>
            </p:txBody>
          </p:sp>
          <p:sp>
            <p:nvSpPr>
              <p:cNvPr id="260" name="Rectangle 259"/>
              <p:cNvSpPr/>
              <p:nvPr/>
            </p:nvSpPr>
            <p:spPr bwMode="auto">
              <a:xfrm>
                <a:off x="3283693" y="2086022"/>
                <a:ext cx="1513212" cy="342239"/>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smtClean="0"/>
                  <a:t>Fine </a:t>
                </a:r>
                <a:r>
                  <a:rPr lang="de-CH" sz="800" dirty="0" err="1" smtClean="0"/>
                  <a:t>solids</a:t>
                </a:r>
                <a:endParaRPr lang="de-CH" sz="800" baseline="30000" dirty="0"/>
              </a:p>
            </p:txBody>
          </p:sp>
          <p:sp>
            <p:nvSpPr>
              <p:cNvPr id="261" name="Rectangle 260"/>
              <p:cNvSpPr/>
              <p:nvPr/>
            </p:nvSpPr>
            <p:spPr bwMode="auto">
              <a:xfrm>
                <a:off x="3283693" y="4330406"/>
                <a:ext cx="1513212" cy="342239"/>
              </a:xfrm>
              <a:prstGeom prst="rect">
                <a:avLst/>
              </a:prstGeom>
              <a:solidFill>
                <a:srgbClr val="CCCCFF"/>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err="1" smtClean="0"/>
                  <a:t>Sludges</a:t>
                </a:r>
                <a:endParaRPr lang="de-CH" sz="800" baseline="30000" dirty="0"/>
              </a:p>
            </p:txBody>
          </p:sp>
          <p:sp>
            <p:nvSpPr>
              <p:cNvPr id="262" name="Rectangle 261"/>
              <p:cNvSpPr/>
              <p:nvPr/>
            </p:nvSpPr>
            <p:spPr bwMode="auto">
              <a:xfrm>
                <a:off x="5280356" y="4613360"/>
                <a:ext cx="1513212" cy="342239"/>
              </a:xfrm>
              <a:prstGeom prst="rect">
                <a:avLst/>
              </a:prstGeom>
              <a:solidFill>
                <a:schemeClr val="bg1">
                  <a:lumMod val="7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smtClean="0"/>
                  <a:t>not </a:t>
                </a:r>
                <a:r>
                  <a:rPr lang="de-CH" sz="800" dirty="0" err="1" smtClean="0"/>
                  <a:t>atomized</a:t>
                </a:r>
                <a:endParaRPr lang="de-CH" sz="800" baseline="30000" dirty="0"/>
              </a:p>
            </p:txBody>
          </p:sp>
          <p:sp>
            <p:nvSpPr>
              <p:cNvPr id="263" name="Rectangle 262"/>
              <p:cNvSpPr/>
              <p:nvPr/>
            </p:nvSpPr>
            <p:spPr bwMode="auto">
              <a:xfrm>
                <a:off x="5294690" y="4049857"/>
                <a:ext cx="1513212" cy="342239"/>
              </a:xfrm>
              <a:prstGeom prst="rect">
                <a:avLst/>
              </a:prstGeom>
              <a:solidFill>
                <a:schemeClr val="bg1">
                  <a:lumMod val="7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err="1" smtClean="0"/>
                  <a:t>atomized</a:t>
                </a:r>
                <a:endParaRPr lang="de-CH" sz="800" baseline="30000" dirty="0"/>
              </a:p>
            </p:txBody>
          </p:sp>
          <p:sp>
            <p:nvSpPr>
              <p:cNvPr id="264" name="Rectangle 263"/>
              <p:cNvSpPr/>
              <p:nvPr/>
            </p:nvSpPr>
            <p:spPr bwMode="auto">
              <a:xfrm>
                <a:off x="7423538" y="2927666"/>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smtClean="0"/>
                  <a:t>Kiln </a:t>
                </a:r>
                <a:r>
                  <a:rPr lang="de-CH" sz="800" dirty="0" err="1" smtClean="0"/>
                  <a:t>inlet</a:t>
                </a:r>
                <a:r>
                  <a:rPr lang="de-CH" sz="800" dirty="0" smtClean="0"/>
                  <a:t> </a:t>
                </a:r>
                <a:r>
                  <a:rPr lang="de-CH" sz="800" dirty="0" err="1"/>
                  <a:t>firing</a:t>
                </a:r>
                <a:endParaRPr lang="de-CH" sz="800" dirty="0"/>
              </a:p>
            </p:txBody>
          </p:sp>
          <p:sp>
            <p:nvSpPr>
              <p:cNvPr id="265" name="Rectangle 264"/>
              <p:cNvSpPr/>
              <p:nvPr/>
            </p:nvSpPr>
            <p:spPr bwMode="auto">
              <a:xfrm>
                <a:off x="7423538" y="3431491"/>
                <a:ext cx="1607752" cy="46897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de-CH" sz="800" dirty="0" err="1"/>
                  <a:t>Calciner</a:t>
                </a:r>
                <a:r>
                  <a:rPr lang="de-CH" sz="800" dirty="0"/>
                  <a:t> </a:t>
                </a:r>
                <a:r>
                  <a:rPr lang="de-CH" sz="800" dirty="0" err="1" smtClean="0"/>
                  <a:t>firing</a:t>
                </a:r>
                <a:r>
                  <a:rPr lang="de-CH" sz="800" dirty="0" smtClean="0"/>
                  <a:t> </a:t>
                </a:r>
                <a:br>
                  <a:rPr lang="de-CH" sz="800" dirty="0" smtClean="0"/>
                </a:br>
                <a:r>
                  <a:rPr lang="de-CH" sz="800" dirty="0" smtClean="0"/>
                  <a:t>(not SLC)</a:t>
                </a:r>
                <a:endParaRPr lang="de-CH" sz="800" dirty="0"/>
              </a:p>
            </p:txBody>
          </p:sp>
          <p:grpSp>
            <p:nvGrpSpPr>
              <p:cNvPr id="266" name="Group 265"/>
              <p:cNvGrpSpPr/>
              <p:nvPr/>
            </p:nvGrpSpPr>
            <p:grpSpPr>
              <a:xfrm>
                <a:off x="7423538" y="5172050"/>
                <a:ext cx="1607752" cy="903334"/>
                <a:chOff x="7423538" y="5172050"/>
                <a:chExt cx="1607752" cy="903334"/>
              </a:xfrm>
            </p:grpSpPr>
            <p:sp>
              <p:nvSpPr>
                <p:cNvPr id="280" name="Rectangle 279"/>
                <p:cNvSpPr/>
                <p:nvPr/>
              </p:nvSpPr>
              <p:spPr bwMode="auto">
                <a:xfrm>
                  <a:off x="7423538" y="5172050"/>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smtClean="0"/>
                    <a:t>Kiln </a:t>
                  </a:r>
                  <a:r>
                    <a:rPr lang="de-CH" sz="800" dirty="0" err="1" smtClean="0"/>
                    <a:t>inlet</a:t>
                  </a:r>
                  <a:r>
                    <a:rPr lang="de-CH" sz="800" dirty="0" smtClean="0"/>
                    <a:t> </a:t>
                  </a:r>
                  <a:r>
                    <a:rPr lang="de-CH" sz="800" dirty="0" err="1" smtClean="0"/>
                    <a:t>firing</a:t>
                  </a:r>
                  <a:endParaRPr lang="de-CH" sz="800" dirty="0"/>
                </a:p>
              </p:txBody>
            </p:sp>
            <p:sp>
              <p:nvSpPr>
                <p:cNvPr id="281" name="Rectangle 280"/>
                <p:cNvSpPr/>
                <p:nvPr/>
              </p:nvSpPr>
              <p:spPr bwMode="auto">
                <a:xfrm>
                  <a:off x="7423538" y="5733145"/>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a:t>Mid-kiln </a:t>
                  </a:r>
                  <a:r>
                    <a:rPr lang="de-CH" sz="800" dirty="0" err="1"/>
                    <a:t>firing</a:t>
                  </a:r>
                  <a:endParaRPr lang="de-CH" sz="800" dirty="0"/>
                </a:p>
              </p:txBody>
            </p:sp>
          </p:grpSp>
          <p:grpSp>
            <p:nvGrpSpPr>
              <p:cNvPr id="267" name="Group 266"/>
              <p:cNvGrpSpPr/>
              <p:nvPr/>
            </p:nvGrpSpPr>
            <p:grpSpPr>
              <a:xfrm>
                <a:off x="7423538" y="1805474"/>
                <a:ext cx="1607752" cy="903335"/>
                <a:chOff x="7423538" y="1805474"/>
                <a:chExt cx="1607752" cy="903335"/>
              </a:xfrm>
            </p:grpSpPr>
            <p:sp>
              <p:nvSpPr>
                <p:cNvPr id="278" name="Rectangle 277"/>
                <p:cNvSpPr/>
                <p:nvPr/>
              </p:nvSpPr>
              <p:spPr bwMode="auto">
                <a:xfrm>
                  <a:off x="7423538" y="1805474"/>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smtClean="0"/>
                    <a:t>Main </a:t>
                  </a:r>
                  <a:r>
                    <a:rPr lang="de-CH" sz="800" dirty="0" err="1" smtClean="0"/>
                    <a:t>firing</a:t>
                  </a:r>
                  <a:endParaRPr lang="de-CH" sz="800" dirty="0"/>
                </a:p>
              </p:txBody>
            </p:sp>
            <p:sp>
              <p:nvSpPr>
                <p:cNvPr id="279" name="Rectangle 278"/>
                <p:cNvSpPr/>
                <p:nvPr/>
              </p:nvSpPr>
              <p:spPr bwMode="auto">
                <a:xfrm>
                  <a:off x="7423538" y="2366570"/>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de-CH" sz="800" dirty="0" err="1" smtClean="0"/>
                    <a:t>Calciner</a:t>
                  </a:r>
                  <a:r>
                    <a:rPr lang="de-CH" sz="800" dirty="0" smtClean="0"/>
                    <a:t> </a:t>
                  </a:r>
                  <a:r>
                    <a:rPr lang="de-CH" sz="800" dirty="0" err="1" smtClean="0"/>
                    <a:t>firing</a:t>
                  </a:r>
                  <a:endParaRPr lang="de-CH" sz="800" dirty="0"/>
                </a:p>
              </p:txBody>
            </p:sp>
          </p:grpSp>
          <p:sp>
            <p:nvSpPr>
              <p:cNvPr id="268" name="Rectangle 267"/>
              <p:cNvSpPr/>
              <p:nvPr/>
            </p:nvSpPr>
            <p:spPr bwMode="auto">
              <a:xfrm>
                <a:off x="7423538" y="4049858"/>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err="1" smtClean="0"/>
                  <a:t>Calciner</a:t>
                </a:r>
                <a:r>
                  <a:rPr lang="de-CH" sz="800" dirty="0" smtClean="0"/>
                  <a:t> </a:t>
                </a:r>
                <a:r>
                  <a:rPr lang="de-CH" sz="800" dirty="0" err="1" smtClean="0"/>
                  <a:t>firing</a:t>
                </a:r>
                <a:endParaRPr lang="de-CH" sz="800" dirty="0"/>
              </a:p>
            </p:txBody>
          </p:sp>
          <p:sp>
            <p:nvSpPr>
              <p:cNvPr id="269" name="Rectangle 268"/>
              <p:cNvSpPr/>
              <p:nvPr/>
            </p:nvSpPr>
            <p:spPr bwMode="auto">
              <a:xfrm>
                <a:off x="7423538" y="4610954"/>
                <a:ext cx="1607752" cy="342239"/>
              </a:xfrm>
              <a:prstGeom prst="rect">
                <a:avLst/>
              </a:prstGeom>
              <a:solidFill>
                <a:schemeClr val="bg1">
                  <a:lumMod val="85000"/>
                </a:schemeClr>
              </a:solidFill>
              <a:ln w="9525" cap="flat" cmpd="sng" algn="ctr">
                <a:noFill/>
                <a:prstDash val="solid"/>
                <a:round/>
                <a:headEnd type="none" w="med" len="med"/>
                <a:tailEnd type="none" w="med" len="med"/>
              </a:ln>
              <a:effectLst/>
              <a:extLst/>
            </p:spPr>
            <p:txBody>
              <a:bodyPr wrap="square" lIns="18288" tIns="0" rIns="0" bIns="0" rtlCol="0" anchor="ctr" anchorCtr="1"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de-CH" sz="800" dirty="0" smtClean="0"/>
                  <a:t>Kiln </a:t>
                </a:r>
                <a:r>
                  <a:rPr lang="de-CH" sz="800" dirty="0" err="1" smtClean="0"/>
                  <a:t>inlet</a:t>
                </a:r>
                <a:r>
                  <a:rPr lang="de-CH" sz="800" dirty="0" smtClean="0"/>
                  <a:t> </a:t>
                </a:r>
                <a:r>
                  <a:rPr lang="de-CH" sz="800" dirty="0" err="1" smtClean="0"/>
                  <a:t>firing</a:t>
                </a:r>
                <a:endParaRPr lang="de-CH" sz="800" dirty="0"/>
              </a:p>
            </p:txBody>
          </p:sp>
          <p:cxnSp>
            <p:nvCxnSpPr>
              <p:cNvPr id="270" name="Elbow Connector 118"/>
              <p:cNvCxnSpPr>
                <a:cxnSpLocks noChangeShapeType="1"/>
                <a:stCxn id="260" idx="3"/>
                <a:endCxn id="278" idx="1"/>
              </p:cNvCxnSpPr>
              <p:nvPr/>
            </p:nvCxnSpPr>
            <p:spPr bwMode="auto">
              <a:xfrm flipV="1">
                <a:off x="4796905" y="1976594"/>
                <a:ext cx="2626633" cy="280548"/>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1" name="Elbow Connector 119"/>
              <p:cNvCxnSpPr>
                <a:cxnSpLocks noChangeShapeType="1"/>
                <a:stCxn id="260" idx="3"/>
                <a:endCxn id="279" idx="1"/>
              </p:cNvCxnSpPr>
              <p:nvPr/>
            </p:nvCxnSpPr>
            <p:spPr bwMode="auto">
              <a:xfrm>
                <a:off x="4796905" y="2257142"/>
                <a:ext cx="2626633" cy="280548"/>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2" name="Elbow Connector 129"/>
              <p:cNvCxnSpPr>
                <a:cxnSpLocks noChangeShapeType="1"/>
                <a:stCxn id="261" idx="3"/>
                <a:endCxn id="262" idx="1"/>
              </p:cNvCxnSpPr>
              <p:nvPr/>
            </p:nvCxnSpPr>
            <p:spPr bwMode="auto">
              <a:xfrm>
                <a:off x="4796905" y="4501526"/>
                <a:ext cx="483451" cy="282954"/>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3" name="Elbow Connector 130"/>
              <p:cNvCxnSpPr>
                <a:cxnSpLocks noChangeShapeType="1"/>
                <a:stCxn id="263" idx="3"/>
                <a:endCxn id="269" idx="1"/>
              </p:cNvCxnSpPr>
              <p:nvPr/>
            </p:nvCxnSpPr>
            <p:spPr bwMode="auto">
              <a:xfrm>
                <a:off x="6807902" y="4220977"/>
                <a:ext cx="615636" cy="561097"/>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4" name="Elbow Connector 130"/>
              <p:cNvCxnSpPr>
                <a:cxnSpLocks noChangeShapeType="1"/>
                <a:stCxn id="262" idx="3"/>
                <a:endCxn id="269" idx="1"/>
              </p:cNvCxnSpPr>
              <p:nvPr/>
            </p:nvCxnSpPr>
            <p:spPr bwMode="auto">
              <a:xfrm flipV="1">
                <a:off x="6793568" y="4782074"/>
                <a:ext cx="629970" cy="2406"/>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5" name="Elbow Connector 130"/>
              <p:cNvCxnSpPr>
                <a:cxnSpLocks noChangeShapeType="1"/>
                <a:stCxn id="263" idx="3"/>
                <a:endCxn id="268" idx="1"/>
              </p:cNvCxnSpPr>
              <p:nvPr/>
            </p:nvCxnSpPr>
            <p:spPr bwMode="auto">
              <a:xfrm>
                <a:off x="6807902" y="4220977"/>
                <a:ext cx="615636" cy="1"/>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6" name="Elbow Connector 129"/>
              <p:cNvCxnSpPr>
                <a:cxnSpLocks noChangeShapeType="1"/>
                <a:stCxn id="261" idx="3"/>
                <a:endCxn id="263" idx="1"/>
              </p:cNvCxnSpPr>
              <p:nvPr/>
            </p:nvCxnSpPr>
            <p:spPr bwMode="auto">
              <a:xfrm flipV="1">
                <a:off x="4796905" y="4220977"/>
                <a:ext cx="497785" cy="280549"/>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cxnSp>
            <p:nvCxnSpPr>
              <p:cNvPr id="277" name="Elbow Connector 34"/>
              <p:cNvCxnSpPr>
                <a:cxnSpLocks noChangeShapeType="1"/>
                <a:stCxn id="243" idx="3"/>
                <a:endCxn id="258" idx="1"/>
              </p:cNvCxnSpPr>
              <p:nvPr/>
            </p:nvCxnSpPr>
            <p:spPr bwMode="auto">
              <a:xfrm>
                <a:off x="2340999" y="3379334"/>
                <a:ext cx="942694" cy="2244384"/>
              </a:xfrm>
              <a:prstGeom prst="straightConnector1">
                <a:avLst/>
              </a:prstGeom>
              <a:noFill/>
              <a:ln w="9525" algn="ctr">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cxnSp>
        </p:grpSp>
        <p:sp>
          <p:nvSpPr>
            <p:cNvPr id="5" name="TextBox 4"/>
            <p:cNvSpPr txBox="1"/>
            <p:nvPr/>
          </p:nvSpPr>
          <p:spPr>
            <a:xfrm>
              <a:off x="220099" y="3493702"/>
              <a:ext cx="930025" cy="246221"/>
            </a:xfrm>
            <a:prstGeom prst="rect">
              <a:avLst/>
            </a:prstGeom>
            <a:noFill/>
          </p:spPr>
          <p:txBody>
            <a:bodyPr wrap="square" rtlCol="0">
              <a:spAutoFit/>
            </a:bodyPr>
            <a:lstStyle/>
            <a:p>
              <a:r>
                <a:rPr lang="en-GB" sz="1000" dirty="0" smtClean="0">
                  <a:solidFill>
                    <a:srgbClr val="FF0000"/>
                  </a:solidFill>
                  <a:latin typeface="Arial" pitchFamily="34" charset="0"/>
                  <a:cs typeface="Arial" pitchFamily="34" charset="0"/>
                </a:rPr>
                <a:t>Emissions !</a:t>
              </a:r>
            </a:p>
          </p:txBody>
        </p:sp>
      </p:gr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14</a:t>
            </a:fld>
            <a:endParaRPr lang="en-US" noProof="0" dirty="0"/>
          </a:p>
        </p:txBody>
      </p:sp>
    </p:spTree>
    <p:extLst>
      <p:ext uri="{BB962C8B-B14F-4D97-AF65-F5344CB8AC3E}">
        <p14:creationId xmlns:p14="http://schemas.microsoft.com/office/powerpoint/2010/main" xmlns="" val="18820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animBg="1"/>
      <p:bldP spid="230" grpId="0"/>
      <p:bldP spid="231" grpId="0"/>
      <p:bldP spid="234" grpId="0"/>
      <p:bldP spid="2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1800" dirty="0" smtClean="0"/>
              <a:t>For standard </a:t>
            </a:r>
            <a:r>
              <a:rPr lang="en-US" sz="1800" dirty="0" err="1" smtClean="0"/>
              <a:t>Precalciner</a:t>
            </a:r>
            <a:r>
              <a:rPr lang="en-US" sz="1800" dirty="0" smtClean="0"/>
              <a:t> kiln (60% of fuel to </a:t>
            </a:r>
            <a:r>
              <a:rPr lang="en-US" sz="1800" dirty="0" err="1" smtClean="0"/>
              <a:t>precalciner</a:t>
            </a:r>
            <a:r>
              <a:rPr lang="en-US" sz="1800" dirty="0" smtClean="0"/>
              <a:t>, 40% at main burner)</a:t>
            </a:r>
          </a:p>
          <a:p>
            <a:r>
              <a:rPr lang="en-US" sz="1800" dirty="0" smtClean="0">
                <a:solidFill>
                  <a:schemeClr val="accent1"/>
                </a:solidFill>
              </a:rPr>
              <a:t>Generic </a:t>
            </a:r>
            <a:r>
              <a:rPr lang="en-US" sz="1800" dirty="0">
                <a:solidFill>
                  <a:schemeClr val="accent1"/>
                </a:solidFill>
              </a:rPr>
              <a:t>TSR limits</a:t>
            </a:r>
            <a:r>
              <a:rPr lang="en-US" sz="1800" dirty="0"/>
              <a:t> given by pure </a:t>
            </a:r>
            <a:r>
              <a:rPr lang="en-US" sz="1800" dirty="0" smtClean="0"/>
              <a:t>combustion (</a:t>
            </a:r>
            <a:r>
              <a:rPr lang="en-US" sz="1800" dirty="0"/>
              <a:t>if no other limits apply </a:t>
            </a:r>
            <a:r>
              <a:rPr lang="en-US" sz="1800" dirty="0" smtClean="0"/>
              <a:t>first e.g. Cl input, dosing fluctuations, fuel homogeneity, ash input,...)</a:t>
            </a:r>
          </a:p>
          <a:p>
            <a:endParaRPr lang="en-GB" sz="1800" dirty="0"/>
          </a:p>
        </p:txBody>
      </p:sp>
      <p:sp>
        <p:nvSpPr>
          <p:cNvPr id="4" name="Title 3"/>
          <p:cNvSpPr>
            <a:spLocks noGrp="1"/>
          </p:cNvSpPr>
          <p:nvPr>
            <p:ph type="title"/>
          </p:nvPr>
        </p:nvSpPr>
        <p:spPr/>
        <p:txBody>
          <a:bodyPr/>
          <a:lstStyle/>
          <a:p>
            <a:r>
              <a:rPr lang="en-GB" dirty="0" smtClean="0"/>
              <a:t>Typical TSR </a:t>
            </a:r>
            <a:r>
              <a:rPr lang="en-GB" dirty="0"/>
              <a:t>limits for </a:t>
            </a:r>
            <a:r>
              <a:rPr lang="en-GB" dirty="0" err="1"/>
              <a:t>Precalciner</a:t>
            </a:r>
            <a:r>
              <a:rPr lang="en-GB" dirty="0"/>
              <a:t> </a:t>
            </a:r>
            <a:r>
              <a:rPr lang="en-GB" dirty="0" smtClean="0"/>
              <a:t>kiln - depending on AFR properties and consistency, dosing accuracy, </a:t>
            </a:r>
            <a:r>
              <a:rPr lang="en-GB" dirty="0" err="1" smtClean="0"/>
              <a:t>calciner</a:t>
            </a:r>
            <a:r>
              <a:rPr lang="en-GB" dirty="0" smtClean="0"/>
              <a:t> size... </a:t>
            </a:r>
            <a:endParaRPr lang="en-GB" dirty="0"/>
          </a:p>
        </p:txBody>
      </p:sp>
      <p:grpSp>
        <p:nvGrpSpPr>
          <p:cNvPr id="6" name="Group 1028"/>
          <p:cNvGrpSpPr>
            <a:grpSpLocks/>
          </p:cNvGrpSpPr>
          <p:nvPr/>
        </p:nvGrpSpPr>
        <p:grpSpPr bwMode="auto">
          <a:xfrm>
            <a:off x="1752600" y="2209800"/>
            <a:ext cx="7346950" cy="3986213"/>
            <a:chOff x="1056" y="1104"/>
            <a:chExt cx="4628" cy="2511"/>
          </a:xfrm>
        </p:grpSpPr>
        <p:sp>
          <p:nvSpPr>
            <p:cNvPr id="7" name="Freeform 1029"/>
            <p:cNvSpPr>
              <a:spLocks/>
            </p:cNvSpPr>
            <p:nvPr/>
          </p:nvSpPr>
          <p:spPr bwMode="auto">
            <a:xfrm>
              <a:off x="4097" y="2752"/>
              <a:ext cx="64" cy="117"/>
            </a:xfrm>
            <a:custGeom>
              <a:avLst/>
              <a:gdLst>
                <a:gd name="T0" fmla="*/ 129 w 129"/>
                <a:gd name="T1" fmla="*/ 0 h 233"/>
                <a:gd name="T2" fmla="*/ 123 w 129"/>
                <a:gd name="T3" fmla="*/ 231 h 233"/>
                <a:gd name="T4" fmla="*/ 7 w 129"/>
                <a:gd name="T5" fmla="*/ 233 h 233"/>
                <a:gd name="T6" fmla="*/ 0 w 129"/>
                <a:gd name="T7" fmla="*/ 0 h 233"/>
                <a:gd name="T8" fmla="*/ 129 w 129"/>
                <a:gd name="T9" fmla="*/ 0 h 233"/>
              </a:gdLst>
              <a:ahLst/>
              <a:cxnLst>
                <a:cxn ang="0">
                  <a:pos x="T0" y="T1"/>
                </a:cxn>
                <a:cxn ang="0">
                  <a:pos x="T2" y="T3"/>
                </a:cxn>
                <a:cxn ang="0">
                  <a:pos x="T4" y="T5"/>
                </a:cxn>
                <a:cxn ang="0">
                  <a:pos x="T6" y="T7"/>
                </a:cxn>
                <a:cxn ang="0">
                  <a:pos x="T8" y="T9"/>
                </a:cxn>
              </a:cxnLst>
              <a:rect l="0" t="0" r="r" b="b"/>
              <a:pathLst>
                <a:path w="129" h="233">
                  <a:moveTo>
                    <a:pt x="129" y="0"/>
                  </a:moveTo>
                  <a:lnTo>
                    <a:pt x="123" y="231"/>
                  </a:lnTo>
                  <a:lnTo>
                    <a:pt x="7" y="233"/>
                  </a:lnTo>
                  <a:lnTo>
                    <a:pt x="0" y="0"/>
                  </a:lnTo>
                  <a:lnTo>
                    <a:pt x="129" y="0"/>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 name="Freeform 1030"/>
            <p:cNvSpPr>
              <a:spLocks/>
            </p:cNvSpPr>
            <p:nvPr/>
          </p:nvSpPr>
          <p:spPr bwMode="auto">
            <a:xfrm>
              <a:off x="4100" y="2318"/>
              <a:ext cx="237" cy="320"/>
            </a:xfrm>
            <a:custGeom>
              <a:avLst/>
              <a:gdLst>
                <a:gd name="T0" fmla="*/ 0 w 473"/>
                <a:gd name="T1" fmla="*/ 347 h 640"/>
                <a:gd name="T2" fmla="*/ 0 w 473"/>
                <a:gd name="T3" fmla="*/ 127 h 640"/>
                <a:gd name="T4" fmla="*/ 23 w 473"/>
                <a:gd name="T5" fmla="*/ 74 h 640"/>
                <a:gd name="T6" fmla="*/ 61 w 473"/>
                <a:gd name="T7" fmla="*/ 31 h 640"/>
                <a:gd name="T8" fmla="*/ 98 w 473"/>
                <a:gd name="T9" fmla="*/ 11 h 640"/>
                <a:gd name="T10" fmla="*/ 137 w 473"/>
                <a:gd name="T11" fmla="*/ 0 h 640"/>
                <a:gd name="T12" fmla="*/ 191 w 473"/>
                <a:gd name="T13" fmla="*/ 1 h 640"/>
                <a:gd name="T14" fmla="*/ 233 w 473"/>
                <a:gd name="T15" fmla="*/ 5 h 640"/>
                <a:gd name="T16" fmla="*/ 275 w 473"/>
                <a:gd name="T17" fmla="*/ 27 h 640"/>
                <a:gd name="T18" fmla="*/ 305 w 473"/>
                <a:gd name="T19" fmla="*/ 52 h 640"/>
                <a:gd name="T20" fmla="*/ 333 w 473"/>
                <a:gd name="T21" fmla="*/ 93 h 640"/>
                <a:gd name="T22" fmla="*/ 340 w 473"/>
                <a:gd name="T23" fmla="*/ 134 h 640"/>
                <a:gd name="T24" fmla="*/ 345 w 473"/>
                <a:gd name="T25" fmla="*/ 193 h 640"/>
                <a:gd name="T26" fmla="*/ 343 w 473"/>
                <a:gd name="T27" fmla="*/ 371 h 640"/>
                <a:gd name="T28" fmla="*/ 345 w 473"/>
                <a:gd name="T29" fmla="*/ 461 h 640"/>
                <a:gd name="T30" fmla="*/ 356 w 473"/>
                <a:gd name="T31" fmla="*/ 494 h 640"/>
                <a:gd name="T32" fmla="*/ 395 w 473"/>
                <a:gd name="T33" fmla="*/ 510 h 640"/>
                <a:gd name="T34" fmla="*/ 465 w 473"/>
                <a:gd name="T35" fmla="*/ 513 h 640"/>
                <a:gd name="T36" fmla="*/ 473 w 473"/>
                <a:gd name="T37" fmla="*/ 635 h 640"/>
                <a:gd name="T38" fmla="*/ 408 w 473"/>
                <a:gd name="T39" fmla="*/ 640 h 640"/>
                <a:gd name="T40" fmla="*/ 354 w 473"/>
                <a:gd name="T41" fmla="*/ 632 h 640"/>
                <a:gd name="T42" fmla="*/ 305 w 473"/>
                <a:gd name="T43" fmla="*/ 613 h 640"/>
                <a:gd name="T44" fmla="*/ 268 w 473"/>
                <a:gd name="T45" fmla="*/ 575 h 640"/>
                <a:gd name="T46" fmla="*/ 237 w 473"/>
                <a:gd name="T47" fmla="*/ 523 h 640"/>
                <a:gd name="T48" fmla="*/ 233 w 473"/>
                <a:gd name="T49" fmla="*/ 461 h 640"/>
                <a:gd name="T50" fmla="*/ 226 w 473"/>
                <a:gd name="T51" fmla="*/ 358 h 640"/>
                <a:gd name="T52" fmla="*/ 230 w 473"/>
                <a:gd name="T53" fmla="*/ 272 h 640"/>
                <a:gd name="T54" fmla="*/ 229 w 473"/>
                <a:gd name="T55" fmla="*/ 161 h 640"/>
                <a:gd name="T56" fmla="*/ 215 w 473"/>
                <a:gd name="T57" fmla="*/ 124 h 640"/>
                <a:gd name="T58" fmla="*/ 179 w 473"/>
                <a:gd name="T59" fmla="*/ 110 h 640"/>
                <a:gd name="T60" fmla="*/ 151 w 473"/>
                <a:gd name="T61" fmla="*/ 111 h 640"/>
                <a:gd name="T62" fmla="*/ 129 w 473"/>
                <a:gd name="T63" fmla="*/ 124 h 640"/>
                <a:gd name="T64" fmla="*/ 114 w 473"/>
                <a:gd name="T65" fmla="*/ 146 h 640"/>
                <a:gd name="T66" fmla="*/ 112 w 473"/>
                <a:gd name="T67" fmla="*/ 169 h 640"/>
                <a:gd name="T68" fmla="*/ 116 w 473"/>
                <a:gd name="T69" fmla="*/ 345 h 640"/>
                <a:gd name="T70" fmla="*/ 0 w 473"/>
                <a:gd name="T71" fmla="*/ 34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3" h="640">
                  <a:moveTo>
                    <a:pt x="0" y="347"/>
                  </a:moveTo>
                  <a:lnTo>
                    <a:pt x="0" y="127"/>
                  </a:lnTo>
                  <a:lnTo>
                    <a:pt x="23" y="74"/>
                  </a:lnTo>
                  <a:lnTo>
                    <a:pt x="61" y="31"/>
                  </a:lnTo>
                  <a:lnTo>
                    <a:pt x="98" y="11"/>
                  </a:lnTo>
                  <a:lnTo>
                    <a:pt x="137" y="0"/>
                  </a:lnTo>
                  <a:lnTo>
                    <a:pt x="191" y="1"/>
                  </a:lnTo>
                  <a:lnTo>
                    <a:pt x="233" y="5"/>
                  </a:lnTo>
                  <a:lnTo>
                    <a:pt x="275" y="27"/>
                  </a:lnTo>
                  <a:lnTo>
                    <a:pt x="305" y="52"/>
                  </a:lnTo>
                  <a:lnTo>
                    <a:pt x="333" y="93"/>
                  </a:lnTo>
                  <a:lnTo>
                    <a:pt x="340" y="134"/>
                  </a:lnTo>
                  <a:lnTo>
                    <a:pt x="345" y="193"/>
                  </a:lnTo>
                  <a:lnTo>
                    <a:pt x="343" y="371"/>
                  </a:lnTo>
                  <a:lnTo>
                    <a:pt x="345" y="461"/>
                  </a:lnTo>
                  <a:lnTo>
                    <a:pt x="356" y="494"/>
                  </a:lnTo>
                  <a:lnTo>
                    <a:pt x="395" y="510"/>
                  </a:lnTo>
                  <a:lnTo>
                    <a:pt x="465" y="513"/>
                  </a:lnTo>
                  <a:lnTo>
                    <a:pt x="473" y="635"/>
                  </a:lnTo>
                  <a:lnTo>
                    <a:pt x="408" y="640"/>
                  </a:lnTo>
                  <a:lnTo>
                    <a:pt x="354" y="632"/>
                  </a:lnTo>
                  <a:lnTo>
                    <a:pt x="305" y="613"/>
                  </a:lnTo>
                  <a:lnTo>
                    <a:pt x="268" y="575"/>
                  </a:lnTo>
                  <a:lnTo>
                    <a:pt x="237" y="523"/>
                  </a:lnTo>
                  <a:lnTo>
                    <a:pt x="233" y="461"/>
                  </a:lnTo>
                  <a:lnTo>
                    <a:pt x="226" y="358"/>
                  </a:lnTo>
                  <a:lnTo>
                    <a:pt x="230" y="272"/>
                  </a:lnTo>
                  <a:lnTo>
                    <a:pt x="229" y="161"/>
                  </a:lnTo>
                  <a:lnTo>
                    <a:pt x="215" y="124"/>
                  </a:lnTo>
                  <a:lnTo>
                    <a:pt x="179" y="110"/>
                  </a:lnTo>
                  <a:lnTo>
                    <a:pt x="151" y="111"/>
                  </a:lnTo>
                  <a:lnTo>
                    <a:pt x="129" y="124"/>
                  </a:lnTo>
                  <a:lnTo>
                    <a:pt x="114" y="146"/>
                  </a:lnTo>
                  <a:lnTo>
                    <a:pt x="112" y="169"/>
                  </a:lnTo>
                  <a:lnTo>
                    <a:pt x="116" y="345"/>
                  </a:lnTo>
                  <a:lnTo>
                    <a:pt x="0" y="347"/>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 name="Freeform 1031"/>
            <p:cNvSpPr>
              <a:spLocks/>
            </p:cNvSpPr>
            <p:nvPr/>
          </p:nvSpPr>
          <p:spPr bwMode="auto">
            <a:xfrm>
              <a:off x="4285" y="2635"/>
              <a:ext cx="179" cy="5"/>
            </a:xfrm>
            <a:custGeom>
              <a:avLst/>
              <a:gdLst>
                <a:gd name="T0" fmla="*/ 351 w 357"/>
                <a:gd name="T1" fmla="*/ 12 h 12"/>
                <a:gd name="T2" fmla="*/ 353 w 357"/>
                <a:gd name="T3" fmla="*/ 12 h 12"/>
                <a:gd name="T4" fmla="*/ 354 w 357"/>
                <a:gd name="T5" fmla="*/ 10 h 12"/>
                <a:gd name="T6" fmla="*/ 356 w 357"/>
                <a:gd name="T7" fmla="*/ 10 h 12"/>
                <a:gd name="T8" fmla="*/ 356 w 357"/>
                <a:gd name="T9" fmla="*/ 9 h 12"/>
                <a:gd name="T10" fmla="*/ 357 w 357"/>
                <a:gd name="T11" fmla="*/ 7 h 12"/>
                <a:gd name="T12" fmla="*/ 357 w 357"/>
                <a:gd name="T13" fmla="*/ 4 h 12"/>
                <a:gd name="T14" fmla="*/ 356 w 357"/>
                <a:gd name="T15" fmla="*/ 3 h 12"/>
                <a:gd name="T16" fmla="*/ 356 w 357"/>
                <a:gd name="T17" fmla="*/ 2 h 12"/>
                <a:gd name="T18" fmla="*/ 354 w 357"/>
                <a:gd name="T19" fmla="*/ 2 h 12"/>
                <a:gd name="T20" fmla="*/ 353 w 357"/>
                <a:gd name="T21" fmla="*/ 0 h 12"/>
                <a:gd name="T22" fmla="*/ 4 w 357"/>
                <a:gd name="T23" fmla="*/ 0 h 12"/>
                <a:gd name="T24" fmla="*/ 3 w 357"/>
                <a:gd name="T25" fmla="*/ 2 h 12"/>
                <a:gd name="T26" fmla="*/ 1 w 357"/>
                <a:gd name="T27" fmla="*/ 2 h 12"/>
                <a:gd name="T28" fmla="*/ 1 w 357"/>
                <a:gd name="T29" fmla="*/ 3 h 12"/>
                <a:gd name="T30" fmla="*/ 0 w 357"/>
                <a:gd name="T31" fmla="*/ 4 h 12"/>
                <a:gd name="T32" fmla="*/ 0 w 357"/>
                <a:gd name="T33" fmla="*/ 7 h 12"/>
                <a:gd name="T34" fmla="*/ 1 w 357"/>
                <a:gd name="T35" fmla="*/ 9 h 12"/>
                <a:gd name="T36" fmla="*/ 1 w 357"/>
                <a:gd name="T37" fmla="*/ 10 h 12"/>
                <a:gd name="T38" fmla="*/ 3 w 357"/>
                <a:gd name="T39" fmla="*/ 10 h 12"/>
                <a:gd name="T40" fmla="*/ 4 w 357"/>
                <a:gd name="T41" fmla="*/ 12 h 12"/>
                <a:gd name="T42" fmla="*/ 6 w 357"/>
                <a:gd name="T43" fmla="*/ 12 h 12"/>
                <a:gd name="T44" fmla="*/ 351 w 357"/>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7" h="12">
                  <a:moveTo>
                    <a:pt x="351" y="12"/>
                  </a:moveTo>
                  <a:lnTo>
                    <a:pt x="353" y="12"/>
                  </a:lnTo>
                  <a:lnTo>
                    <a:pt x="354" y="10"/>
                  </a:lnTo>
                  <a:lnTo>
                    <a:pt x="356" y="10"/>
                  </a:lnTo>
                  <a:lnTo>
                    <a:pt x="356" y="9"/>
                  </a:lnTo>
                  <a:lnTo>
                    <a:pt x="357" y="7"/>
                  </a:lnTo>
                  <a:lnTo>
                    <a:pt x="357" y="4"/>
                  </a:lnTo>
                  <a:lnTo>
                    <a:pt x="356" y="3"/>
                  </a:lnTo>
                  <a:lnTo>
                    <a:pt x="356" y="2"/>
                  </a:lnTo>
                  <a:lnTo>
                    <a:pt x="354" y="2"/>
                  </a:lnTo>
                  <a:lnTo>
                    <a:pt x="353" y="0"/>
                  </a:lnTo>
                  <a:lnTo>
                    <a:pt x="4" y="0"/>
                  </a:lnTo>
                  <a:lnTo>
                    <a:pt x="3" y="2"/>
                  </a:lnTo>
                  <a:lnTo>
                    <a:pt x="1" y="2"/>
                  </a:lnTo>
                  <a:lnTo>
                    <a:pt x="1" y="3"/>
                  </a:lnTo>
                  <a:lnTo>
                    <a:pt x="0" y="4"/>
                  </a:lnTo>
                  <a:lnTo>
                    <a:pt x="0" y="7"/>
                  </a:lnTo>
                  <a:lnTo>
                    <a:pt x="1" y="9"/>
                  </a:lnTo>
                  <a:lnTo>
                    <a:pt x="1" y="10"/>
                  </a:lnTo>
                  <a:lnTo>
                    <a:pt x="3" y="10"/>
                  </a:lnTo>
                  <a:lnTo>
                    <a:pt x="4" y="12"/>
                  </a:lnTo>
                  <a:lnTo>
                    <a:pt x="6" y="12"/>
                  </a:lnTo>
                  <a:lnTo>
                    <a:pt x="351"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 name="Rectangle 1032"/>
            <p:cNvSpPr>
              <a:spLocks noChangeArrowheads="1"/>
            </p:cNvSpPr>
            <p:nvPr/>
          </p:nvSpPr>
          <p:spPr bwMode="auto">
            <a:xfrm>
              <a:off x="4061" y="2527"/>
              <a:ext cx="1" cy="19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 name="Rectangle 1033"/>
            <p:cNvSpPr>
              <a:spLocks noChangeArrowheads="1"/>
            </p:cNvSpPr>
            <p:nvPr/>
          </p:nvSpPr>
          <p:spPr bwMode="auto">
            <a:xfrm>
              <a:off x="4061" y="2526"/>
              <a:ext cx="1" cy="20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 name="Rectangle 1034"/>
            <p:cNvSpPr>
              <a:spLocks noChangeArrowheads="1"/>
            </p:cNvSpPr>
            <p:nvPr/>
          </p:nvSpPr>
          <p:spPr bwMode="auto">
            <a:xfrm>
              <a:off x="4068" y="2520"/>
              <a:ext cx="2" cy="21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 name="Rectangle 1035"/>
            <p:cNvSpPr>
              <a:spLocks noChangeArrowheads="1"/>
            </p:cNvSpPr>
            <p:nvPr/>
          </p:nvSpPr>
          <p:spPr bwMode="auto">
            <a:xfrm>
              <a:off x="4076" y="2513"/>
              <a:ext cx="1" cy="22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 name="Rectangle 1036"/>
            <p:cNvSpPr>
              <a:spLocks noChangeArrowheads="1"/>
            </p:cNvSpPr>
            <p:nvPr/>
          </p:nvSpPr>
          <p:spPr bwMode="auto">
            <a:xfrm>
              <a:off x="4084" y="2506"/>
              <a:ext cx="1" cy="239"/>
            </a:xfrm>
            <a:prstGeom prst="rect">
              <a:avLst/>
            </a:prstGeom>
            <a:solidFill>
              <a:srgbClr val="036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 name="Rectangle 1037"/>
            <p:cNvSpPr>
              <a:spLocks noChangeArrowheads="1"/>
            </p:cNvSpPr>
            <p:nvPr/>
          </p:nvSpPr>
          <p:spPr bwMode="auto">
            <a:xfrm>
              <a:off x="4091" y="2501"/>
              <a:ext cx="1" cy="250"/>
            </a:xfrm>
            <a:prstGeom prst="rect">
              <a:avLst/>
            </a:prstGeom>
            <a:solidFill>
              <a:srgbClr val="036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 name="Rectangle 1038"/>
            <p:cNvSpPr>
              <a:spLocks noChangeArrowheads="1"/>
            </p:cNvSpPr>
            <p:nvPr/>
          </p:nvSpPr>
          <p:spPr bwMode="auto">
            <a:xfrm>
              <a:off x="4099" y="2494"/>
              <a:ext cx="1" cy="26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 name="Rectangle 1039"/>
            <p:cNvSpPr>
              <a:spLocks noChangeArrowheads="1"/>
            </p:cNvSpPr>
            <p:nvPr/>
          </p:nvSpPr>
          <p:spPr bwMode="auto">
            <a:xfrm>
              <a:off x="4101" y="2491"/>
              <a:ext cx="10" cy="26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 name="Rectangle 1040"/>
            <p:cNvSpPr>
              <a:spLocks noChangeArrowheads="1"/>
            </p:cNvSpPr>
            <p:nvPr/>
          </p:nvSpPr>
          <p:spPr bwMode="auto">
            <a:xfrm>
              <a:off x="4111" y="2492"/>
              <a:ext cx="9" cy="268"/>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 name="Rectangle 1041"/>
            <p:cNvSpPr>
              <a:spLocks noChangeArrowheads="1"/>
            </p:cNvSpPr>
            <p:nvPr/>
          </p:nvSpPr>
          <p:spPr bwMode="auto">
            <a:xfrm>
              <a:off x="4120" y="2492"/>
              <a:ext cx="11" cy="268"/>
            </a:xfrm>
            <a:prstGeom prst="rect">
              <a:avLst/>
            </a:prstGeom>
            <a:solidFill>
              <a:srgbClr val="036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 name="Rectangle 1042"/>
            <p:cNvSpPr>
              <a:spLocks noChangeArrowheads="1"/>
            </p:cNvSpPr>
            <p:nvPr/>
          </p:nvSpPr>
          <p:spPr bwMode="auto">
            <a:xfrm>
              <a:off x="4131" y="2493"/>
              <a:ext cx="10" cy="267"/>
            </a:xfrm>
            <a:prstGeom prst="rect">
              <a:avLst/>
            </a:prstGeom>
            <a:solidFill>
              <a:srgbClr val="036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 name="Rectangle 1043"/>
            <p:cNvSpPr>
              <a:spLocks noChangeArrowheads="1"/>
            </p:cNvSpPr>
            <p:nvPr/>
          </p:nvSpPr>
          <p:spPr bwMode="auto">
            <a:xfrm>
              <a:off x="4141" y="2493"/>
              <a:ext cx="10" cy="26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2" name="Rectangle 1044"/>
            <p:cNvSpPr>
              <a:spLocks noChangeArrowheads="1"/>
            </p:cNvSpPr>
            <p:nvPr/>
          </p:nvSpPr>
          <p:spPr bwMode="auto">
            <a:xfrm>
              <a:off x="4151" y="2494"/>
              <a:ext cx="9" cy="26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 name="Rectangle 1045"/>
            <p:cNvSpPr>
              <a:spLocks noChangeArrowheads="1"/>
            </p:cNvSpPr>
            <p:nvPr/>
          </p:nvSpPr>
          <p:spPr bwMode="auto">
            <a:xfrm>
              <a:off x="4160" y="2494"/>
              <a:ext cx="1" cy="26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 name="Rectangle 1046"/>
            <p:cNvSpPr>
              <a:spLocks noChangeArrowheads="1"/>
            </p:cNvSpPr>
            <p:nvPr/>
          </p:nvSpPr>
          <p:spPr bwMode="auto">
            <a:xfrm>
              <a:off x="4167" y="2499"/>
              <a:ext cx="1" cy="254"/>
            </a:xfrm>
            <a:prstGeom prst="rect">
              <a:avLst/>
            </a:prstGeom>
            <a:solidFill>
              <a:srgbClr val="238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 name="Rectangle 1047"/>
            <p:cNvSpPr>
              <a:spLocks noChangeArrowheads="1"/>
            </p:cNvSpPr>
            <p:nvPr/>
          </p:nvSpPr>
          <p:spPr bwMode="auto">
            <a:xfrm>
              <a:off x="4175" y="2506"/>
              <a:ext cx="1" cy="239"/>
            </a:xfrm>
            <a:prstGeom prst="rect">
              <a:avLst/>
            </a:prstGeom>
            <a:solidFill>
              <a:srgbClr val="238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 name="Rectangle 1048"/>
            <p:cNvSpPr>
              <a:spLocks noChangeArrowheads="1"/>
            </p:cNvSpPr>
            <p:nvPr/>
          </p:nvSpPr>
          <p:spPr bwMode="auto">
            <a:xfrm>
              <a:off x="4182" y="2512"/>
              <a:ext cx="1" cy="227"/>
            </a:xfrm>
            <a:prstGeom prst="rect">
              <a:avLst/>
            </a:prstGeom>
            <a:solidFill>
              <a:srgbClr val="238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 name="Rectangle 1049"/>
            <p:cNvSpPr>
              <a:spLocks noChangeArrowheads="1"/>
            </p:cNvSpPr>
            <p:nvPr/>
          </p:nvSpPr>
          <p:spPr bwMode="auto">
            <a:xfrm>
              <a:off x="4190" y="2518"/>
              <a:ext cx="1" cy="21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 name="Rectangle 1050"/>
            <p:cNvSpPr>
              <a:spLocks noChangeArrowheads="1"/>
            </p:cNvSpPr>
            <p:nvPr/>
          </p:nvSpPr>
          <p:spPr bwMode="auto">
            <a:xfrm>
              <a:off x="4190" y="2519"/>
              <a:ext cx="1" cy="2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 name="Rectangle 1051"/>
            <p:cNvSpPr>
              <a:spLocks noChangeArrowheads="1"/>
            </p:cNvSpPr>
            <p:nvPr/>
          </p:nvSpPr>
          <p:spPr bwMode="auto">
            <a:xfrm>
              <a:off x="4198" y="2525"/>
              <a:ext cx="1" cy="19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 name="Freeform 1052"/>
            <p:cNvSpPr>
              <a:spLocks/>
            </p:cNvSpPr>
            <p:nvPr/>
          </p:nvSpPr>
          <p:spPr bwMode="auto">
            <a:xfrm>
              <a:off x="4269" y="2391"/>
              <a:ext cx="6" cy="160"/>
            </a:xfrm>
            <a:custGeom>
              <a:avLst/>
              <a:gdLst>
                <a:gd name="T0" fmla="*/ 11 w 11"/>
                <a:gd name="T1" fmla="*/ 6 h 322"/>
                <a:gd name="T2" fmla="*/ 11 w 11"/>
                <a:gd name="T3" fmla="*/ 4 h 322"/>
                <a:gd name="T4" fmla="*/ 10 w 11"/>
                <a:gd name="T5" fmla="*/ 3 h 322"/>
                <a:gd name="T6" fmla="*/ 10 w 11"/>
                <a:gd name="T7" fmla="*/ 1 h 322"/>
                <a:gd name="T8" fmla="*/ 8 w 11"/>
                <a:gd name="T9" fmla="*/ 1 h 322"/>
                <a:gd name="T10" fmla="*/ 7 w 11"/>
                <a:gd name="T11" fmla="*/ 0 h 322"/>
                <a:gd name="T12" fmla="*/ 4 w 11"/>
                <a:gd name="T13" fmla="*/ 0 h 322"/>
                <a:gd name="T14" fmla="*/ 3 w 11"/>
                <a:gd name="T15" fmla="*/ 1 h 322"/>
                <a:gd name="T16" fmla="*/ 1 w 11"/>
                <a:gd name="T17" fmla="*/ 1 h 322"/>
                <a:gd name="T18" fmla="*/ 1 w 11"/>
                <a:gd name="T19" fmla="*/ 3 h 322"/>
                <a:gd name="T20" fmla="*/ 0 w 11"/>
                <a:gd name="T21" fmla="*/ 4 h 322"/>
                <a:gd name="T22" fmla="*/ 0 w 11"/>
                <a:gd name="T23" fmla="*/ 318 h 322"/>
                <a:gd name="T24" fmla="*/ 1 w 11"/>
                <a:gd name="T25" fmla="*/ 319 h 322"/>
                <a:gd name="T26" fmla="*/ 1 w 11"/>
                <a:gd name="T27" fmla="*/ 320 h 322"/>
                <a:gd name="T28" fmla="*/ 3 w 11"/>
                <a:gd name="T29" fmla="*/ 320 h 322"/>
                <a:gd name="T30" fmla="*/ 4 w 11"/>
                <a:gd name="T31" fmla="*/ 322 h 322"/>
                <a:gd name="T32" fmla="*/ 7 w 11"/>
                <a:gd name="T33" fmla="*/ 322 h 322"/>
                <a:gd name="T34" fmla="*/ 8 w 11"/>
                <a:gd name="T35" fmla="*/ 320 h 322"/>
                <a:gd name="T36" fmla="*/ 10 w 11"/>
                <a:gd name="T37" fmla="*/ 320 h 322"/>
                <a:gd name="T38" fmla="*/ 10 w 11"/>
                <a:gd name="T39" fmla="*/ 319 h 322"/>
                <a:gd name="T40" fmla="*/ 11 w 11"/>
                <a:gd name="T41" fmla="*/ 318 h 322"/>
                <a:gd name="T42" fmla="*/ 11 w 11"/>
                <a:gd name="T43" fmla="*/ 316 h 322"/>
                <a:gd name="T44" fmla="*/ 11 w 11"/>
                <a:gd name="T45" fmla="*/ 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22">
                  <a:moveTo>
                    <a:pt x="11" y="6"/>
                  </a:moveTo>
                  <a:lnTo>
                    <a:pt x="11" y="4"/>
                  </a:lnTo>
                  <a:lnTo>
                    <a:pt x="10" y="3"/>
                  </a:lnTo>
                  <a:lnTo>
                    <a:pt x="10" y="1"/>
                  </a:lnTo>
                  <a:lnTo>
                    <a:pt x="8" y="1"/>
                  </a:lnTo>
                  <a:lnTo>
                    <a:pt x="7" y="0"/>
                  </a:lnTo>
                  <a:lnTo>
                    <a:pt x="4" y="0"/>
                  </a:lnTo>
                  <a:lnTo>
                    <a:pt x="3" y="1"/>
                  </a:lnTo>
                  <a:lnTo>
                    <a:pt x="1" y="1"/>
                  </a:lnTo>
                  <a:lnTo>
                    <a:pt x="1" y="3"/>
                  </a:lnTo>
                  <a:lnTo>
                    <a:pt x="0" y="4"/>
                  </a:lnTo>
                  <a:lnTo>
                    <a:pt x="0" y="318"/>
                  </a:lnTo>
                  <a:lnTo>
                    <a:pt x="1" y="319"/>
                  </a:lnTo>
                  <a:lnTo>
                    <a:pt x="1" y="320"/>
                  </a:lnTo>
                  <a:lnTo>
                    <a:pt x="3" y="320"/>
                  </a:lnTo>
                  <a:lnTo>
                    <a:pt x="4" y="322"/>
                  </a:lnTo>
                  <a:lnTo>
                    <a:pt x="7" y="322"/>
                  </a:lnTo>
                  <a:lnTo>
                    <a:pt x="8" y="320"/>
                  </a:lnTo>
                  <a:lnTo>
                    <a:pt x="10" y="320"/>
                  </a:lnTo>
                  <a:lnTo>
                    <a:pt x="10" y="319"/>
                  </a:lnTo>
                  <a:lnTo>
                    <a:pt x="11" y="318"/>
                  </a:lnTo>
                  <a:lnTo>
                    <a:pt x="11" y="316"/>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 name="Freeform 1053"/>
            <p:cNvSpPr>
              <a:spLocks/>
            </p:cNvSpPr>
            <p:nvPr/>
          </p:nvSpPr>
          <p:spPr bwMode="auto">
            <a:xfrm>
              <a:off x="4270" y="2546"/>
              <a:ext cx="31" cy="29"/>
            </a:xfrm>
            <a:custGeom>
              <a:avLst/>
              <a:gdLst>
                <a:gd name="T0" fmla="*/ 12 w 61"/>
                <a:gd name="T1" fmla="*/ 5 h 60"/>
                <a:gd name="T2" fmla="*/ 12 w 61"/>
                <a:gd name="T3" fmla="*/ 3 h 60"/>
                <a:gd name="T4" fmla="*/ 10 w 61"/>
                <a:gd name="T5" fmla="*/ 2 h 60"/>
                <a:gd name="T6" fmla="*/ 9 w 61"/>
                <a:gd name="T7" fmla="*/ 2 h 60"/>
                <a:gd name="T8" fmla="*/ 7 w 61"/>
                <a:gd name="T9" fmla="*/ 0 h 60"/>
                <a:gd name="T10" fmla="*/ 3 w 61"/>
                <a:gd name="T11" fmla="*/ 0 h 60"/>
                <a:gd name="T12" fmla="*/ 2 w 61"/>
                <a:gd name="T13" fmla="*/ 2 h 60"/>
                <a:gd name="T14" fmla="*/ 2 w 61"/>
                <a:gd name="T15" fmla="*/ 3 h 60"/>
                <a:gd name="T16" fmla="*/ 0 w 61"/>
                <a:gd name="T17" fmla="*/ 5 h 60"/>
                <a:gd name="T18" fmla="*/ 0 w 61"/>
                <a:gd name="T19" fmla="*/ 8 h 60"/>
                <a:gd name="T20" fmla="*/ 5 w 61"/>
                <a:gd name="T21" fmla="*/ 26 h 60"/>
                <a:gd name="T22" fmla="*/ 5 w 61"/>
                <a:gd name="T23" fmla="*/ 27 h 60"/>
                <a:gd name="T24" fmla="*/ 6 w 61"/>
                <a:gd name="T25" fmla="*/ 27 h 60"/>
                <a:gd name="T26" fmla="*/ 17 w 61"/>
                <a:gd name="T27" fmla="*/ 43 h 60"/>
                <a:gd name="T28" fmla="*/ 17 w 61"/>
                <a:gd name="T29" fmla="*/ 44 h 60"/>
                <a:gd name="T30" fmla="*/ 19 w 61"/>
                <a:gd name="T31" fmla="*/ 44 h 60"/>
                <a:gd name="T32" fmla="*/ 34 w 61"/>
                <a:gd name="T33" fmla="*/ 54 h 60"/>
                <a:gd name="T34" fmla="*/ 36 w 61"/>
                <a:gd name="T35" fmla="*/ 55 h 60"/>
                <a:gd name="T36" fmla="*/ 54 w 61"/>
                <a:gd name="T37" fmla="*/ 60 h 60"/>
                <a:gd name="T38" fmla="*/ 57 w 61"/>
                <a:gd name="T39" fmla="*/ 60 h 60"/>
                <a:gd name="T40" fmla="*/ 58 w 61"/>
                <a:gd name="T41" fmla="*/ 58 h 60"/>
                <a:gd name="T42" fmla="*/ 60 w 61"/>
                <a:gd name="T43" fmla="*/ 58 h 60"/>
                <a:gd name="T44" fmla="*/ 61 w 61"/>
                <a:gd name="T45" fmla="*/ 57 h 60"/>
                <a:gd name="T46" fmla="*/ 61 w 61"/>
                <a:gd name="T47" fmla="*/ 53 h 60"/>
                <a:gd name="T48" fmla="*/ 60 w 61"/>
                <a:gd name="T49" fmla="*/ 51 h 60"/>
                <a:gd name="T50" fmla="*/ 60 w 61"/>
                <a:gd name="T51" fmla="*/ 50 h 60"/>
                <a:gd name="T52" fmla="*/ 58 w 61"/>
                <a:gd name="T53" fmla="*/ 48 h 60"/>
                <a:gd name="T54" fmla="*/ 57 w 61"/>
                <a:gd name="T55" fmla="*/ 48 h 60"/>
                <a:gd name="T56" fmla="*/ 40 w 61"/>
                <a:gd name="T57" fmla="*/ 44 h 60"/>
                <a:gd name="T58" fmla="*/ 26 w 61"/>
                <a:gd name="T59" fmla="*/ 36 h 60"/>
                <a:gd name="T60" fmla="*/ 16 w 61"/>
                <a:gd name="T61" fmla="*/ 22 h 60"/>
                <a:gd name="T62" fmla="*/ 12 w 61"/>
                <a:gd name="T63" fmla="*/ 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 h="60">
                  <a:moveTo>
                    <a:pt x="12" y="5"/>
                  </a:moveTo>
                  <a:lnTo>
                    <a:pt x="12" y="3"/>
                  </a:lnTo>
                  <a:lnTo>
                    <a:pt x="10" y="2"/>
                  </a:lnTo>
                  <a:lnTo>
                    <a:pt x="9" y="2"/>
                  </a:lnTo>
                  <a:lnTo>
                    <a:pt x="7" y="0"/>
                  </a:lnTo>
                  <a:lnTo>
                    <a:pt x="3" y="0"/>
                  </a:lnTo>
                  <a:lnTo>
                    <a:pt x="2" y="2"/>
                  </a:lnTo>
                  <a:lnTo>
                    <a:pt x="2" y="3"/>
                  </a:lnTo>
                  <a:lnTo>
                    <a:pt x="0" y="5"/>
                  </a:lnTo>
                  <a:lnTo>
                    <a:pt x="0" y="8"/>
                  </a:lnTo>
                  <a:lnTo>
                    <a:pt x="5" y="26"/>
                  </a:lnTo>
                  <a:lnTo>
                    <a:pt x="5" y="27"/>
                  </a:lnTo>
                  <a:lnTo>
                    <a:pt x="6" y="27"/>
                  </a:lnTo>
                  <a:lnTo>
                    <a:pt x="17" y="43"/>
                  </a:lnTo>
                  <a:lnTo>
                    <a:pt x="17" y="44"/>
                  </a:lnTo>
                  <a:lnTo>
                    <a:pt x="19" y="44"/>
                  </a:lnTo>
                  <a:lnTo>
                    <a:pt x="34" y="54"/>
                  </a:lnTo>
                  <a:lnTo>
                    <a:pt x="36" y="55"/>
                  </a:lnTo>
                  <a:lnTo>
                    <a:pt x="54" y="60"/>
                  </a:lnTo>
                  <a:lnTo>
                    <a:pt x="57" y="60"/>
                  </a:lnTo>
                  <a:lnTo>
                    <a:pt x="58" y="58"/>
                  </a:lnTo>
                  <a:lnTo>
                    <a:pt x="60" y="58"/>
                  </a:lnTo>
                  <a:lnTo>
                    <a:pt x="61" y="57"/>
                  </a:lnTo>
                  <a:lnTo>
                    <a:pt x="61" y="53"/>
                  </a:lnTo>
                  <a:lnTo>
                    <a:pt x="60" y="51"/>
                  </a:lnTo>
                  <a:lnTo>
                    <a:pt x="60" y="50"/>
                  </a:lnTo>
                  <a:lnTo>
                    <a:pt x="58" y="48"/>
                  </a:lnTo>
                  <a:lnTo>
                    <a:pt x="57" y="48"/>
                  </a:lnTo>
                  <a:lnTo>
                    <a:pt x="40" y="44"/>
                  </a:lnTo>
                  <a:lnTo>
                    <a:pt x="26" y="36"/>
                  </a:lnTo>
                  <a:lnTo>
                    <a:pt x="16" y="22"/>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 name="Rectangle 1054"/>
            <p:cNvSpPr>
              <a:spLocks noChangeArrowheads="1"/>
            </p:cNvSpPr>
            <p:nvPr/>
          </p:nvSpPr>
          <p:spPr bwMode="auto">
            <a:xfrm>
              <a:off x="4329" y="2573"/>
              <a:ext cx="130" cy="64"/>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 name="Freeform 1055"/>
            <p:cNvSpPr>
              <a:spLocks/>
            </p:cNvSpPr>
            <p:nvPr/>
          </p:nvSpPr>
          <p:spPr bwMode="auto">
            <a:xfrm>
              <a:off x="4291" y="2570"/>
              <a:ext cx="170" cy="6"/>
            </a:xfrm>
            <a:custGeom>
              <a:avLst/>
              <a:gdLst>
                <a:gd name="T0" fmla="*/ 333 w 338"/>
                <a:gd name="T1" fmla="*/ 11 h 11"/>
                <a:gd name="T2" fmla="*/ 334 w 338"/>
                <a:gd name="T3" fmla="*/ 11 h 11"/>
                <a:gd name="T4" fmla="*/ 336 w 338"/>
                <a:gd name="T5" fmla="*/ 10 h 11"/>
                <a:gd name="T6" fmla="*/ 337 w 338"/>
                <a:gd name="T7" fmla="*/ 10 h 11"/>
                <a:gd name="T8" fmla="*/ 337 w 338"/>
                <a:gd name="T9" fmla="*/ 8 h 11"/>
                <a:gd name="T10" fmla="*/ 338 w 338"/>
                <a:gd name="T11" fmla="*/ 7 h 11"/>
                <a:gd name="T12" fmla="*/ 338 w 338"/>
                <a:gd name="T13" fmla="*/ 4 h 11"/>
                <a:gd name="T14" fmla="*/ 337 w 338"/>
                <a:gd name="T15" fmla="*/ 3 h 11"/>
                <a:gd name="T16" fmla="*/ 337 w 338"/>
                <a:gd name="T17" fmla="*/ 1 h 11"/>
                <a:gd name="T18" fmla="*/ 336 w 338"/>
                <a:gd name="T19" fmla="*/ 1 h 11"/>
                <a:gd name="T20" fmla="*/ 334 w 338"/>
                <a:gd name="T21" fmla="*/ 0 h 11"/>
                <a:gd name="T22" fmla="*/ 4 w 338"/>
                <a:gd name="T23" fmla="*/ 0 h 11"/>
                <a:gd name="T24" fmla="*/ 3 w 338"/>
                <a:gd name="T25" fmla="*/ 1 h 11"/>
                <a:gd name="T26" fmla="*/ 1 w 338"/>
                <a:gd name="T27" fmla="*/ 1 h 11"/>
                <a:gd name="T28" fmla="*/ 1 w 338"/>
                <a:gd name="T29" fmla="*/ 3 h 11"/>
                <a:gd name="T30" fmla="*/ 0 w 338"/>
                <a:gd name="T31" fmla="*/ 4 h 11"/>
                <a:gd name="T32" fmla="*/ 0 w 338"/>
                <a:gd name="T33" fmla="*/ 7 h 11"/>
                <a:gd name="T34" fmla="*/ 1 w 338"/>
                <a:gd name="T35" fmla="*/ 8 h 11"/>
                <a:gd name="T36" fmla="*/ 1 w 338"/>
                <a:gd name="T37" fmla="*/ 10 h 11"/>
                <a:gd name="T38" fmla="*/ 3 w 338"/>
                <a:gd name="T39" fmla="*/ 10 h 11"/>
                <a:gd name="T40" fmla="*/ 4 w 338"/>
                <a:gd name="T41" fmla="*/ 11 h 11"/>
                <a:gd name="T42" fmla="*/ 5 w 338"/>
                <a:gd name="T43" fmla="*/ 11 h 11"/>
                <a:gd name="T44" fmla="*/ 333 w 338"/>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8" h="11">
                  <a:moveTo>
                    <a:pt x="333" y="11"/>
                  </a:moveTo>
                  <a:lnTo>
                    <a:pt x="334" y="11"/>
                  </a:lnTo>
                  <a:lnTo>
                    <a:pt x="336" y="10"/>
                  </a:lnTo>
                  <a:lnTo>
                    <a:pt x="337" y="10"/>
                  </a:lnTo>
                  <a:lnTo>
                    <a:pt x="337" y="8"/>
                  </a:lnTo>
                  <a:lnTo>
                    <a:pt x="338" y="7"/>
                  </a:lnTo>
                  <a:lnTo>
                    <a:pt x="338" y="4"/>
                  </a:lnTo>
                  <a:lnTo>
                    <a:pt x="337" y="3"/>
                  </a:lnTo>
                  <a:lnTo>
                    <a:pt x="337" y="1"/>
                  </a:lnTo>
                  <a:lnTo>
                    <a:pt x="336" y="1"/>
                  </a:lnTo>
                  <a:lnTo>
                    <a:pt x="334" y="0"/>
                  </a:lnTo>
                  <a:lnTo>
                    <a:pt x="4" y="0"/>
                  </a:lnTo>
                  <a:lnTo>
                    <a:pt x="3" y="1"/>
                  </a:lnTo>
                  <a:lnTo>
                    <a:pt x="1" y="1"/>
                  </a:lnTo>
                  <a:lnTo>
                    <a:pt x="1" y="3"/>
                  </a:lnTo>
                  <a:lnTo>
                    <a:pt x="0" y="4"/>
                  </a:lnTo>
                  <a:lnTo>
                    <a:pt x="0" y="7"/>
                  </a:lnTo>
                  <a:lnTo>
                    <a:pt x="1" y="8"/>
                  </a:lnTo>
                  <a:lnTo>
                    <a:pt x="1" y="10"/>
                  </a:lnTo>
                  <a:lnTo>
                    <a:pt x="3" y="10"/>
                  </a:lnTo>
                  <a:lnTo>
                    <a:pt x="4" y="11"/>
                  </a:lnTo>
                  <a:lnTo>
                    <a:pt x="5" y="11"/>
                  </a:lnTo>
                  <a:lnTo>
                    <a:pt x="33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 name="Freeform 1056"/>
            <p:cNvSpPr>
              <a:spLocks/>
            </p:cNvSpPr>
            <p:nvPr/>
          </p:nvSpPr>
          <p:spPr bwMode="auto">
            <a:xfrm>
              <a:off x="4212" y="2551"/>
              <a:ext cx="89" cy="89"/>
            </a:xfrm>
            <a:custGeom>
              <a:avLst/>
              <a:gdLst>
                <a:gd name="T0" fmla="*/ 11 w 179"/>
                <a:gd name="T1" fmla="*/ 6 h 180"/>
                <a:gd name="T2" fmla="*/ 11 w 179"/>
                <a:gd name="T3" fmla="*/ 5 h 180"/>
                <a:gd name="T4" fmla="*/ 10 w 179"/>
                <a:gd name="T5" fmla="*/ 3 h 180"/>
                <a:gd name="T6" fmla="*/ 10 w 179"/>
                <a:gd name="T7" fmla="*/ 2 h 180"/>
                <a:gd name="T8" fmla="*/ 9 w 179"/>
                <a:gd name="T9" fmla="*/ 0 h 180"/>
                <a:gd name="T10" fmla="*/ 4 w 179"/>
                <a:gd name="T11" fmla="*/ 0 h 180"/>
                <a:gd name="T12" fmla="*/ 3 w 179"/>
                <a:gd name="T13" fmla="*/ 2 h 180"/>
                <a:gd name="T14" fmla="*/ 2 w 179"/>
                <a:gd name="T15" fmla="*/ 2 h 180"/>
                <a:gd name="T16" fmla="*/ 0 w 179"/>
                <a:gd name="T17" fmla="*/ 3 h 180"/>
                <a:gd name="T18" fmla="*/ 0 w 179"/>
                <a:gd name="T19" fmla="*/ 6 h 180"/>
                <a:gd name="T20" fmla="*/ 3 w 179"/>
                <a:gd name="T21" fmla="*/ 41 h 180"/>
                <a:gd name="T22" fmla="*/ 13 w 179"/>
                <a:gd name="T23" fmla="*/ 74 h 180"/>
                <a:gd name="T24" fmla="*/ 31 w 179"/>
                <a:gd name="T25" fmla="*/ 102 h 180"/>
                <a:gd name="T26" fmla="*/ 51 w 179"/>
                <a:gd name="T27" fmla="*/ 129 h 180"/>
                <a:gd name="T28" fmla="*/ 78 w 179"/>
                <a:gd name="T29" fmla="*/ 148 h 180"/>
                <a:gd name="T30" fmla="*/ 106 w 179"/>
                <a:gd name="T31" fmla="*/ 167 h 180"/>
                <a:gd name="T32" fmla="*/ 139 w 179"/>
                <a:gd name="T33" fmla="*/ 177 h 180"/>
                <a:gd name="T34" fmla="*/ 174 w 179"/>
                <a:gd name="T35" fmla="*/ 180 h 180"/>
                <a:gd name="T36" fmla="*/ 177 w 179"/>
                <a:gd name="T37" fmla="*/ 180 h 180"/>
                <a:gd name="T38" fmla="*/ 178 w 179"/>
                <a:gd name="T39" fmla="*/ 178 h 180"/>
                <a:gd name="T40" fmla="*/ 178 w 179"/>
                <a:gd name="T41" fmla="*/ 177 h 180"/>
                <a:gd name="T42" fmla="*/ 179 w 179"/>
                <a:gd name="T43" fmla="*/ 175 h 180"/>
                <a:gd name="T44" fmla="*/ 179 w 179"/>
                <a:gd name="T45" fmla="*/ 171 h 180"/>
                <a:gd name="T46" fmla="*/ 178 w 179"/>
                <a:gd name="T47" fmla="*/ 170 h 180"/>
                <a:gd name="T48" fmla="*/ 177 w 179"/>
                <a:gd name="T49" fmla="*/ 170 h 180"/>
                <a:gd name="T50" fmla="*/ 175 w 179"/>
                <a:gd name="T51" fmla="*/ 168 h 180"/>
                <a:gd name="T52" fmla="*/ 174 w 179"/>
                <a:gd name="T53" fmla="*/ 168 h 180"/>
                <a:gd name="T54" fmla="*/ 141 w 179"/>
                <a:gd name="T55" fmla="*/ 165 h 180"/>
                <a:gd name="T56" fmla="*/ 112 w 179"/>
                <a:gd name="T57" fmla="*/ 156 h 180"/>
                <a:gd name="T58" fmla="*/ 83 w 179"/>
                <a:gd name="T59" fmla="*/ 140 h 180"/>
                <a:gd name="T60" fmla="*/ 59 w 179"/>
                <a:gd name="T61" fmla="*/ 120 h 180"/>
                <a:gd name="T62" fmla="*/ 40 w 179"/>
                <a:gd name="T63" fmla="*/ 96 h 180"/>
                <a:gd name="T64" fmla="*/ 24 w 179"/>
                <a:gd name="T65" fmla="*/ 68 h 180"/>
                <a:gd name="T66" fmla="*/ 14 w 179"/>
                <a:gd name="T67" fmla="*/ 38 h 180"/>
                <a:gd name="T68" fmla="*/ 11 w 179"/>
                <a:gd name="T69" fmla="*/ 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 h="180">
                  <a:moveTo>
                    <a:pt x="11" y="6"/>
                  </a:moveTo>
                  <a:lnTo>
                    <a:pt x="11" y="5"/>
                  </a:lnTo>
                  <a:lnTo>
                    <a:pt x="10" y="3"/>
                  </a:lnTo>
                  <a:lnTo>
                    <a:pt x="10" y="2"/>
                  </a:lnTo>
                  <a:lnTo>
                    <a:pt x="9" y="0"/>
                  </a:lnTo>
                  <a:lnTo>
                    <a:pt x="4" y="0"/>
                  </a:lnTo>
                  <a:lnTo>
                    <a:pt x="3" y="2"/>
                  </a:lnTo>
                  <a:lnTo>
                    <a:pt x="2" y="2"/>
                  </a:lnTo>
                  <a:lnTo>
                    <a:pt x="0" y="3"/>
                  </a:lnTo>
                  <a:lnTo>
                    <a:pt x="0" y="6"/>
                  </a:lnTo>
                  <a:lnTo>
                    <a:pt x="3" y="41"/>
                  </a:lnTo>
                  <a:lnTo>
                    <a:pt x="13" y="74"/>
                  </a:lnTo>
                  <a:lnTo>
                    <a:pt x="31" y="102"/>
                  </a:lnTo>
                  <a:lnTo>
                    <a:pt x="51" y="129"/>
                  </a:lnTo>
                  <a:lnTo>
                    <a:pt x="78" y="148"/>
                  </a:lnTo>
                  <a:lnTo>
                    <a:pt x="106" y="167"/>
                  </a:lnTo>
                  <a:lnTo>
                    <a:pt x="139" y="177"/>
                  </a:lnTo>
                  <a:lnTo>
                    <a:pt x="174" y="180"/>
                  </a:lnTo>
                  <a:lnTo>
                    <a:pt x="177" y="180"/>
                  </a:lnTo>
                  <a:lnTo>
                    <a:pt x="178" y="178"/>
                  </a:lnTo>
                  <a:lnTo>
                    <a:pt x="178" y="177"/>
                  </a:lnTo>
                  <a:lnTo>
                    <a:pt x="179" y="175"/>
                  </a:lnTo>
                  <a:lnTo>
                    <a:pt x="179" y="171"/>
                  </a:lnTo>
                  <a:lnTo>
                    <a:pt x="178" y="170"/>
                  </a:lnTo>
                  <a:lnTo>
                    <a:pt x="177" y="170"/>
                  </a:lnTo>
                  <a:lnTo>
                    <a:pt x="175" y="168"/>
                  </a:lnTo>
                  <a:lnTo>
                    <a:pt x="174" y="168"/>
                  </a:lnTo>
                  <a:lnTo>
                    <a:pt x="141" y="165"/>
                  </a:lnTo>
                  <a:lnTo>
                    <a:pt x="112" y="156"/>
                  </a:lnTo>
                  <a:lnTo>
                    <a:pt x="83" y="140"/>
                  </a:lnTo>
                  <a:lnTo>
                    <a:pt x="59" y="120"/>
                  </a:lnTo>
                  <a:lnTo>
                    <a:pt x="40" y="96"/>
                  </a:lnTo>
                  <a:lnTo>
                    <a:pt x="24" y="68"/>
                  </a:lnTo>
                  <a:lnTo>
                    <a:pt x="14" y="38"/>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 name="Freeform 1057"/>
            <p:cNvSpPr>
              <a:spLocks/>
            </p:cNvSpPr>
            <p:nvPr/>
          </p:nvSpPr>
          <p:spPr bwMode="auto">
            <a:xfrm>
              <a:off x="4203" y="2421"/>
              <a:ext cx="184" cy="288"/>
            </a:xfrm>
            <a:custGeom>
              <a:avLst/>
              <a:gdLst>
                <a:gd name="T0" fmla="*/ 367 w 367"/>
                <a:gd name="T1" fmla="*/ 0 h 577"/>
                <a:gd name="T2" fmla="*/ 364 w 367"/>
                <a:gd name="T3" fmla="*/ 398 h 577"/>
                <a:gd name="T4" fmla="*/ 0 w 367"/>
                <a:gd name="T5" fmla="*/ 577 h 577"/>
                <a:gd name="T6" fmla="*/ 2 w 367"/>
                <a:gd name="T7" fmla="*/ 533 h 577"/>
                <a:gd name="T8" fmla="*/ 326 w 367"/>
                <a:gd name="T9" fmla="*/ 376 h 577"/>
                <a:gd name="T10" fmla="*/ 326 w 367"/>
                <a:gd name="T11" fmla="*/ 4 h 577"/>
                <a:gd name="T12" fmla="*/ 367 w 367"/>
                <a:gd name="T13" fmla="*/ 0 h 577"/>
              </a:gdLst>
              <a:ahLst/>
              <a:cxnLst>
                <a:cxn ang="0">
                  <a:pos x="T0" y="T1"/>
                </a:cxn>
                <a:cxn ang="0">
                  <a:pos x="T2" y="T3"/>
                </a:cxn>
                <a:cxn ang="0">
                  <a:pos x="T4" y="T5"/>
                </a:cxn>
                <a:cxn ang="0">
                  <a:pos x="T6" y="T7"/>
                </a:cxn>
                <a:cxn ang="0">
                  <a:pos x="T8" y="T9"/>
                </a:cxn>
                <a:cxn ang="0">
                  <a:pos x="T10" y="T11"/>
                </a:cxn>
                <a:cxn ang="0">
                  <a:pos x="T12" y="T13"/>
                </a:cxn>
              </a:cxnLst>
              <a:rect l="0" t="0" r="r" b="b"/>
              <a:pathLst>
                <a:path w="367" h="577">
                  <a:moveTo>
                    <a:pt x="367" y="0"/>
                  </a:moveTo>
                  <a:lnTo>
                    <a:pt x="364" y="398"/>
                  </a:lnTo>
                  <a:lnTo>
                    <a:pt x="0" y="577"/>
                  </a:lnTo>
                  <a:lnTo>
                    <a:pt x="2" y="533"/>
                  </a:lnTo>
                  <a:lnTo>
                    <a:pt x="326" y="376"/>
                  </a:lnTo>
                  <a:lnTo>
                    <a:pt x="326" y="4"/>
                  </a:lnTo>
                  <a:lnTo>
                    <a:pt x="367" y="0"/>
                  </a:lnTo>
                  <a:close/>
                </a:path>
              </a:pathLst>
            </a:custGeom>
            <a:solidFill>
              <a:srgbClr val="86868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 name="Freeform 1058"/>
            <p:cNvSpPr>
              <a:spLocks/>
            </p:cNvSpPr>
            <p:nvPr/>
          </p:nvSpPr>
          <p:spPr bwMode="auto">
            <a:xfrm>
              <a:off x="4503" y="1434"/>
              <a:ext cx="32" cy="30"/>
            </a:xfrm>
            <a:custGeom>
              <a:avLst/>
              <a:gdLst>
                <a:gd name="T0" fmla="*/ 62 w 64"/>
                <a:gd name="T1" fmla="*/ 10 h 59"/>
                <a:gd name="T2" fmla="*/ 62 w 64"/>
                <a:gd name="T3" fmla="*/ 8 h 59"/>
                <a:gd name="T4" fmla="*/ 64 w 64"/>
                <a:gd name="T5" fmla="*/ 7 h 59"/>
                <a:gd name="T6" fmla="*/ 64 w 64"/>
                <a:gd name="T7" fmla="*/ 3 h 59"/>
                <a:gd name="T8" fmla="*/ 62 w 64"/>
                <a:gd name="T9" fmla="*/ 1 h 59"/>
                <a:gd name="T10" fmla="*/ 61 w 64"/>
                <a:gd name="T11" fmla="*/ 1 h 59"/>
                <a:gd name="T12" fmla="*/ 59 w 64"/>
                <a:gd name="T13" fmla="*/ 0 h 59"/>
                <a:gd name="T14" fmla="*/ 55 w 64"/>
                <a:gd name="T15" fmla="*/ 0 h 59"/>
                <a:gd name="T16" fmla="*/ 54 w 64"/>
                <a:gd name="T17" fmla="*/ 1 h 59"/>
                <a:gd name="T18" fmla="*/ 2 w 64"/>
                <a:gd name="T19" fmla="*/ 49 h 59"/>
                <a:gd name="T20" fmla="*/ 2 w 64"/>
                <a:gd name="T21" fmla="*/ 51 h 59"/>
                <a:gd name="T22" fmla="*/ 0 w 64"/>
                <a:gd name="T23" fmla="*/ 52 h 59"/>
                <a:gd name="T24" fmla="*/ 0 w 64"/>
                <a:gd name="T25" fmla="*/ 56 h 59"/>
                <a:gd name="T26" fmla="*/ 2 w 64"/>
                <a:gd name="T27" fmla="*/ 58 h 59"/>
                <a:gd name="T28" fmla="*/ 3 w 64"/>
                <a:gd name="T29" fmla="*/ 58 h 59"/>
                <a:gd name="T30" fmla="*/ 4 w 64"/>
                <a:gd name="T31" fmla="*/ 59 h 59"/>
                <a:gd name="T32" fmla="*/ 9 w 64"/>
                <a:gd name="T33" fmla="*/ 59 h 59"/>
                <a:gd name="T34" fmla="*/ 10 w 64"/>
                <a:gd name="T35" fmla="*/ 58 h 59"/>
                <a:gd name="T36" fmla="*/ 62 w 64"/>
                <a:gd name="T37"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59">
                  <a:moveTo>
                    <a:pt x="62" y="10"/>
                  </a:moveTo>
                  <a:lnTo>
                    <a:pt x="62" y="8"/>
                  </a:lnTo>
                  <a:lnTo>
                    <a:pt x="64" y="7"/>
                  </a:lnTo>
                  <a:lnTo>
                    <a:pt x="64" y="3"/>
                  </a:lnTo>
                  <a:lnTo>
                    <a:pt x="62" y="1"/>
                  </a:lnTo>
                  <a:lnTo>
                    <a:pt x="61" y="1"/>
                  </a:lnTo>
                  <a:lnTo>
                    <a:pt x="59" y="0"/>
                  </a:lnTo>
                  <a:lnTo>
                    <a:pt x="55" y="0"/>
                  </a:lnTo>
                  <a:lnTo>
                    <a:pt x="54" y="1"/>
                  </a:lnTo>
                  <a:lnTo>
                    <a:pt x="2" y="49"/>
                  </a:lnTo>
                  <a:lnTo>
                    <a:pt x="2" y="51"/>
                  </a:lnTo>
                  <a:lnTo>
                    <a:pt x="0" y="52"/>
                  </a:lnTo>
                  <a:lnTo>
                    <a:pt x="0" y="56"/>
                  </a:lnTo>
                  <a:lnTo>
                    <a:pt x="2" y="58"/>
                  </a:lnTo>
                  <a:lnTo>
                    <a:pt x="3" y="58"/>
                  </a:lnTo>
                  <a:lnTo>
                    <a:pt x="4" y="59"/>
                  </a:lnTo>
                  <a:lnTo>
                    <a:pt x="9" y="59"/>
                  </a:lnTo>
                  <a:lnTo>
                    <a:pt x="10" y="58"/>
                  </a:lnTo>
                  <a:lnTo>
                    <a:pt x="62" y="1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 name="Freeform 1059"/>
            <p:cNvSpPr>
              <a:spLocks/>
            </p:cNvSpPr>
            <p:nvPr/>
          </p:nvSpPr>
          <p:spPr bwMode="auto">
            <a:xfrm>
              <a:off x="4506" y="1414"/>
              <a:ext cx="47" cy="47"/>
            </a:xfrm>
            <a:custGeom>
              <a:avLst/>
              <a:gdLst>
                <a:gd name="T0" fmla="*/ 94 w 94"/>
                <a:gd name="T1" fmla="*/ 67 h 93"/>
                <a:gd name="T2" fmla="*/ 0 w 94"/>
                <a:gd name="T3" fmla="*/ 93 h 93"/>
                <a:gd name="T4" fmla="*/ 35 w 94"/>
                <a:gd name="T5" fmla="*/ 0 h 93"/>
                <a:gd name="T6" fmla="*/ 94 w 94"/>
                <a:gd name="T7" fmla="*/ 67 h 93"/>
              </a:gdLst>
              <a:ahLst/>
              <a:cxnLst>
                <a:cxn ang="0">
                  <a:pos x="T0" y="T1"/>
                </a:cxn>
                <a:cxn ang="0">
                  <a:pos x="T2" y="T3"/>
                </a:cxn>
                <a:cxn ang="0">
                  <a:pos x="T4" y="T5"/>
                </a:cxn>
                <a:cxn ang="0">
                  <a:pos x="T6" y="T7"/>
                </a:cxn>
              </a:cxnLst>
              <a:rect l="0" t="0" r="r" b="b"/>
              <a:pathLst>
                <a:path w="94" h="93">
                  <a:moveTo>
                    <a:pt x="94" y="67"/>
                  </a:moveTo>
                  <a:lnTo>
                    <a:pt x="0" y="93"/>
                  </a:lnTo>
                  <a:lnTo>
                    <a:pt x="35" y="0"/>
                  </a:lnTo>
                  <a:lnTo>
                    <a:pt x="94" y="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 name="Freeform 1060"/>
            <p:cNvSpPr>
              <a:spLocks/>
            </p:cNvSpPr>
            <p:nvPr/>
          </p:nvSpPr>
          <p:spPr bwMode="auto">
            <a:xfrm>
              <a:off x="4503" y="1411"/>
              <a:ext cx="53" cy="53"/>
            </a:xfrm>
            <a:custGeom>
              <a:avLst/>
              <a:gdLst>
                <a:gd name="T0" fmla="*/ 91 w 106"/>
                <a:gd name="T1" fmla="*/ 69 h 104"/>
                <a:gd name="T2" fmla="*/ 16 w 106"/>
                <a:gd name="T3" fmla="*/ 90 h 104"/>
                <a:gd name="T4" fmla="*/ 43 w 106"/>
                <a:gd name="T5" fmla="*/ 17 h 104"/>
                <a:gd name="T6" fmla="*/ 91 w 106"/>
                <a:gd name="T7" fmla="*/ 69 h 104"/>
                <a:gd name="T8" fmla="*/ 105 w 106"/>
                <a:gd name="T9" fmla="*/ 67 h 104"/>
                <a:gd name="T10" fmla="*/ 45 w 106"/>
                <a:gd name="T11" fmla="*/ 1 h 104"/>
                <a:gd name="T12" fmla="*/ 44 w 106"/>
                <a:gd name="T13" fmla="*/ 1 h 104"/>
                <a:gd name="T14" fmla="*/ 43 w 106"/>
                <a:gd name="T15" fmla="*/ 0 h 104"/>
                <a:gd name="T16" fmla="*/ 38 w 106"/>
                <a:gd name="T17" fmla="*/ 0 h 104"/>
                <a:gd name="T18" fmla="*/ 37 w 106"/>
                <a:gd name="T19" fmla="*/ 1 h 104"/>
                <a:gd name="T20" fmla="*/ 37 w 106"/>
                <a:gd name="T21" fmla="*/ 2 h 104"/>
                <a:gd name="T22" fmla="*/ 35 w 106"/>
                <a:gd name="T23" fmla="*/ 4 h 104"/>
                <a:gd name="T24" fmla="*/ 0 w 106"/>
                <a:gd name="T25" fmla="*/ 97 h 104"/>
                <a:gd name="T26" fmla="*/ 0 w 106"/>
                <a:gd name="T27" fmla="*/ 100 h 104"/>
                <a:gd name="T28" fmla="*/ 2 w 106"/>
                <a:gd name="T29" fmla="*/ 101 h 104"/>
                <a:gd name="T30" fmla="*/ 2 w 106"/>
                <a:gd name="T31" fmla="*/ 103 h 104"/>
                <a:gd name="T32" fmla="*/ 3 w 106"/>
                <a:gd name="T33" fmla="*/ 103 h 104"/>
                <a:gd name="T34" fmla="*/ 4 w 106"/>
                <a:gd name="T35" fmla="*/ 104 h 104"/>
                <a:gd name="T36" fmla="*/ 7 w 106"/>
                <a:gd name="T37" fmla="*/ 104 h 104"/>
                <a:gd name="T38" fmla="*/ 102 w 106"/>
                <a:gd name="T39" fmla="*/ 77 h 104"/>
                <a:gd name="T40" fmla="*/ 103 w 106"/>
                <a:gd name="T41" fmla="*/ 77 h 104"/>
                <a:gd name="T42" fmla="*/ 105 w 106"/>
                <a:gd name="T43" fmla="*/ 76 h 104"/>
                <a:gd name="T44" fmla="*/ 105 w 106"/>
                <a:gd name="T45" fmla="*/ 74 h 104"/>
                <a:gd name="T46" fmla="*/ 106 w 106"/>
                <a:gd name="T47" fmla="*/ 73 h 104"/>
                <a:gd name="T48" fmla="*/ 106 w 106"/>
                <a:gd name="T49" fmla="*/ 69 h 104"/>
                <a:gd name="T50" fmla="*/ 105 w 106"/>
                <a:gd name="T51" fmla="*/ 67 h 104"/>
                <a:gd name="T52" fmla="*/ 91 w 106"/>
                <a:gd name="T53" fmla="*/ 6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04">
                  <a:moveTo>
                    <a:pt x="91" y="69"/>
                  </a:moveTo>
                  <a:lnTo>
                    <a:pt x="16" y="90"/>
                  </a:lnTo>
                  <a:lnTo>
                    <a:pt x="43" y="17"/>
                  </a:lnTo>
                  <a:lnTo>
                    <a:pt x="91" y="69"/>
                  </a:lnTo>
                  <a:lnTo>
                    <a:pt x="105" y="67"/>
                  </a:lnTo>
                  <a:lnTo>
                    <a:pt x="45" y="1"/>
                  </a:lnTo>
                  <a:lnTo>
                    <a:pt x="44" y="1"/>
                  </a:lnTo>
                  <a:lnTo>
                    <a:pt x="43" y="0"/>
                  </a:lnTo>
                  <a:lnTo>
                    <a:pt x="38" y="0"/>
                  </a:lnTo>
                  <a:lnTo>
                    <a:pt x="37" y="1"/>
                  </a:lnTo>
                  <a:lnTo>
                    <a:pt x="37" y="2"/>
                  </a:lnTo>
                  <a:lnTo>
                    <a:pt x="35" y="4"/>
                  </a:lnTo>
                  <a:lnTo>
                    <a:pt x="0" y="97"/>
                  </a:lnTo>
                  <a:lnTo>
                    <a:pt x="0" y="100"/>
                  </a:lnTo>
                  <a:lnTo>
                    <a:pt x="2" y="101"/>
                  </a:lnTo>
                  <a:lnTo>
                    <a:pt x="2" y="103"/>
                  </a:lnTo>
                  <a:lnTo>
                    <a:pt x="3" y="103"/>
                  </a:lnTo>
                  <a:lnTo>
                    <a:pt x="4" y="104"/>
                  </a:lnTo>
                  <a:lnTo>
                    <a:pt x="7" y="104"/>
                  </a:lnTo>
                  <a:lnTo>
                    <a:pt x="102" y="77"/>
                  </a:lnTo>
                  <a:lnTo>
                    <a:pt x="103" y="77"/>
                  </a:lnTo>
                  <a:lnTo>
                    <a:pt x="105" y="76"/>
                  </a:lnTo>
                  <a:lnTo>
                    <a:pt x="105" y="74"/>
                  </a:lnTo>
                  <a:lnTo>
                    <a:pt x="106" y="73"/>
                  </a:lnTo>
                  <a:lnTo>
                    <a:pt x="106" y="69"/>
                  </a:lnTo>
                  <a:lnTo>
                    <a:pt x="105" y="67"/>
                  </a:lnTo>
                  <a:lnTo>
                    <a:pt x="91"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 name="Freeform 1061"/>
            <p:cNvSpPr>
              <a:spLocks/>
            </p:cNvSpPr>
            <p:nvPr/>
          </p:nvSpPr>
          <p:spPr bwMode="auto">
            <a:xfrm>
              <a:off x="4341" y="1382"/>
              <a:ext cx="105" cy="299"/>
            </a:xfrm>
            <a:custGeom>
              <a:avLst/>
              <a:gdLst>
                <a:gd name="T0" fmla="*/ 209 w 209"/>
                <a:gd name="T1" fmla="*/ 1 h 597"/>
                <a:gd name="T2" fmla="*/ 206 w 209"/>
                <a:gd name="T3" fmla="*/ 127 h 597"/>
                <a:gd name="T4" fmla="*/ 171 w 209"/>
                <a:gd name="T5" fmla="*/ 131 h 597"/>
                <a:gd name="T6" fmla="*/ 164 w 209"/>
                <a:gd name="T7" fmla="*/ 138 h 597"/>
                <a:gd name="T8" fmla="*/ 147 w 209"/>
                <a:gd name="T9" fmla="*/ 152 h 597"/>
                <a:gd name="T10" fmla="*/ 130 w 209"/>
                <a:gd name="T11" fmla="*/ 189 h 597"/>
                <a:gd name="T12" fmla="*/ 130 w 209"/>
                <a:gd name="T13" fmla="*/ 595 h 597"/>
                <a:gd name="T14" fmla="*/ 0 w 209"/>
                <a:gd name="T15" fmla="*/ 597 h 597"/>
                <a:gd name="T16" fmla="*/ 0 w 209"/>
                <a:gd name="T17" fmla="*/ 203 h 597"/>
                <a:gd name="T18" fmla="*/ 6 w 209"/>
                <a:gd name="T19" fmla="*/ 144 h 597"/>
                <a:gd name="T20" fmla="*/ 37 w 209"/>
                <a:gd name="T21" fmla="*/ 83 h 597"/>
                <a:gd name="T22" fmla="*/ 65 w 209"/>
                <a:gd name="T23" fmla="*/ 51 h 597"/>
                <a:gd name="T24" fmla="*/ 83 w 209"/>
                <a:gd name="T25" fmla="*/ 36 h 597"/>
                <a:gd name="T26" fmla="*/ 103 w 209"/>
                <a:gd name="T27" fmla="*/ 22 h 597"/>
                <a:gd name="T28" fmla="*/ 134 w 209"/>
                <a:gd name="T29" fmla="*/ 10 h 597"/>
                <a:gd name="T30" fmla="*/ 164 w 209"/>
                <a:gd name="T31" fmla="*/ 3 h 597"/>
                <a:gd name="T32" fmla="*/ 183 w 209"/>
                <a:gd name="T33" fmla="*/ 0 h 597"/>
                <a:gd name="T34" fmla="*/ 209 w 209"/>
                <a:gd name="T35" fmla="*/ 1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597">
                  <a:moveTo>
                    <a:pt x="209" y="1"/>
                  </a:moveTo>
                  <a:lnTo>
                    <a:pt x="206" y="127"/>
                  </a:lnTo>
                  <a:lnTo>
                    <a:pt x="171" y="131"/>
                  </a:lnTo>
                  <a:lnTo>
                    <a:pt x="164" y="138"/>
                  </a:lnTo>
                  <a:lnTo>
                    <a:pt x="147" y="152"/>
                  </a:lnTo>
                  <a:lnTo>
                    <a:pt x="130" y="189"/>
                  </a:lnTo>
                  <a:lnTo>
                    <a:pt x="130" y="595"/>
                  </a:lnTo>
                  <a:lnTo>
                    <a:pt x="0" y="597"/>
                  </a:lnTo>
                  <a:lnTo>
                    <a:pt x="0" y="203"/>
                  </a:lnTo>
                  <a:lnTo>
                    <a:pt x="6" y="144"/>
                  </a:lnTo>
                  <a:lnTo>
                    <a:pt x="37" y="83"/>
                  </a:lnTo>
                  <a:lnTo>
                    <a:pt x="65" y="51"/>
                  </a:lnTo>
                  <a:lnTo>
                    <a:pt x="83" y="36"/>
                  </a:lnTo>
                  <a:lnTo>
                    <a:pt x="103" y="22"/>
                  </a:lnTo>
                  <a:lnTo>
                    <a:pt x="134" y="10"/>
                  </a:lnTo>
                  <a:lnTo>
                    <a:pt x="164" y="3"/>
                  </a:lnTo>
                  <a:lnTo>
                    <a:pt x="183" y="0"/>
                  </a:lnTo>
                  <a:lnTo>
                    <a:pt x="209" y="1"/>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 name="Freeform 1062"/>
            <p:cNvSpPr>
              <a:spLocks/>
            </p:cNvSpPr>
            <p:nvPr/>
          </p:nvSpPr>
          <p:spPr bwMode="auto">
            <a:xfrm>
              <a:off x="4212" y="2395"/>
              <a:ext cx="5" cy="161"/>
            </a:xfrm>
            <a:custGeom>
              <a:avLst/>
              <a:gdLst>
                <a:gd name="T0" fmla="*/ 11 w 11"/>
                <a:gd name="T1" fmla="*/ 6 h 320"/>
                <a:gd name="T2" fmla="*/ 11 w 11"/>
                <a:gd name="T3" fmla="*/ 4 h 320"/>
                <a:gd name="T4" fmla="*/ 10 w 11"/>
                <a:gd name="T5" fmla="*/ 3 h 320"/>
                <a:gd name="T6" fmla="*/ 10 w 11"/>
                <a:gd name="T7" fmla="*/ 1 h 320"/>
                <a:gd name="T8" fmla="*/ 9 w 11"/>
                <a:gd name="T9" fmla="*/ 1 h 320"/>
                <a:gd name="T10" fmla="*/ 7 w 11"/>
                <a:gd name="T11" fmla="*/ 0 h 320"/>
                <a:gd name="T12" fmla="*/ 4 w 11"/>
                <a:gd name="T13" fmla="*/ 0 h 320"/>
                <a:gd name="T14" fmla="*/ 3 w 11"/>
                <a:gd name="T15" fmla="*/ 1 h 320"/>
                <a:gd name="T16" fmla="*/ 2 w 11"/>
                <a:gd name="T17" fmla="*/ 1 h 320"/>
                <a:gd name="T18" fmla="*/ 2 w 11"/>
                <a:gd name="T19" fmla="*/ 3 h 320"/>
                <a:gd name="T20" fmla="*/ 0 w 11"/>
                <a:gd name="T21" fmla="*/ 4 h 320"/>
                <a:gd name="T22" fmla="*/ 0 w 11"/>
                <a:gd name="T23" fmla="*/ 316 h 320"/>
                <a:gd name="T24" fmla="*/ 2 w 11"/>
                <a:gd name="T25" fmla="*/ 317 h 320"/>
                <a:gd name="T26" fmla="*/ 2 w 11"/>
                <a:gd name="T27" fmla="*/ 319 h 320"/>
                <a:gd name="T28" fmla="*/ 3 w 11"/>
                <a:gd name="T29" fmla="*/ 319 h 320"/>
                <a:gd name="T30" fmla="*/ 4 w 11"/>
                <a:gd name="T31" fmla="*/ 320 h 320"/>
                <a:gd name="T32" fmla="*/ 7 w 11"/>
                <a:gd name="T33" fmla="*/ 320 h 320"/>
                <a:gd name="T34" fmla="*/ 9 w 11"/>
                <a:gd name="T35" fmla="*/ 319 h 320"/>
                <a:gd name="T36" fmla="*/ 10 w 11"/>
                <a:gd name="T37" fmla="*/ 319 h 320"/>
                <a:gd name="T38" fmla="*/ 10 w 11"/>
                <a:gd name="T39" fmla="*/ 317 h 320"/>
                <a:gd name="T40" fmla="*/ 11 w 11"/>
                <a:gd name="T41" fmla="*/ 316 h 320"/>
                <a:gd name="T42" fmla="*/ 11 w 11"/>
                <a:gd name="T43" fmla="*/ 315 h 320"/>
                <a:gd name="T44" fmla="*/ 11 w 11"/>
                <a:gd name="T45" fmla="*/ 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20">
                  <a:moveTo>
                    <a:pt x="11" y="6"/>
                  </a:moveTo>
                  <a:lnTo>
                    <a:pt x="11" y="4"/>
                  </a:lnTo>
                  <a:lnTo>
                    <a:pt x="10" y="3"/>
                  </a:lnTo>
                  <a:lnTo>
                    <a:pt x="10" y="1"/>
                  </a:lnTo>
                  <a:lnTo>
                    <a:pt x="9" y="1"/>
                  </a:lnTo>
                  <a:lnTo>
                    <a:pt x="7" y="0"/>
                  </a:lnTo>
                  <a:lnTo>
                    <a:pt x="4" y="0"/>
                  </a:lnTo>
                  <a:lnTo>
                    <a:pt x="3" y="1"/>
                  </a:lnTo>
                  <a:lnTo>
                    <a:pt x="2" y="1"/>
                  </a:lnTo>
                  <a:lnTo>
                    <a:pt x="2" y="3"/>
                  </a:lnTo>
                  <a:lnTo>
                    <a:pt x="0" y="4"/>
                  </a:lnTo>
                  <a:lnTo>
                    <a:pt x="0" y="316"/>
                  </a:lnTo>
                  <a:lnTo>
                    <a:pt x="2" y="317"/>
                  </a:lnTo>
                  <a:lnTo>
                    <a:pt x="2" y="319"/>
                  </a:lnTo>
                  <a:lnTo>
                    <a:pt x="3" y="319"/>
                  </a:lnTo>
                  <a:lnTo>
                    <a:pt x="4" y="320"/>
                  </a:lnTo>
                  <a:lnTo>
                    <a:pt x="7" y="320"/>
                  </a:lnTo>
                  <a:lnTo>
                    <a:pt x="9" y="319"/>
                  </a:lnTo>
                  <a:lnTo>
                    <a:pt x="10" y="319"/>
                  </a:lnTo>
                  <a:lnTo>
                    <a:pt x="10" y="317"/>
                  </a:lnTo>
                  <a:lnTo>
                    <a:pt x="11" y="316"/>
                  </a:lnTo>
                  <a:lnTo>
                    <a:pt x="11" y="315"/>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 name="Freeform 1063"/>
            <p:cNvSpPr>
              <a:spLocks/>
            </p:cNvSpPr>
            <p:nvPr/>
          </p:nvSpPr>
          <p:spPr bwMode="auto">
            <a:xfrm>
              <a:off x="2160" y="2721"/>
              <a:ext cx="1938" cy="35"/>
            </a:xfrm>
            <a:custGeom>
              <a:avLst/>
              <a:gdLst>
                <a:gd name="T0" fmla="*/ 0 w 3876"/>
                <a:gd name="T1" fmla="*/ 3 h 69"/>
                <a:gd name="T2" fmla="*/ 0 w 3876"/>
                <a:gd name="T3" fmla="*/ 69 h 69"/>
                <a:gd name="T4" fmla="*/ 3876 w 3876"/>
                <a:gd name="T5" fmla="*/ 69 h 69"/>
                <a:gd name="T6" fmla="*/ 3793 w 3876"/>
                <a:gd name="T7" fmla="*/ 0 h 69"/>
                <a:gd name="T8" fmla="*/ 0 w 3876"/>
                <a:gd name="T9" fmla="*/ 3 h 69"/>
              </a:gdLst>
              <a:ahLst/>
              <a:cxnLst>
                <a:cxn ang="0">
                  <a:pos x="T0" y="T1"/>
                </a:cxn>
                <a:cxn ang="0">
                  <a:pos x="T2" y="T3"/>
                </a:cxn>
                <a:cxn ang="0">
                  <a:pos x="T4" y="T5"/>
                </a:cxn>
                <a:cxn ang="0">
                  <a:pos x="T6" y="T7"/>
                </a:cxn>
                <a:cxn ang="0">
                  <a:pos x="T8" y="T9"/>
                </a:cxn>
              </a:cxnLst>
              <a:rect l="0" t="0" r="r" b="b"/>
              <a:pathLst>
                <a:path w="3876" h="69">
                  <a:moveTo>
                    <a:pt x="0" y="3"/>
                  </a:moveTo>
                  <a:lnTo>
                    <a:pt x="0" y="69"/>
                  </a:lnTo>
                  <a:lnTo>
                    <a:pt x="3876" y="69"/>
                  </a:lnTo>
                  <a:lnTo>
                    <a:pt x="3793" y="0"/>
                  </a:lnTo>
                  <a:lnTo>
                    <a:pt x="0" y="3"/>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 name="Freeform 1064"/>
            <p:cNvSpPr>
              <a:spLocks/>
            </p:cNvSpPr>
            <p:nvPr/>
          </p:nvSpPr>
          <p:spPr bwMode="auto">
            <a:xfrm>
              <a:off x="2082" y="2721"/>
              <a:ext cx="81" cy="108"/>
            </a:xfrm>
            <a:custGeom>
              <a:avLst/>
              <a:gdLst>
                <a:gd name="T0" fmla="*/ 0 w 163"/>
                <a:gd name="T1" fmla="*/ 216 h 216"/>
                <a:gd name="T2" fmla="*/ 0 w 163"/>
                <a:gd name="T3" fmla="*/ 139 h 216"/>
                <a:gd name="T4" fmla="*/ 5 w 163"/>
                <a:gd name="T5" fmla="*/ 114 h 216"/>
                <a:gd name="T6" fmla="*/ 12 w 163"/>
                <a:gd name="T7" fmla="*/ 93 h 216"/>
                <a:gd name="T8" fmla="*/ 22 w 163"/>
                <a:gd name="T9" fmla="*/ 69 h 216"/>
                <a:gd name="T10" fmla="*/ 33 w 163"/>
                <a:gd name="T11" fmla="*/ 53 h 216"/>
                <a:gd name="T12" fmla="*/ 48 w 163"/>
                <a:gd name="T13" fmla="*/ 35 h 216"/>
                <a:gd name="T14" fmla="*/ 75 w 163"/>
                <a:gd name="T15" fmla="*/ 15 h 216"/>
                <a:gd name="T16" fmla="*/ 95 w 163"/>
                <a:gd name="T17" fmla="*/ 8 h 216"/>
                <a:gd name="T18" fmla="*/ 113 w 163"/>
                <a:gd name="T19" fmla="*/ 3 h 216"/>
                <a:gd name="T20" fmla="*/ 135 w 163"/>
                <a:gd name="T21" fmla="*/ 0 h 216"/>
                <a:gd name="T22" fmla="*/ 163 w 163"/>
                <a:gd name="T23" fmla="*/ 0 h 216"/>
                <a:gd name="T24" fmla="*/ 163 w 163"/>
                <a:gd name="T25" fmla="*/ 73 h 216"/>
                <a:gd name="T26" fmla="*/ 135 w 163"/>
                <a:gd name="T27" fmla="*/ 72 h 216"/>
                <a:gd name="T28" fmla="*/ 116 w 163"/>
                <a:gd name="T29" fmla="*/ 76 h 216"/>
                <a:gd name="T30" fmla="*/ 98 w 163"/>
                <a:gd name="T31" fmla="*/ 86 h 216"/>
                <a:gd name="T32" fmla="*/ 87 w 163"/>
                <a:gd name="T33" fmla="*/ 96 h 216"/>
                <a:gd name="T34" fmla="*/ 75 w 163"/>
                <a:gd name="T35" fmla="*/ 114 h 216"/>
                <a:gd name="T36" fmla="*/ 70 w 163"/>
                <a:gd name="T37" fmla="*/ 134 h 216"/>
                <a:gd name="T38" fmla="*/ 70 w 163"/>
                <a:gd name="T39" fmla="*/ 145 h 216"/>
                <a:gd name="T40" fmla="*/ 70 w 163"/>
                <a:gd name="T41" fmla="*/ 216 h 216"/>
                <a:gd name="T42" fmla="*/ 0 w 163"/>
                <a:gd name="T43"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216">
                  <a:moveTo>
                    <a:pt x="0" y="216"/>
                  </a:moveTo>
                  <a:lnTo>
                    <a:pt x="0" y="139"/>
                  </a:lnTo>
                  <a:lnTo>
                    <a:pt x="5" y="114"/>
                  </a:lnTo>
                  <a:lnTo>
                    <a:pt x="12" y="93"/>
                  </a:lnTo>
                  <a:lnTo>
                    <a:pt x="22" y="69"/>
                  </a:lnTo>
                  <a:lnTo>
                    <a:pt x="33" y="53"/>
                  </a:lnTo>
                  <a:lnTo>
                    <a:pt x="48" y="35"/>
                  </a:lnTo>
                  <a:lnTo>
                    <a:pt x="75" y="15"/>
                  </a:lnTo>
                  <a:lnTo>
                    <a:pt x="95" y="8"/>
                  </a:lnTo>
                  <a:lnTo>
                    <a:pt x="113" y="3"/>
                  </a:lnTo>
                  <a:lnTo>
                    <a:pt x="135" y="0"/>
                  </a:lnTo>
                  <a:lnTo>
                    <a:pt x="163" y="0"/>
                  </a:lnTo>
                  <a:lnTo>
                    <a:pt x="163" y="73"/>
                  </a:lnTo>
                  <a:lnTo>
                    <a:pt x="135" y="72"/>
                  </a:lnTo>
                  <a:lnTo>
                    <a:pt x="116" y="76"/>
                  </a:lnTo>
                  <a:lnTo>
                    <a:pt x="98" y="86"/>
                  </a:lnTo>
                  <a:lnTo>
                    <a:pt x="87" y="96"/>
                  </a:lnTo>
                  <a:lnTo>
                    <a:pt x="75" y="114"/>
                  </a:lnTo>
                  <a:lnTo>
                    <a:pt x="70" y="134"/>
                  </a:lnTo>
                  <a:lnTo>
                    <a:pt x="70" y="145"/>
                  </a:lnTo>
                  <a:lnTo>
                    <a:pt x="70" y="216"/>
                  </a:lnTo>
                  <a:lnTo>
                    <a:pt x="0" y="216"/>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 name="Rectangle 1065"/>
            <p:cNvSpPr>
              <a:spLocks noChangeArrowheads="1"/>
            </p:cNvSpPr>
            <p:nvPr/>
          </p:nvSpPr>
          <p:spPr bwMode="auto">
            <a:xfrm>
              <a:off x="2309" y="2901"/>
              <a:ext cx="875" cy="2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 name="Rectangle 1066"/>
            <p:cNvSpPr>
              <a:spLocks noChangeArrowheads="1"/>
            </p:cNvSpPr>
            <p:nvPr/>
          </p:nvSpPr>
          <p:spPr bwMode="auto">
            <a:xfrm>
              <a:off x="2309" y="2922"/>
              <a:ext cx="875"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 name="Rectangle 1067"/>
            <p:cNvSpPr>
              <a:spLocks noChangeArrowheads="1"/>
            </p:cNvSpPr>
            <p:nvPr/>
          </p:nvSpPr>
          <p:spPr bwMode="auto">
            <a:xfrm>
              <a:off x="2309" y="2943"/>
              <a:ext cx="875" cy="21"/>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 name="Rectangle 1068"/>
            <p:cNvSpPr>
              <a:spLocks noChangeArrowheads="1"/>
            </p:cNvSpPr>
            <p:nvPr/>
          </p:nvSpPr>
          <p:spPr bwMode="auto">
            <a:xfrm>
              <a:off x="2309" y="2964"/>
              <a:ext cx="875"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 name="Rectangle 1069"/>
            <p:cNvSpPr>
              <a:spLocks noChangeArrowheads="1"/>
            </p:cNvSpPr>
            <p:nvPr/>
          </p:nvSpPr>
          <p:spPr bwMode="auto">
            <a:xfrm>
              <a:off x="2309" y="2985"/>
              <a:ext cx="875" cy="20"/>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 name="Rectangle 1070"/>
            <p:cNvSpPr>
              <a:spLocks noChangeArrowheads="1"/>
            </p:cNvSpPr>
            <p:nvPr/>
          </p:nvSpPr>
          <p:spPr bwMode="auto">
            <a:xfrm>
              <a:off x="2309" y="3005"/>
              <a:ext cx="875" cy="20"/>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 name="Rectangle 1071"/>
            <p:cNvSpPr>
              <a:spLocks noChangeArrowheads="1"/>
            </p:cNvSpPr>
            <p:nvPr/>
          </p:nvSpPr>
          <p:spPr bwMode="auto">
            <a:xfrm>
              <a:off x="2309" y="3025"/>
              <a:ext cx="875" cy="20"/>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 name="Freeform 1072"/>
            <p:cNvSpPr>
              <a:spLocks/>
            </p:cNvSpPr>
            <p:nvPr/>
          </p:nvSpPr>
          <p:spPr bwMode="auto">
            <a:xfrm>
              <a:off x="2307" y="2898"/>
              <a:ext cx="879" cy="150"/>
            </a:xfrm>
            <a:custGeom>
              <a:avLst/>
              <a:gdLst>
                <a:gd name="T0" fmla="*/ 0 w 1759"/>
                <a:gd name="T1" fmla="*/ 294 h 300"/>
                <a:gd name="T2" fmla="*/ 0 w 1759"/>
                <a:gd name="T3" fmla="*/ 296 h 300"/>
                <a:gd name="T4" fmla="*/ 2 w 1759"/>
                <a:gd name="T5" fmla="*/ 297 h 300"/>
                <a:gd name="T6" fmla="*/ 2 w 1759"/>
                <a:gd name="T7" fmla="*/ 299 h 300"/>
                <a:gd name="T8" fmla="*/ 3 w 1759"/>
                <a:gd name="T9" fmla="*/ 299 h 300"/>
                <a:gd name="T10" fmla="*/ 5 w 1759"/>
                <a:gd name="T11" fmla="*/ 300 h 300"/>
                <a:gd name="T12" fmla="*/ 1755 w 1759"/>
                <a:gd name="T13" fmla="*/ 300 h 300"/>
                <a:gd name="T14" fmla="*/ 1756 w 1759"/>
                <a:gd name="T15" fmla="*/ 299 h 300"/>
                <a:gd name="T16" fmla="*/ 1758 w 1759"/>
                <a:gd name="T17" fmla="*/ 299 h 300"/>
                <a:gd name="T18" fmla="*/ 1758 w 1759"/>
                <a:gd name="T19" fmla="*/ 297 h 300"/>
                <a:gd name="T20" fmla="*/ 1759 w 1759"/>
                <a:gd name="T21" fmla="*/ 296 h 300"/>
                <a:gd name="T22" fmla="*/ 1759 w 1759"/>
                <a:gd name="T23" fmla="*/ 4 h 300"/>
                <a:gd name="T24" fmla="*/ 1758 w 1759"/>
                <a:gd name="T25" fmla="*/ 2 h 300"/>
                <a:gd name="T26" fmla="*/ 1758 w 1759"/>
                <a:gd name="T27" fmla="*/ 1 h 300"/>
                <a:gd name="T28" fmla="*/ 1756 w 1759"/>
                <a:gd name="T29" fmla="*/ 1 h 300"/>
                <a:gd name="T30" fmla="*/ 1755 w 1759"/>
                <a:gd name="T31" fmla="*/ 0 h 300"/>
                <a:gd name="T32" fmla="*/ 5 w 1759"/>
                <a:gd name="T33" fmla="*/ 0 h 300"/>
                <a:gd name="T34" fmla="*/ 3 w 1759"/>
                <a:gd name="T35" fmla="*/ 1 h 300"/>
                <a:gd name="T36" fmla="*/ 2 w 1759"/>
                <a:gd name="T37" fmla="*/ 1 h 300"/>
                <a:gd name="T38" fmla="*/ 2 w 1759"/>
                <a:gd name="T39" fmla="*/ 2 h 300"/>
                <a:gd name="T40" fmla="*/ 0 w 1759"/>
                <a:gd name="T41" fmla="*/ 4 h 300"/>
                <a:gd name="T42" fmla="*/ 0 w 1759"/>
                <a:gd name="T43" fmla="*/ 5 h 300"/>
                <a:gd name="T44" fmla="*/ 0 w 1759"/>
                <a:gd name="T45" fmla="*/ 294 h 300"/>
                <a:gd name="T46" fmla="*/ 12 w 1759"/>
                <a:gd name="T47" fmla="*/ 289 h 300"/>
                <a:gd name="T48" fmla="*/ 12 w 1759"/>
                <a:gd name="T49" fmla="*/ 11 h 300"/>
                <a:gd name="T50" fmla="*/ 1748 w 1759"/>
                <a:gd name="T51" fmla="*/ 11 h 300"/>
                <a:gd name="T52" fmla="*/ 1748 w 1759"/>
                <a:gd name="T53" fmla="*/ 289 h 300"/>
                <a:gd name="T54" fmla="*/ 12 w 1759"/>
                <a:gd name="T55" fmla="*/ 289 h 300"/>
                <a:gd name="T56" fmla="*/ 0 w 1759"/>
                <a:gd name="T57" fmla="*/ 29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59" h="300">
                  <a:moveTo>
                    <a:pt x="0" y="294"/>
                  </a:moveTo>
                  <a:lnTo>
                    <a:pt x="0" y="296"/>
                  </a:lnTo>
                  <a:lnTo>
                    <a:pt x="2" y="297"/>
                  </a:lnTo>
                  <a:lnTo>
                    <a:pt x="2" y="299"/>
                  </a:lnTo>
                  <a:lnTo>
                    <a:pt x="3" y="299"/>
                  </a:lnTo>
                  <a:lnTo>
                    <a:pt x="5" y="300"/>
                  </a:lnTo>
                  <a:lnTo>
                    <a:pt x="1755" y="300"/>
                  </a:lnTo>
                  <a:lnTo>
                    <a:pt x="1756" y="299"/>
                  </a:lnTo>
                  <a:lnTo>
                    <a:pt x="1758" y="299"/>
                  </a:lnTo>
                  <a:lnTo>
                    <a:pt x="1758" y="297"/>
                  </a:lnTo>
                  <a:lnTo>
                    <a:pt x="1759" y="296"/>
                  </a:lnTo>
                  <a:lnTo>
                    <a:pt x="1759" y="4"/>
                  </a:lnTo>
                  <a:lnTo>
                    <a:pt x="1758" y="2"/>
                  </a:lnTo>
                  <a:lnTo>
                    <a:pt x="1758" y="1"/>
                  </a:lnTo>
                  <a:lnTo>
                    <a:pt x="1756" y="1"/>
                  </a:lnTo>
                  <a:lnTo>
                    <a:pt x="1755" y="0"/>
                  </a:lnTo>
                  <a:lnTo>
                    <a:pt x="5" y="0"/>
                  </a:lnTo>
                  <a:lnTo>
                    <a:pt x="3" y="1"/>
                  </a:lnTo>
                  <a:lnTo>
                    <a:pt x="2" y="1"/>
                  </a:lnTo>
                  <a:lnTo>
                    <a:pt x="2" y="2"/>
                  </a:lnTo>
                  <a:lnTo>
                    <a:pt x="0" y="4"/>
                  </a:lnTo>
                  <a:lnTo>
                    <a:pt x="0" y="5"/>
                  </a:lnTo>
                  <a:lnTo>
                    <a:pt x="0" y="294"/>
                  </a:lnTo>
                  <a:lnTo>
                    <a:pt x="12" y="289"/>
                  </a:lnTo>
                  <a:lnTo>
                    <a:pt x="12" y="11"/>
                  </a:lnTo>
                  <a:lnTo>
                    <a:pt x="1748" y="11"/>
                  </a:lnTo>
                  <a:lnTo>
                    <a:pt x="1748" y="289"/>
                  </a:lnTo>
                  <a:lnTo>
                    <a:pt x="12" y="289"/>
                  </a:ln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 name="Freeform 1073"/>
            <p:cNvSpPr>
              <a:spLocks/>
            </p:cNvSpPr>
            <p:nvPr/>
          </p:nvSpPr>
          <p:spPr bwMode="auto">
            <a:xfrm>
              <a:off x="4181" y="2776"/>
              <a:ext cx="377" cy="133"/>
            </a:xfrm>
            <a:custGeom>
              <a:avLst/>
              <a:gdLst>
                <a:gd name="T0" fmla="*/ 754 w 755"/>
                <a:gd name="T1" fmla="*/ 0 h 267"/>
                <a:gd name="T2" fmla="*/ 755 w 755"/>
                <a:gd name="T3" fmla="*/ 99 h 267"/>
                <a:gd name="T4" fmla="*/ 0 w 755"/>
                <a:gd name="T5" fmla="*/ 267 h 267"/>
                <a:gd name="T6" fmla="*/ 0 w 755"/>
                <a:gd name="T7" fmla="*/ 226 h 267"/>
                <a:gd name="T8" fmla="*/ 716 w 755"/>
                <a:gd name="T9" fmla="*/ 70 h 267"/>
                <a:gd name="T10" fmla="*/ 714 w 755"/>
                <a:gd name="T11" fmla="*/ 0 h 267"/>
                <a:gd name="T12" fmla="*/ 754 w 755"/>
                <a:gd name="T13" fmla="*/ 0 h 267"/>
              </a:gdLst>
              <a:ahLst/>
              <a:cxnLst>
                <a:cxn ang="0">
                  <a:pos x="T0" y="T1"/>
                </a:cxn>
                <a:cxn ang="0">
                  <a:pos x="T2" y="T3"/>
                </a:cxn>
                <a:cxn ang="0">
                  <a:pos x="T4" y="T5"/>
                </a:cxn>
                <a:cxn ang="0">
                  <a:pos x="T6" y="T7"/>
                </a:cxn>
                <a:cxn ang="0">
                  <a:pos x="T8" y="T9"/>
                </a:cxn>
                <a:cxn ang="0">
                  <a:pos x="T10" y="T11"/>
                </a:cxn>
                <a:cxn ang="0">
                  <a:pos x="T12" y="T13"/>
                </a:cxn>
              </a:cxnLst>
              <a:rect l="0" t="0" r="r" b="b"/>
              <a:pathLst>
                <a:path w="755" h="267">
                  <a:moveTo>
                    <a:pt x="754" y="0"/>
                  </a:moveTo>
                  <a:lnTo>
                    <a:pt x="755" y="99"/>
                  </a:lnTo>
                  <a:lnTo>
                    <a:pt x="0" y="267"/>
                  </a:lnTo>
                  <a:lnTo>
                    <a:pt x="0" y="226"/>
                  </a:lnTo>
                  <a:lnTo>
                    <a:pt x="716" y="70"/>
                  </a:lnTo>
                  <a:lnTo>
                    <a:pt x="714" y="0"/>
                  </a:lnTo>
                  <a:lnTo>
                    <a:pt x="754" y="0"/>
                  </a:lnTo>
                  <a:close/>
                </a:path>
              </a:pathLst>
            </a:custGeom>
            <a:solidFill>
              <a:srgbClr val="86868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 name="Freeform 1074"/>
            <p:cNvSpPr>
              <a:spLocks/>
            </p:cNvSpPr>
            <p:nvPr/>
          </p:nvSpPr>
          <p:spPr bwMode="auto">
            <a:xfrm>
              <a:off x="4172" y="2807"/>
              <a:ext cx="388" cy="105"/>
            </a:xfrm>
            <a:custGeom>
              <a:avLst/>
              <a:gdLst>
                <a:gd name="T0" fmla="*/ 772 w 777"/>
                <a:gd name="T1" fmla="*/ 41 h 209"/>
                <a:gd name="T2" fmla="*/ 774 w 777"/>
                <a:gd name="T3" fmla="*/ 41 h 209"/>
                <a:gd name="T4" fmla="*/ 775 w 777"/>
                <a:gd name="T5" fmla="*/ 39 h 209"/>
                <a:gd name="T6" fmla="*/ 775 w 777"/>
                <a:gd name="T7" fmla="*/ 38 h 209"/>
                <a:gd name="T8" fmla="*/ 777 w 777"/>
                <a:gd name="T9" fmla="*/ 37 h 209"/>
                <a:gd name="T10" fmla="*/ 777 w 777"/>
                <a:gd name="T11" fmla="*/ 32 h 209"/>
                <a:gd name="T12" fmla="*/ 775 w 777"/>
                <a:gd name="T13" fmla="*/ 31 h 209"/>
                <a:gd name="T14" fmla="*/ 774 w 777"/>
                <a:gd name="T15" fmla="*/ 31 h 209"/>
                <a:gd name="T16" fmla="*/ 772 w 777"/>
                <a:gd name="T17" fmla="*/ 30 h 209"/>
                <a:gd name="T18" fmla="*/ 769 w 777"/>
                <a:gd name="T19" fmla="*/ 30 h 209"/>
                <a:gd name="T20" fmla="*/ 17 w 777"/>
                <a:gd name="T21" fmla="*/ 196 h 209"/>
                <a:gd name="T22" fmla="*/ 13 w 777"/>
                <a:gd name="T23" fmla="*/ 169 h 209"/>
                <a:gd name="T24" fmla="*/ 734 w 777"/>
                <a:gd name="T25" fmla="*/ 11 h 209"/>
                <a:gd name="T26" fmla="*/ 736 w 777"/>
                <a:gd name="T27" fmla="*/ 11 h 209"/>
                <a:gd name="T28" fmla="*/ 737 w 777"/>
                <a:gd name="T29" fmla="*/ 10 h 209"/>
                <a:gd name="T30" fmla="*/ 737 w 777"/>
                <a:gd name="T31" fmla="*/ 8 h 209"/>
                <a:gd name="T32" fmla="*/ 738 w 777"/>
                <a:gd name="T33" fmla="*/ 7 h 209"/>
                <a:gd name="T34" fmla="*/ 738 w 777"/>
                <a:gd name="T35" fmla="*/ 3 h 209"/>
                <a:gd name="T36" fmla="*/ 737 w 777"/>
                <a:gd name="T37" fmla="*/ 1 h 209"/>
                <a:gd name="T38" fmla="*/ 736 w 777"/>
                <a:gd name="T39" fmla="*/ 1 h 209"/>
                <a:gd name="T40" fmla="*/ 734 w 777"/>
                <a:gd name="T41" fmla="*/ 0 h 209"/>
                <a:gd name="T42" fmla="*/ 731 w 777"/>
                <a:gd name="T43" fmla="*/ 0 h 209"/>
                <a:gd name="T44" fmla="*/ 4 w 777"/>
                <a:gd name="T45" fmla="*/ 159 h 209"/>
                <a:gd name="T46" fmla="*/ 3 w 777"/>
                <a:gd name="T47" fmla="*/ 159 h 209"/>
                <a:gd name="T48" fmla="*/ 2 w 777"/>
                <a:gd name="T49" fmla="*/ 161 h 209"/>
                <a:gd name="T50" fmla="*/ 2 w 777"/>
                <a:gd name="T51" fmla="*/ 162 h 209"/>
                <a:gd name="T52" fmla="*/ 0 w 777"/>
                <a:gd name="T53" fmla="*/ 164 h 209"/>
                <a:gd name="T54" fmla="*/ 0 w 777"/>
                <a:gd name="T55" fmla="*/ 166 h 209"/>
                <a:gd name="T56" fmla="*/ 7 w 777"/>
                <a:gd name="T57" fmla="*/ 205 h 209"/>
                <a:gd name="T58" fmla="*/ 7 w 777"/>
                <a:gd name="T59" fmla="*/ 206 h 209"/>
                <a:gd name="T60" fmla="*/ 9 w 777"/>
                <a:gd name="T61" fmla="*/ 207 h 209"/>
                <a:gd name="T62" fmla="*/ 10 w 777"/>
                <a:gd name="T63" fmla="*/ 207 h 209"/>
                <a:gd name="T64" fmla="*/ 11 w 777"/>
                <a:gd name="T65" fmla="*/ 209 h 209"/>
                <a:gd name="T66" fmla="*/ 14 w 777"/>
                <a:gd name="T67" fmla="*/ 209 h 209"/>
                <a:gd name="T68" fmla="*/ 772 w 777"/>
                <a:gd name="T69" fmla="*/ 4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7" h="209">
                  <a:moveTo>
                    <a:pt x="772" y="41"/>
                  </a:moveTo>
                  <a:lnTo>
                    <a:pt x="774" y="41"/>
                  </a:lnTo>
                  <a:lnTo>
                    <a:pt x="775" y="39"/>
                  </a:lnTo>
                  <a:lnTo>
                    <a:pt x="775" y="38"/>
                  </a:lnTo>
                  <a:lnTo>
                    <a:pt x="777" y="37"/>
                  </a:lnTo>
                  <a:lnTo>
                    <a:pt x="777" y="32"/>
                  </a:lnTo>
                  <a:lnTo>
                    <a:pt x="775" y="31"/>
                  </a:lnTo>
                  <a:lnTo>
                    <a:pt x="774" y="31"/>
                  </a:lnTo>
                  <a:lnTo>
                    <a:pt x="772" y="30"/>
                  </a:lnTo>
                  <a:lnTo>
                    <a:pt x="769" y="30"/>
                  </a:lnTo>
                  <a:lnTo>
                    <a:pt x="17" y="196"/>
                  </a:lnTo>
                  <a:lnTo>
                    <a:pt x="13" y="169"/>
                  </a:lnTo>
                  <a:lnTo>
                    <a:pt x="734" y="11"/>
                  </a:lnTo>
                  <a:lnTo>
                    <a:pt x="736" y="11"/>
                  </a:lnTo>
                  <a:lnTo>
                    <a:pt x="737" y="10"/>
                  </a:lnTo>
                  <a:lnTo>
                    <a:pt x="737" y="8"/>
                  </a:lnTo>
                  <a:lnTo>
                    <a:pt x="738" y="7"/>
                  </a:lnTo>
                  <a:lnTo>
                    <a:pt x="738" y="3"/>
                  </a:lnTo>
                  <a:lnTo>
                    <a:pt x="737" y="1"/>
                  </a:lnTo>
                  <a:lnTo>
                    <a:pt x="736" y="1"/>
                  </a:lnTo>
                  <a:lnTo>
                    <a:pt x="734" y="0"/>
                  </a:lnTo>
                  <a:lnTo>
                    <a:pt x="731" y="0"/>
                  </a:lnTo>
                  <a:lnTo>
                    <a:pt x="4" y="159"/>
                  </a:lnTo>
                  <a:lnTo>
                    <a:pt x="3" y="159"/>
                  </a:lnTo>
                  <a:lnTo>
                    <a:pt x="2" y="161"/>
                  </a:lnTo>
                  <a:lnTo>
                    <a:pt x="2" y="162"/>
                  </a:lnTo>
                  <a:lnTo>
                    <a:pt x="0" y="164"/>
                  </a:lnTo>
                  <a:lnTo>
                    <a:pt x="0" y="166"/>
                  </a:lnTo>
                  <a:lnTo>
                    <a:pt x="7" y="205"/>
                  </a:lnTo>
                  <a:lnTo>
                    <a:pt x="7" y="206"/>
                  </a:lnTo>
                  <a:lnTo>
                    <a:pt x="9" y="207"/>
                  </a:lnTo>
                  <a:lnTo>
                    <a:pt x="10" y="207"/>
                  </a:lnTo>
                  <a:lnTo>
                    <a:pt x="11" y="209"/>
                  </a:lnTo>
                  <a:lnTo>
                    <a:pt x="14" y="209"/>
                  </a:lnTo>
                  <a:lnTo>
                    <a:pt x="772"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 name="Rectangle 1075"/>
            <p:cNvSpPr>
              <a:spLocks noChangeArrowheads="1"/>
            </p:cNvSpPr>
            <p:nvPr/>
          </p:nvSpPr>
          <p:spPr bwMode="auto">
            <a:xfrm>
              <a:off x="2218" y="3150"/>
              <a:ext cx="135" cy="175"/>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 name="Freeform 1076"/>
            <p:cNvSpPr>
              <a:spLocks/>
            </p:cNvSpPr>
            <p:nvPr/>
          </p:nvSpPr>
          <p:spPr bwMode="auto">
            <a:xfrm>
              <a:off x="3509" y="3156"/>
              <a:ext cx="486" cy="165"/>
            </a:xfrm>
            <a:custGeom>
              <a:avLst/>
              <a:gdLst>
                <a:gd name="T0" fmla="*/ 971 w 971"/>
                <a:gd name="T1" fmla="*/ 330 h 330"/>
                <a:gd name="T2" fmla="*/ 971 w 971"/>
                <a:gd name="T3" fmla="*/ 0 h 330"/>
                <a:gd name="T4" fmla="*/ 489 w 971"/>
                <a:gd name="T5" fmla="*/ 0 h 330"/>
                <a:gd name="T6" fmla="*/ 489 w 971"/>
                <a:gd name="T7" fmla="*/ 128 h 330"/>
                <a:gd name="T8" fmla="*/ 0 w 971"/>
                <a:gd name="T9" fmla="*/ 128 h 330"/>
                <a:gd name="T10" fmla="*/ 0 w 971"/>
                <a:gd name="T11" fmla="*/ 330 h 330"/>
                <a:gd name="T12" fmla="*/ 971 w 971"/>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971" h="330">
                  <a:moveTo>
                    <a:pt x="971" y="330"/>
                  </a:moveTo>
                  <a:lnTo>
                    <a:pt x="971" y="0"/>
                  </a:lnTo>
                  <a:lnTo>
                    <a:pt x="489" y="0"/>
                  </a:lnTo>
                  <a:lnTo>
                    <a:pt x="489" y="128"/>
                  </a:lnTo>
                  <a:lnTo>
                    <a:pt x="0" y="128"/>
                  </a:lnTo>
                  <a:lnTo>
                    <a:pt x="0" y="330"/>
                  </a:lnTo>
                  <a:lnTo>
                    <a:pt x="971" y="330"/>
                  </a:ln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 name="Freeform 1077"/>
            <p:cNvSpPr>
              <a:spLocks/>
            </p:cNvSpPr>
            <p:nvPr/>
          </p:nvSpPr>
          <p:spPr bwMode="auto">
            <a:xfrm>
              <a:off x="4074" y="2871"/>
              <a:ext cx="107" cy="157"/>
            </a:xfrm>
            <a:custGeom>
              <a:avLst/>
              <a:gdLst>
                <a:gd name="T0" fmla="*/ 214 w 214"/>
                <a:gd name="T1" fmla="*/ 0 h 315"/>
                <a:gd name="T2" fmla="*/ 0 w 214"/>
                <a:gd name="T3" fmla="*/ 0 h 315"/>
                <a:gd name="T4" fmla="*/ 0 w 214"/>
                <a:gd name="T5" fmla="*/ 315 h 315"/>
                <a:gd name="T6" fmla="*/ 213 w 214"/>
                <a:gd name="T7" fmla="*/ 127 h 315"/>
                <a:gd name="T8" fmla="*/ 213 w 214"/>
                <a:gd name="T9" fmla="*/ 0 h 315"/>
                <a:gd name="T10" fmla="*/ 214 w 214"/>
                <a:gd name="T11" fmla="*/ 0 h 315"/>
              </a:gdLst>
              <a:ahLst/>
              <a:cxnLst>
                <a:cxn ang="0">
                  <a:pos x="T0" y="T1"/>
                </a:cxn>
                <a:cxn ang="0">
                  <a:pos x="T2" y="T3"/>
                </a:cxn>
                <a:cxn ang="0">
                  <a:pos x="T4" y="T5"/>
                </a:cxn>
                <a:cxn ang="0">
                  <a:pos x="T6" y="T7"/>
                </a:cxn>
                <a:cxn ang="0">
                  <a:pos x="T8" y="T9"/>
                </a:cxn>
                <a:cxn ang="0">
                  <a:pos x="T10" y="T11"/>
                </a:cxn>
              </a:cxnLst>
              <a:rect l="0" t="0" r="r" b="b"/>
              <a:pathLst>
                <a:path w="214" h="315">
                  <a:moveTo>
                    <a:pt x="214" y="0"/>
                  </a:moveTo>
                  <a:lnTo>
                    <a:pt x="0" y="0"/>
                  </a:lnTo>
                  <a:lnTo>
                    <a:pt x="0" y="315"/>
                  </a:lnTo>
                  <a:lnTo>
                    <a:pt x="213" y="127"/>
                  </a:lnTo>
                  <a:lnTo>
                    <a:pt x="213" y="0"/>
                  </a:lnTo>
                  <a:lnTo>
                    <a:pt x="214" y="0"/>
                  </a:lnTo>
                  <a:close/>
                </a:path>
              </a:pathLst>
            </a:custGeom>
            <a:solidFill>
              <a:srgbClr val="CBCBC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 name="Freeform 1078"/>
            <p:cNvSpPr>
              <a:spLocks/>
            </p:cNvSpPr>
            <p:nvPr/>
          </p:nvSpPr>
          <p:spPr bwMode="auto">
            <a:xfrm>
              <a:off x="4072" y="2866"/>
              <a:ext cx="111" cy="164"/>
            </a:xfrm>
            <a:custGeom>
              <a:avLst/>
              <a:gdLst>
                <a:gd name="T0" fmla="*/ 223 w 223"/>
                <a:gd name="T1" fmla="*/ 6 h 329"/>
                <a:gd name="T2" fmla="*/ 223 w 223"/>
                <a:gd name="T3" fmla="*/ 4 h 329"/>
                <a:gd name="T4" fmla="*/ 221 w 223"/>
                <a:gd name="T5" fmla="*/ 3 h 329"/>
                <a:gd name="T6" fmla="*/ 221 w 223"/>
                <a:gd name="T7" fmla="*/ 1 h 329"/>
                <a:gd name="T8" fmla="*/ 220 w 223"/>
                <a:gd name="T9" fmla="*/ 1 h 329"/>
                <a:gd name="T10" fmla="*/ 218 w 223"/>
                <a:gd name="T11" fmla="*/ 0 h 329"/>
                <a:gd name="T12" fmla="*/ 4 w 223"/>
                <a:gd name="T13" fmla="*/ 0 h 329"/>
                <a:gd name="T14" fmla="*/ 3 w 223"/>
                <a:gd name="T15" fmla="*/ 1 h 329"/>
                <a:gd name="T16" fmla="*/ 1 w 223"/>
                <a:gd name="T17" fmla="*/ 1 h 329"/>
                <a:gd name="T18" fmla="*/ 1 w 223"/>
                <a:gd name="T19" fmla="*/ 3 h 329"/>
                <a:gd name="T20" fmla="*/ 0 w 223"/>
                <a:gd name="T21" fmla="*/ 4 h 329"/>
                <a:gd name="T22" fmla="*/ 0 w 223"/>
                <a:gd name="T23" fmla="*/ 325 h 329"/>
                <a:gd name="T24" fmla="*/ 1 w 223"/>
                <a:gd name="T25" fmla="*/ 326 h 329"/>
                <a:gd name="T26" fmla="*/ 1 w 223"/>
                <a:gd name="T27" fmla="*/ 327 h 329"/>
                <a:gd name="T28" fmla="*/ 3 w 223"/>
                <a:gd name="T29" fmla="*/ 327 h 329"/>
                <a:gd name="T30" fmla="*/ 4 w 223"/>
                <a:gd name="T31" fmla="*/ 329 h 329"/>
                <a:gd name="T32" fmla="*/ 7 w 223"/>
                <a:gd name="T33" fmla="*/ 329 h 329"/>
                <a:gd name="T34" fmla="*/ 8 w 223"/>
                <a:gd name="T35" fmla="*/ 327 h 329"/>
                <a:gd name="T36" fmla="*/ 10 w 223"/>
                <a:gd name="T37" fmla="*/ 327 h 329"/>
                <a:gd name="T38" fmla="*/ 221 w 223"/>
                <a:gd name="T39" fmla="*/ 135 h 329"/>
                <a:gd name="T40" fmla="*/ 221 w 223"/>
                <a:gd name="T41" fmla="*/ 134 h 329"/>
                <a:gd name="T42" fmla="*/ 223 w 223"/>
                <a:gd name="T43" fmla="*/ 133 h 329"/>
                <a:gd name="T44" fmla="*/ 223 w 223"/>
                <a:gd name="T45" fmla="*/ 131 h 329"/>
                <a:gd name="T46" fmla="*/ 223 w 223"/>
                <a:gd name="T47" fmla="*/ 6 h 329"/>
                <a:gd name="T48" fmla="*/ 211 w 223"/>
                <a:gd name="T49" fmla="*/ 11 h 329"/>
                <a:gd name="T50" fmla="*/ 211 w 223"/>
                <a:gd name="T51" fmla="*/ 128 h 329"/>
                <a:gd name="T52" fmla="*/ 11 w 223"/>
                <a:gd name="T53" fmla="*/ 310 h 329"/>
                <a:gd name="T54" fmla="*/ 11 w 223"/>
                <a:gd name="T55" fmla="*/ 11 h 329"/>
                <a:gd name="T56" fmla="*/ 211 w 223"/>
                <a:gd name="T57" fmla="*/ 11 h 329"/>
                <a:gd name="T58" fmla="*/ 223 w 223"/>
                <a:gd name="T59" fmla="*/ 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3" h="329">
                  <a:moveTo>
                    <a:pt x="223" y="6"/>
                  </a:moveTo>
                  <a:lnTo>
                    <a:pt x="223" y="4"/>
                  </a:lnTo>
                  <a:lnTo>
                    <a:pt x="221" y="3"/>
                  </a:lnTo>
                  <a:lnTo>
                    <a:pt x="221" y="1"/>
                  </a:lnTo>
                  <a:lnTo>
                    <a:pt x="220" y="1"/>
                  </a:lnTo>
                  <a:lnTo>
                    <a:pt x="218" y="0"/>
                  </a:lnTo>
                  <a:lnTo>
                    <a:pt x="4" y="0"/>
                  </a:lnTo>
                  <a:lnTo>
                    <a:pt x="3" y="1"/>
                  </a:lnTo>
                  <a:lnTo>
                    <a:pt x="1" y="1"/>
                  </a:lnTo>
                  <a:lnTo>
                    <a:pt x="1" y="3"/>
                  </a:lnTo>
                  <a:lnTo>
                    <a:pt x="0" y="4"/>
                  </a:lnTo>
                  <a:lnTo>
                    <a:pt x="0" y="325"/>
                  </a:lnTo>
                  <a:lnTo>
                    <a:pt x="1" y="326"/>
                  </a:lnTo>
                  <a:lnTo>
                    <a:pt x="1" y="327"/>
                  </a:lnTo>
                  <a:lnTo>
                    <a:pt x="3" y="327"/>
                  </a:lnTo>
                  <a:lnTo>
                    <a:pt x="4" y="329"/>
                  </a:lnTo>
                  <a:lnTo>
                    <a:pt x="7" y="329"/>
                  </a:lnTo>
                  <a:lnTo>
                    <a:pt x="8" y="327"/>
                  </a:lnTo>
                  <a:lnTo>
                    <a:pt x="10" y="327"/>
                  </a:lnTo>
                  <a:lnTo>
                    <a:pt x="221" y="135"/>
                  </a:lnTo>
                  <a:lnTo>
                    <a:pt x="221" y="134"/>
                  </a:lnTo>
                  <a:lnTo>
                    <a:pt x="223" y="133"/>
                  </a:lnTo>
                  <a:lnTo>
                    <a:pt x="223" y="131"/>
                  </a:lnTo>
                  <a:lnTo>
                    <a:pt x="223" y="6"/>
                  </a:lnTo>
                  <a:lnTo>
                    <a:pt x="211" y="11"/>
                  </a:lnTo>
                  <a:lnTo>
                    <a:pt x="211" y="128"/>
                  </a:lnTo>
                  <a:lnTo>
                    <a:pt x="11" y="310"/>
                  </a:lnTo>
                  <a:lnTo>
                    <a:pt x="11" y="11"/>
                  </a:lnTo>
                  <a:lnTo>
                    <a:pt x="211" y="11"/>
                  </a:lnTo>
                  <a:lnTo>
                    <a:pt x="223"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 name="Rectangle 1079"/>
            <p:cNvSpPr>
              <a:spLocks noChangeArrowheads="1"/>
            </p:cNvSpPr>
            <p:nvPr/>
          </p:nvSpPr>
          <p:spPr bwMode="auto">
            <a:xfrm>
              <a:off x="3905" y="2901"/>
              <a:ext cx="156" cy="2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 name="Rectangle 1080"/>
            <p:cNvSpPr>
              <a:spLocks noChangeArrowheads="1"/>
            </p:cNvSpPr>
            <p:nvPr/>
          </p:nvSpPr>
          <p:spPr bwMode="auto">
            <a:xfrm>
              <a:off x="3905" y="2922"/>
              <a:ext cx="156" cy="22"/>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 name="Rectangle 1081"/>
            <p:cNvSpPr>
              <a:spLocks noChangeArrowheads="1"/>
            </p:cNvSpPr>
            <p:nvPr/>
          </p:nvSpPr>
          <p:spPr bwMode="auto">
            <a:xfrm>
              <a:off x="3905" y="2944"/>
              <a:ext cx="156" cy="21"/>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 name="Rectangle 1082"/>
            <p:cNvSpPr>
              <a:spLocks noChangeArrowheads="1"/>
            </p:cNvSpPr>
            <p:nvPr/>
          </p:nvSpPr>
          <p:spPr bwMode="auto">
            <a:xfrm>
              <a:off x="3905" y="2965"/>
              <a:ext cx="156"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 name="Rectangle 1083"/>
            <p:cNvSpPr>
              <a:spLocks noChangeArrowheads="1"/>
            </p:cNvSpPr>
            <p:nvPr/>
          </p:nvSpPr>
          <p:spPr bwMode="auto">
            <a:xfrm>
              <a:off x="3905" y="2986"/>
              <a:ext cx="156" cy="20"/>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 name="Rectangle 1084"/>
            <p:cNvSpPr>
              <a:spLocks noChangeArrowheads="1"/>
            </p:cNvSpPr>
            <p:nvPr/>
          </p:nvSpPr>
          <p:spPr bwMode="auto">
            <a:xfrm>
              <a:off x="3905" y="3006"/>
              <a:ext cx="156" cy="21"/>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 name="Rectangle 1085"/>
            <p:cNvSpPr>
              <a:spLocks noChangeArrowheads="1"/>
            </p:cNvSpPr>
            <p:nvPr/>
          </p:nvSpPr>
          <p:spPr bwMode="auto">
            <a:xfrm>
              <a:off x="3905" y="3027"/>
              <a:ext cx="156" cy="20"/>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 name="Freeform 1086"/>
            <p:cNvSpPr>
              <a:spLocks/>
            </p:cNvSpPr>
            <p:nvPr/>
          </p:nvSpPr>
          <p:spPr bwMode="auto">
            <a:xfrm>
              <a:off x="3902" y="2898"/>
              <a:ext cx="161" cy="151"/>
            </a:xfrm>
            <a:custGeom>
              <a:avLst/>
              <a:gdLst>
                <a:gd name="T0" fmla="*/ 6 w 320"/>
                <a:gd name="T1" fmla="*/ 0 h 302"/>
                <a:gd name="T2" fmla="*/ 4 w 320"/>
                <a:gd name="T3" fmla="*/ 0 h 302"/>
                <a:gd name="T4" fmla="*/ 3 w 320"/>
                <a:gd name="T5" fmla="*/ 1 h 302"/>
                <a:gd name="T6" fmla="*/ 1 w 320"/>
                <a:gd name="T7" fmla="*/ 1 h 302"/>
                <a:gd name="T8" fmla="*/ 1 w 320"/>
                <a:gd name="T9" fmla="*/ 3 h 302"/>
                <a:gd name="T10" fmla="*/ 0 w 320"/>
                <a:gd name="T11" fmla="*/ 4 h 302"/>
                <a:gd name="T12" fmla="*/ 0 w 320"/>
                <a:gd name="T13" fmla="*/ 298 h 302"/>
                <a:gd name="T14" fmla="*/ 1 w 320"/>
                <a:gd name="T15" fmla="*/ 299 h 302"/>
                <a:gd name="T16" fmla="*/ 1 w 320"/>
                <a:gd name="T17" fmla="*/ 300 h 302"/>
                <a:gd name="T18" fmla="*/ 3 w 320"/>
                <a:gd name="T19" fmla="*/ 300 h 302"/>
                <a:gd name="T20" fmla="*/ 4 w 320"/>
                <a:gd name="T21" fmla="*/ 302 h 302"/>
                <a:gd name="T22" fmla="*/ 316 w 320"/>
                <a:gd name="T23" fmla="*/ 302 h 302"/>
                <a:gd name="T24" fmla="*/ 318 w 320"/>
                <a:gd name="T25" fmla="*/ 300 h 302"/>
                <a:gd name="T26" fmla="*/ 319 w 320"/>
                <a:gd name="T27" fmla="*/ 300 h 302"/>
                <a:gd name="T28" fmla="*/ 319 w 320"/>
                <a:gd name="T29" fmla="*/ 299 h 302"/>
                <a:gd name="T30" fmla="*/ 320 w 320"/>
                <a:gd name="T31" fmla="*/ 298 h 302"/>
                <a:gd name="T32" fmla="*/ 320 w 320"/>
                <a:gd name="T33" fmla="*/ 4 h 302"/>
                <a:gd name="T34" fmla="*/ 319 w 320"/>
                <a:gd name="T35" fmla="*/ 3 h 302"/>
                <a:gd name="T36" fmla="*/ 319 w 320"/>
                <a:gd name="T37" fmla="*/ 1 h 302"/>
                <a:gd name="T38" fmla="*/ 318 w 320"/>
                <a:gd name="T39" fmla="*/ 1 h 302"/>
                <a:gd name="T40" fmla="*/ 316 w 320"/>
                <a:gd name="T41" fmla="*/ 0 h 302"/>
                <a:gd name="T42" fmla="*/ 315 w 320"/>
                <a:gd name="T43" fmla="*/ 0 h 302"/>
                <a:gd name="T44" fmla="*/ 6 w 320"/>
                <a:gd name="T45" fmla="*/ 0 h 302"/>
                <a:gd name="T46" fmla="*/ 11 w 320"/>
                <a:gd name="T47" fmla="*/ 11 h 302"/>
                <a:gd name="T48" fmla="*/ 309 w 320"/>
                <a:gd name="T49" fmla="*/ 11 h 302"/>
                <a:gd name="T50" fmla="*/ 309 w 320"/>
                <a:gd name="T51" fmla="*/ 291 h 302"/>
                <a:gd name="T52" fmla="*/ 11 w 320"/>
                <a:gd name="T53" fmla="*/ 291 h 302"/>
                <a:gd name="T54" fmla="*/ 11 w 320"/>
                <a:gd name="T55" fmla="*/ 11 h 302"/>
                <a:gd name="T56" fmla="*/ 6 w 320"/>
                <a:gd name="T5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0" h="302">
                  <a:moveTo>
                    <a:pt x="6" y="0"/>
                  </a:moveTo>
                  <a:lnTo>
                    <a:pt x="4" y="0"/>
                  </a:lnTo>
                  <a:lnTo>
                    <a:pt x="3" y="1"/>
                  </a:lnTo>
                  <a:lnTo>
                    <a:pt x="1" y="1"/>
                  </a:lnTo>
                  <a:lnTo>
                    <a:pt x="1" y="3"/>
                  </a:lnTo>
                  <a:lnTo>
                    <a:pt x="0" y="4"/>
                  </a:lnTo>
                  <a:lnTo>
                    <a:pt x="0" y="298"/>
                  </a:lnTo>
                  <a:lnTo>
                    <a:pt x="1" y="299"/>
                  </a:lnTo>
                  <a:lnTo>
                    <a:pt x="1" y="300"/>
                  </a:lnTo>
                  <a:lnTo>
                    <a:pt x="3" y="300"/>
                  </a:lnTo>
                  <a:lnTo>
                    <a:pt x="4" y="302"/>
                  </a:lnTo>
                  <a:lnTo>
                    <a:pt x="316" y="302"/>
                  </a:lnTo>
                  <a:lnTo>
                    <a:pt x="318" y="300"/>
                  </a:lnTo>
                  <a:lnTo>
                    <a:pt x="319" y="300"/>
                  </a:lnTo>
                  <a:lnTo>
                    <a:pt x="319" y="299"/>
                  </a:lnTo>
                  <a:lnTo>
                    <a:pt x="320" y="298"/>
                  </a:lnTo>
                  <a:lnTo>
                    <a:pt x="320" y="4"/>
                  </a:lnTo>
                  <a:lnTo>
                    <a:pt x="319" y="3"/>
                  </a:lnTo>
                  <a:lnTo>
                    <a:pt x="319" y="1"/>
                  </a:lnTo>
                  <a:lnTo>
                    <a:pt x="318" y="1"/>
                  </a:lnTo>
                  <a:lnTo>
                    <a:pt x="316" y="0"/>
                  </a:lnTo>
                  <a:lnTo>
                    <a:pt x="315" y="0"/>
                  </a:lnTo>
                  <a:lnTo>
                    <a:pt x="6" y="0"/>
                  </a:lnTo>
                  <a:lnTo>
                    <a:pt x="11" y="11"/>
                  </a:lnTo>
                  <a:lnTo>
                    <a:pt x="309" y="11"/>
                  </a:lnTo>
                  <a:lnTo>
                    <a:pt x="309" y="291"/>
                  </a:lnTo>
                  <a:lnTo>
                    <a:pt x="11" y="291"/>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 name="Rectangle 1087"/>
            <p:cNvSpPr>
              <a:spLocks noChangeArrowheads="1"/>
            </p:cNvSpPr>
            <p:nvPr/>
          </p:nvSpPr>
          <p:spPr bwMode="auto">
            <a:xfrm>
              <a:off x="3868" y="2886"/>
              <a:ext cx="27" cy="2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 name="Rectangle 1088"/>
            <p:cNvSpPr>
              <a:spLocks noChangeArrowheads="1"/>
            </p:cNvSpPr>
            <p:nvPr/>
          </p:nvSpPr>
          <p:spPr bwMode="auto">
            <a:xfrm>
              <a:off x="3868" y="2906"/>
              <a:ext cx="27" cy="20"/>
            </a:xfrm>
            <a:prstGeom prst="rect">
              <a:avLst/>
            </a:prstGeom>
            <a:solidFill>
              <a:srgbClr val="7A7A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 name="Rectangle 1089"/>
            <p:cNvSpPr>
              <a:spLocks noChangeArrowheads="1"/>
            </p:cNvSpPr>
            <p:nvPr/>
          </p:nvSpPr>
          <p:spPr bwMode="auto">
            <a:xfrm>
              <a:off x="3868" y="2926"/>
              <a:ext cx="27" cy="20"/>
            </a:xfrm>
            <a:prstGeom prst="rect">
              <a:avLst/>
            </a:prstGeom>
            <a:solidFill>
              <a:srgbClr val="B3B3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 name="Rectangle 1090"/>
            <p:cNvSpPr>
              <a:spLocks noChangeArrowheads="1"/>
            </p:cNvSpPr>
            <p:nvPr/>
          </p:nvSpPr>
          <p:spPr bwMode="auto">
            <a:xfrm>
              <a:off x="3868" y="2946"/>
              <a:ext cx="27" cy="19"/>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 name="Rectangle 1091"/>
            <p:cNvSpPr>
              <a:spLocks noChangeArrowheads="1"/>
            </p:cNvSpPr>
            <p:nvPr/>
          </p:nvSpPr>
          <p:spPr bwMode="auto">
            <a:xfrm>
              <a:off x="3868" y="2965"/>
              <a:ext cx="27" cy="20"/>
            </a:xfrm>
            <a:prstGeom prst="rect">
              <a:avLst/>
            </a:prstGeom>
            <a:solidFill>
              <a:srgbClr val="B3B3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 name="Rectangle 1092"/>
            <p:cNvSpPr>
              <a:spLocks noChangeArrowheads="1"/>
            </p:cNvSpPr>
            <p:nvPr/>
          </p:nvSpPr>
          <p:spPr bwMode="auto">
            <a:xfrm>
              <a:off x="3868" y="2985"/>
              <a:ext cx="27" cy="20"/>
            </a:xfrm>
            <a:prstGeom prst="rect">
              <a:avLst/>
            </a:prstGeom>
            <a:solidFill>
              <a:srgbClr val="7A7A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 name="Rectangle 1093"/>
            <p:cNvSpPr>
              <a:spLocks noChangeArrowheads="1"/>
            </p:cNvSpPr>
            <p:nvPr/>
          </p:nvSpPr>
          <p:spPr bwMode="auto">
            <a:xfrm>
              <a:off x="3868" y="3005"/>
              <a:ext cx="27" cy="1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 name="Rectangle 1094"/>
            <p:cNvSpPr>
              <a:spLocks noChangeArrowheads="1"/>
            </p:cNvSpPr>
            <p:nvPr/>
          </p:nvSpPr>
          <p:spPr bwMode="auto">
            <a:xfrm>
              <a:off x="3868" y="3024"/>
              <a:ext cx="27" cy="19"/>
            </a:xfrm>
            <a:prstGeom prst="rect">
              <a:avLst/>
            </a:prstGeom>
            <a:solidFill>
              <a:srgbClr val="38383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 name="Rectangle 1095"/>
            <p:cNvSpPr>
              <a:spLocks noChangeArrowheads="1"/>
            </p:cNvSpPr>
            <p:nvPr/>
          </p:nvSpPr>
          <p:spPr bwMode="auto">
            <a:xfrm>
              <a:off x="3868" y="3043"/>
              <a:ext cx="27" cy="18"/>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 name="Freeform 1096"/>
            <p:cNvSpPr>
              <a:spLocks/>
            </p:cNvSpPr>
            <p:nvPr/>
          </p:nvSpPr>
          <p:spPr bwMode="auto">
            <a:xfrm>
              <a:off x="3865" y="2884"/>
              <a:ext cx="32" cy="180"/>
            </a:xfrm>
            <a:custGeom>
              <a:avLst/>
              <a:gdLst>
                <a:gd name="T0" fmla="*/ 6 w 64"/>
                <a:gd name="T1" fmla="*/ 0 h 362"/>
                <a:gd name="T2" fmla="*/ 4 w 64"/>
                <a:gd name="T3" fmla="*/ 0 h 362"/>
                <a:gd name="T4" fmla="*/ 3 w 64"/>
                <a:gd name="T5" fmla="*/ 2 h 362"/>
                <a:gd name="T6" fmla="*/ 2 w 64"/>
                <a:gd name="T7" fmla="*/ 2 h 362"/>
                <a:gd name="T8" fmla="*/ 2 w 64"/>
                <a:gd name="T9" fmla="*/ 3 h 362"/>
                <a:gd name="T10" fmla="*/ 0 w 64"/>
                <a:gd name="T11" fmla="*/ 5 h 362"/>
                <a:gd name="T12" fmla="*/ 0 w 64"/>
                <a:gd name="T13" fmla="*/ 357 h 362"/>
                <a:gd name="T14" fmla="*/ 2 w 64"/>
                <a:gd name="T15" fmla="*/ 359 h 362"/>
                <a:gd name="T16" fmla="*/ 2 w 64"/>
                <a:gd name="T17" fmla="*/ 360 h 362"/>
                <a:gd name="T18" fmla="*/ 3 w 64"/>
                <a:gd name="T19" fmla="*/ 360 h 362"/>
                <a:gd name="T20" fmla="*/ 4 w 64"/>
                <a:gd name="T21" fmla="*/ 362 h 362"/>
                <a:gd name="T22" fmla="*/ 59 w 64"/>
                <a:gd name="T23" fmla="*/ 362 h 362"/>
                <a:gd name="T24" fmla="*/ 61 w 64"/>
                <a:gd name="T25" fmla="*/ 360 h 362"/>
                <a:gd name="T26" fmla="*/ 62 w 64"/>
                <a:gd name="T27" fmla="*/ 360 h 362"/>
                <a:gd name="T28" fmla="*/ 62 w 64"/>
                <a:gd name="T29" fmla="*/ 359 h 362"/>
                <a:gd name="T30" fmla="*/ 64 w 64"/>
                <a:gd name="T31" fmla="*/ 357 h 362"/>
                <a:gd name="T32" fmla="*/ 64 w 64"/>
                <a:gd name="T33" fmla="*/ 5 h 362"/>
                <a:gd name="T34" fmla="*/ 62 w 64"/>
                <a:gd name="T35" fmla="*/ 3 h 362"/>
                <a:gd name="T36" fmla="*/ 62 w 64"/>
                <a:gd name="T37" fmla="*/ 2 h 362"/>
                <a:gd name="T38" fmla="*/ 61 w 64"/>
                <a:gd name="T39" fmla="*/ 2 h 362"/>
                <a:gd name="T40" fmla="*/ 59 w 64"/>
                <a:gd name="T41" fmla="*/ 0 h 362"/>
                <a:gd name="T42" fmla="*/ 58 w 64"/>
                <a:gd name="T43" fmla="*/ 0 h 362"/>
                <a:gd name="T44" fmla="*/ 6 w 64"/>
                <a:gd name="T45" fmla="*/ 0 h 362"/>
                <a:gd name="T46" fmla="*/ 11 w 64"/>
                <a:gd name="T47" fmla="*/ 12 h 362"/>
                <a:gd name="T48" fmla="*/ 52 w 64"/>
                <a:gd name="T49" fmla="*/ 12 h 362"/>
                <a:gd name="T50" fmla="*/ 52 w 64"/>
                <a:gd name="T51" fmla="*/ 350 h 362"/>
                <a:gd name="T52" fmla="*/ 11 w 64"/>
                <a:gd name="T53" fmla="*/ 350 h 362"/>
                <a:gd name="T54" fmla="*/ 11 w 64"/>
                <a:gd name="T55" fmla="*/ 12 h 362"/>
                <a:gd name="T56" fmla="*/ 6 w 64"/>
                <a:gd name="T5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362">
                  <a:moveTo>
                    <a:pt x="6" y="0"/>
                  </a:moveTo>
                  <a:lnTo>
                    <a:pt x="4" y="0"/>
                  </a:lnTo>
                  <a:lnTo>
                    <a:pt x="3" y="2"/>
                  </a:lnTo>
                  <a:lnTo>
                    <a:pt x="2" y="2"/>
                  </a:lnTo>
                  <a:lnTo>
                    <a:pt x="2" y="3"/>
                  </a:lnTo>
                  <a:lnTo>
                    <a:pt x="0" y="5"/>
                  </a:lnTo>
                  <a:lnTo>
                    <a:pt x="0" y="357"/>
                  </a:lnTo>
                  <a:lnTo>
                    <a:pt x="2" y="359"/>
                  </a:lnTo>
                  <a:lnTo>
                    <a:pt x="2" y="360"/>
                  </a:lnTo>
                  <a:lnTo>
                    <a:pt x="3" y="360"/>
                  </a:lnTo>
                  <a:lnTo>
                    <a:pt x="4" y="362"/>
                  </a:lnTo>
                  <a:lnTo>
                    <a:pt x="59" y="362"/>
                  </a:lnTo>
                  <a:lnTo>
                    <a:pt x="61" y="360"/>
                  </a:lnTo>
                  <a:lnTo>
                    <a:pt x="62" y="360"/>
                  </a:lnTo>
                  <a:lnTo>
                    <a:pt x="62" y="359"/>
                  </a:lnTo>
                  <a:lnTo>
                    <a:pt x="64" y="357"/>
                  </a:lnTo>
                  <a:lnTo>
                    <a:pt x="64" y="5"/>
                  </a:lnTo>
                  <a:lnTo>
                    <a:pt x="62" y="3"/>
                  </a:lnTo>
                  <a:lnTo>
                    <a:pt x="62" y="2"/>
                  </a:lnTo>
                  <a:lnTo>
                    <a:pt x="61" y="2"/>
                  </a:lnTo>
                  <a:lnTo>
                    <a:pt x="59" y="0"/>
                  </a:lnTo>
                  <a:lnTo>
                    <a:pt x="58" y="0"/>
                  </a:lnTo>
                  <a:lnTo>
                    <a:pt x="6" y="0"/>
                  </a:lnTo>
                  <a:lnTo>
                    <a:pt x="11" y="12"/>
                  </a:lnTo>
                  <a:lnTo>
                    <a:pt x="52" y="12"/>
                  </a:lnTo>
                  <a:lnTo>
                    <a:pt x="52" y="350"/>
                  </a:lnTo>
                  <a:lnTo>
                    <a:pt x="11" y="350"/>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 name="Rectangle 1097"/>
            <p:cNvSpPr>
              <a:spLocks noChangeArrowheads="1"/>
            </p:cNvSpPr>
            <p:nvPr/>
          </p:nvSpPr>
          <p:spPr bwMode="auto">
            <a:xfrm>
              <a:off x="3893" y="2896"/>
              <a:ext cx="12" cy="1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 name="Rectangle 1098"/>
            <p:cNvSpPr>
              <a:spLocks noChangeArrowheads="1"/>
            </p:cNvSpPr>
            <p:nvPr/>
          </p:nvSpPr>
          <p:spPr bwMode="auto">
            <a:xfrm>
              <a:off x="3893" y="2915"/>
              <a:ext cx="12"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 name="Rectangle 1099"/>
            <p:cNvSpPr>
              <a:spLocks noChangeArrowheads="1"/>
            </p:cNvSpPr>
            <p:nvPr/>
          </p:nvSpPr>
          <p:spPr bwMode="auto">
            <a:xfrm>
              <a:off x="3893" y="2935"/>
              <a:ext cx="12"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 name="Rectangle 1100"/>
            <p:cNvSpPr>
              <a:spLocks noChangeArrowheads="1"/>
            </p:cNvSpPr>
            <p:nvPr/>
          </p:nvSpPr>
          <p:spPr bwMode="auto">
            <a:xfrm>
              <a:off x="3893" y="2955"/>
              <a:ext cx="12"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 name="Rectangle 1101"/>
            <p:cNvSpPr>
              <a:spLocks noChangeArrowheads="1"/>
            </p:cNvSpPr>
            <p:nvPr/>
          </p:nvSpPr>
          <p:spPr bwMode="auto">
            <a:xfrm>
              <a:off x="3893" y="2975"/>
              <a:ext cx="12" cy="19"/>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 name="Rectangle 1102"/>
            <p:cNvSpPr>
              <a:spLocks noChangeArrowheads="1"/>
            </p:cNvSpPr>
            <p:nvPr/>
          </p:nvSpPr>
          <p:spPr bwMode="auto">
            <a:xfrm>
              <a:off x="3893" y="2994"/>
              <a:ext cx="12"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 name="Rectangle 1103"/>
            <p:cNvSpPr>
              <a:spLocks noChangeArrowheads="1"/>
            </p:cNvSpPr>
            <p:nvPr/>
          </p:nvSpPr>
          <p:spPr bwMode="auto">
            <a:xfrm>
              <a:off x="3893" y="3014"/>
              <a:ext cx="12" cy="1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 name="Rectangle 1104"/>
            <p:cNvSpPr>
              <a:spLocks noChangeArrowheads="1"/>
            </p:cNvSpPr>
            <p:nvPr/>
          </p:nvSpPr>
          <p:spPr bwMode="auto">
            <a:xfrm>
              <a:off x="3893" y="3033"/>
              <a:ext cx="12"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 name="Freeform 1105"/>
            <p:cNvSpPr>
              <a:spLocks/>
            </p:cNvSpPr>
            <p:nvPr/>
          </p:nvSpPr>
          <p:spPr bwMode="auto">
            <a:xfrm>
              <a:off x="3890" y="2893"/>
              <a:ext cx="17" cy="161"/>
            </a:xfrm>
            <a:custGeom>
              <a:avLst/>
              <a:gdLst>
                <a:gd name="T0" fmla="*/ 6 w 34"/>
                <a:gd name="T1" fmla="*/ 0 h 323"/>
                <a:gd name="T2" fmla="*/ 4 w 34"/>
                <a:gd name="T3" fmla="*/ 0 h 323"/>
                <a:gd name="T4" fmla="*/ 3 w 34"/>
                <a:gd name="T5" fmla="*/ 1 h 323"/>
                <a:gd name="T6" fmla="*/ 1 w 34"/>
                <a:gd name="T7" fmla="*/ 1 h 323"/>
                <a:gd name="T8" fmla="*/ 1 w 34"/>
                <a:gd name="T9" fmla="*/ 2 h 323"/>
                <a:gd name="T10" fmla="*/ 0 w 34"/>
                <a:gd name="T11" fmla="*/ 4 h 323"/>
                <a:gd name="T12" fmla="*/ 0 w 34"/>
                <a:gd name="T13" fmla="*/ 319 h 323"/>
                <a:gd name="T14" fmla="*/ 1 w 34"/>
                <a:gd name="T15" fmla="*/ 320 h 323"/>
                <a:gd name="T16" fmla="*/ 1 w 34"/>
                <a:gd name="T17" fmla="*/ 321 h 323"/>
                <a:gd name="T18" fmla="*/ 3 w 34"/>
                <a:gd name="T19" fmla="*/ 321 h 323"/>
                <a:gd name="T20" fmla="*/ 4 w 34"/>
                <a:gd name="T21" fmla="*/ 323 h 323"/>
                <a:gd name="T22" fmla="*/ 30 w 34"/>
                <a:gd name="T23" fmla="*/ 323 h 323"/>
                <a:gd name="T24" fmla="*/ 31 w 34"/>
                <a:gd name="T25" fmla="*/ 321 h 323"/>
                <a:gd name="T26" fmla="*/ 32 w 34"/>
                <a:gd name="T27" fmla="*/ 321 h 323"/>
                <a:gd name="T28" fmla="*/ 32 w 34"/>
                <a:gd name="T29" fmla="*/ 320 h 323"/>
                <a:gd name="T30" fmla="*/ 34 w 34"/>
                <a:gd name="T31" fmla="*/ 319 h 323"/>
                <a:gd name="T32" fmla="*/ 34 w 34"/>
                <a:gd name="T33" fmla="*/ 4 h 323"/>
                <a:gd name="T34" fmla="*/ 32 w 34"/>
                <a:gd name="T35" fmla="*/ 2 h 323"/>
                <a:gd name="T36" fmla="*/ 32 w 34"/>
                <a:gd name="T37" fmla="*/ 1 h 323"/>
                <a:gd name="T38" fmla="*/ 31 w 34"/>
                <a:gd name="T39" fmla="*/ 1 h 323"/>
                <a:gd name="T40" fmla="*/ 30 w 34"/>
                <a:gd name="T41" fmla="*/ 0 h 323"/>
                <a:gd name="T42" fmla="*/ 28 w 34"/>
                <a:gd name="T43" fmla="*/ 0 h 323"/>
                <a:gd name="T44" fmla="*/ 6 w 34"/>
                <a:gd name="T45" fmla="*/ 0 h 323"/>
                <a:gd name="T46" fmla="*/ 11 w 34"/>
                <a:gd name="T47" fmla="*/ 11 h 323"/>
                <a:gd name="T48" fmla="*/ 23 w 34"/>
                <a:gd name="T49" fmla="*/ 11 h 323"/>
                <a:gd name="T50" fmla="*/ 23 w 34"/>
                <a:gd name="T51" fmla="*/ 311 h 323"/>
                <a:gd name="T52" fmla="*/ 11 w 34"/>
                <a:gd name="T53" fmla="*/ 311 h 323"/>
                <a:gd name="T54" fmla="*/ 11 w 34"/>
                <a:gd name="T55" fmla="*/ 11 h 323"/>
                <a:gd name="T56" fmla="*/ 6 w 34"/>
                <a:gd name="T5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323">
                  <a:moveTo>
                    <a:pt x="6" y="0"/>
                  </a:moveTo>
                  <a:lnTo>
                    <a:pt x="4" y="0"/>
                  </a:lnTo>
                  <a:lnTo>
                    <a:pt x="3" y="1"/>
                  </a:lnTo>
                  <a:lnTo>
                    <a:pt x="1" y="1"/>
                  </a:lnTo>
                  <a:lnTo>
                    <a:pt x="1" y="2"/>
                  </a:lnTo>
                  <a:lnTo>
                    <a:pt x="0" y="4"/>
                  </a:lnTo>
                  <a:lnTo>
                    <a:pt x="0" y="319"/>
                  </a:lnTo>
                  <a:lnTo>
                    <a:pt x="1" y="320"/>
                  </a:lnTo>
                  <a:lnTo>
                    <a:pt x="1" y="321"/>
                  </a:lnTo>
                  <a:lnTo>
                    <a:pt x="3" y="321"/>
                  </a:lnTo>
                  <a:lnTo>
                    <a:pt x="4" y="323"/>
                  </a:lnTo>
                  <a:lnTo>
                    <a:pt x="30" y="323"/>
                  </a:lnTo>
                  <a:lnTo>
                    <a:pt x="31" y="321"/>
                  </a:lnTo>
                  <a:lnTo>
                    <a:pt x="32" y="321"/>
                  </a:lnTo>
                  <a:lnTo>
                    <a:pt x="32" y="320"/>
                  </a:lnTo>
                  <a:lnTo>
                    <a:pt x="34" y="319"/>
                  </a:lnTo>
                  <a:lnTo>
                    <a:pt x="34" y="4"/>
                  </a:lnTo>
                  <a:lnTo>
                    <a:pt x="32" y="2"/>
                  </a:lnTo>
                  <a:lnTo>
                    <a:pt x="32" y="1"/>
                  </a:lnTo>
                  <a:lnTo>
                    <a:pt x="31" y="1"/>
                  </a:lnTo>
                  <a:lnTo>
                    <a:pt x="30" y="0"/>
                  </a:lnTo>
                  <a:lnTo>
                    <a:pt x="28" y="0"/>
                  </a:lnTo>
                  <a:lnTo>
                    <a:pt x="6" y="0"/>
                  </a:lnTo>
                  <a:lnTo>
                    <a:pt x="11" y="11"/>
                  </a:lnTo>
                  <a:lnTo>
                    <a:pt x="23" y="11"/>
                  </a:lnTo>
                  <a:lnTo>
                    <a:pt x="23" y="311"/>
                  </a:lnTo>
                  <a:lnTo>
                    <a:pt x="11" y="311"/>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 name="Rectangle 1106"/>
            <p:cNvSpPr>
              <a:spLocks noChangeArrowheads="1"/>
            </p:cNvSpPr>
            <p:nvPr/>
          </p:nvSpPr>
          <p:spPr bwMode="auto">
            <a:xfrm>
              <a:off x="3857" y="2896"/>
              <a:ext cx="12" cy="1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 name="Rectangle 1107"/>
            <p:cNvSpPr>
              <a:spLocks noChangeArrowheads="1"/>
            </p:cNvSpPr>
            <p:nvPr/>
          </p:nvSpPr>
          <p:spPr bwMode="auto">
            <a:xfrm>
              <a:off x="3857" y="2915"/>
              <a:ext cx="12"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 name="Rectangle 1108"/>
            <p:cNvSpPr>
              <a:spLocks noChangeArrowheads="1"/>
            </p:cNvSpPr>
            <p:nvPr/>
          </p:nvSpPr>
          <p:spPr bwMode="auto">
            <a:xfrm>
              <a:off x="3857" y="2935"/>
              <a:ext cx="12"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 name="Rectangle 1109"/>
            <p:cNvSpPr>
              <a:spLocks noChangeArrowheads="1"/>
            </p:cNvSpPr>
            <p:nvPr/>
          </p:nvSpPr>
          <p:spPr bwMode="auto">
            <a:xfrm>
              <a:off x="3857" y="2955"/>
              <a:ext cx="12"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 name="Rectangle 1110"/>
            <p:cNvSpPr>
              <a:spLocks noChangeArrowheads="1"/>
            </p:cNvSpPr>
            <p:nvPr/>
          </p:nvSpPr>
          <p:spPr bwMode="auto">
            <a:xfrm>
              <a:off x="3857" y="2975"/>
              <a:ext cx="12" cy="19"/>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 name="Rectangle 1111"/>
            <p:cNvSpPr>
              <a:spLocks noChangeArrowheads="1"/>
            </p:cNvSpPr>
            <p:nvPr/>
          </p:nvSpPr>
          <p:spPr bwMode="auto">
            <a:xfrm>
              <a:off x="3857" y="2994"/>
              <a:ext cx="12"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 name="Rectangle 1112"/>
            <p:cNvSpPr>
              <a:spLocks noChangeArrowheads="1"/>
            </p:cNvSpPr>
            <p:nvPr/>
          </p:nvSpPr>
          <p:spPr bwMode="auto">
            <a:xfrm>
              <a:off x="3857" y="3014"/>
              <a:ext cx="12" cy="1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 name="Rectangle 1113"/>
            <p:cNvSpPr>
              <a:spLocks noChangeArrowheads="1"/>
            </p:cNvSpPr>
            <p:nvPr/>
          </p:nvSpPr>
          <p:spPr bwMode="auto">
            <a:xfrm>
              <a:off x="3857" y="3033"/>
              <a:ext cx="12"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 name="Freeform 1114"/>
            <p:cNvSpPr>
              <a:spLocks/>
            </p:cNvSpPr>
            <p:nvPr/>
          </p:nvSpPr>
          <p:spPr bwMode="auto">
            <a:xfrm>
              <a:off x="3854" y="2893"/>
              <a:ext cx="17" cy="161"/>
            </a:xfrm>
            <a:custGeom>
              <a:avLst/>
              <a:gdLst>
                <a:gd name="T0" fmla="*/ 6 w 34"/>
                <a:gd name="T1" fmla="*/ 0 h 323"/>
                <a:gd name="T2" fmla="*/ 4 w 34"/>
                <a:gd name="T3" fmla="*/ 0 h 323"/>
                <a:gd name="T4" fmla="*/ 3 w 34"/>
                <a:gd name="T5" fmla="*/ 1 h 323"/>
                <a:gd name="T6" fmla="*/ 1 w 34"/>
                <a:gd name="T7" fmla="*/ 1 h 323"/>
                <a:gd name="T8" fmla="*/ 1 w 34"/>
                <a:gd name="T9" fmla="*/ 2 h 323"/>
                <a:gd name="T10" fmla="*/ 0 w 34"/>
                <a:gd name="T11" fmla="*/ 4 h 323"/>
                <a:gd name="T12" fmla="*/ 0 w 34"/>
                <a:gd name="T13" fmla="*/ 319 h 323"/>
                <a:gd name="T14" fmla="*/ 1 w 34"/>
                <a:gd name="T15" fmla="*/ 320 h 323"/>
                <a:gd name="T16" fmla="*/ 1 w 34"/>
                <a:gd name="T17" fmla="*/ 321 h 323"/>
                <a:gd name="T18" fmla="*/ 3 w 34"/>
                <a:gd name="T19" fmla="*/ 321 h 323"/>
                <a:gd name="T20" fmla="*/ 4 w 34"/>
                <a:gd name="T21" fmla="*/ 323 h 323"/>
                <a:gd name="T22" fmla="*/ 30 w 34"/>
                <a:gd name="T23" fmla="*/ 323 h 323"/>
                <a:gd name="T24" fmla="*/ 31 w 34"/>
                <a:gd name="T25" fmla="*/ 321 h 323"/>
                <a:gd name="T26" fmla="*/ 32 w 34"/>
                <a:gd name="T27" fmla="*/ 321 h 323"/>
                <a:gd name="T28" fmla="*/ 32 w 34"/>
                <a:gd name="T29" fmla="*/ 320 h 323"/>
                <a:gd name="T30" fmla="*/ 34 w 34"/>
                <a:gd name="T31" fmla="*/ 319 h 323"/>
                <a:gd name="T32" fmla="*/ 34 w 34"/>
                <a:gd name="T33" fmla="*/ 4 h 323"/>
                <a:gd name="T34" fmla="*/ 32 w 34"/>
                <a:gd name="T35" fmla="*/ 2 h 323"/>
                <a:gd name="T36" fmla="*/ 32 w 34"/>
                <a:gd name="T37" fmla="*/ 1 h 323"/>
                <a:gd name="T38" fmla="*/ 31 w 34"/>
                <a:gd name="T39" fmla="*/ 1 h 323"/>
                <a:gd name="T40" fmla="*/ 30 w 34"/>
                <a:gd name="T41" fmla="*/ 0 h 323"/>
                <a:gd name="T42" fmla="*/ 28 w 34"/>
                <a:gd name="T43" fmla="*/ 0 h 323"/>
                <a:gd name="T44" fmla="*/ 6 w 34"/>
                <a:gd name="T45" fmla="*/ 0 h 323"/>
                <a:gd name="T46" fmla="*/ 11 w 34"/>
                <a:gd name="T47" fmla="*/ 11 h 323"/>
                <a:gd name="T48" fmla="*/ 23 w 34"/>
                <a:gd name="T49" fmla="*/ 11 h 323"/>
                <a:gd name="T50" fmla="*/ 23 w 34"/>
                <a:gd name="T51" fmla="*/ 311 h 323"/>
                <a:gd name="T52" fmla="*/ 11 w 34"/>
                <a:gd name="T53" fmla="*/ 311 h 323"/>
                <a:gd name="T54" fmla="*/ 11 w 34"/>
                <a:gd name="T55" fmla="*/ 11 h 323"/>
                <a:gd name="T56" fmla="*/ 6 w 34"/>
                <a:gd name="T5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323">
                  <a:moveTo>
                    <a:pt x="6" y="0"/>
                  </a:moveTo>
                  <a:lnTo>
                    <a:pt x="4" y="0"/>
                  </a:lnTo>
                  <a:lnTo>
                    <a:pt x="3" y="1"/>
                  </a:lnTo>
                  <a:lnTo>
                    <a:pt x="1" y="1"/>
                  </a:lnTo>
                  <a:lnTo>
                    <a:pt x="1" y="2"/>
                  </a:lnTo>
                  <a:lnTo>
                    <a:pt x="0" y="4"/>
                  </a:lnTo>
                  <a:lnTo>
                    <a:pt x="0" y="319"/>
                  </a:lnTo>
                  <a:lnTo>
                    <a:pt x="1" y="320"/>
                  </a:lnTo>
                  <a:lnTo>
                    <a:pt x="1" y="321"/>
                  </a:lnTo>
                  <a:lnTo>
                    <a:pt x="3" y="321"/>
                  </a:lnTo>
                  <a:lnTo>
                    <a:pt x="4" y="323"/>
                  </a:lnTo>
                  <a:lnTo>
                    <a:pt x="30" y="323"/>
                  </a:lnTo>
                  <a:lnTo>
                    <a:pt x="31" y="321"/>
                  </a:lnTo>
                  <a:lnTo>
                    <a:pt x="32" y="321"/>
                  </a:lnTo>
                  <a:lnTo>
                    <a:pt x="32" y="320"/>
                  </a:lnTo>
                  <a:lnTo>
                    <a:pt x="34" y="319"/>
                  </a:lnTo>
                  <a:lnTo>
                    <a:pt x="34" y="4"/>
                  </a:lnTo>
                  <a:lnTo>
                    <a:pt x="32" y="2"/>
                  </a:lnTo>
                  <a:lnTo>
                    <a:pt x="32" y="1"/>
                  </a:lnTo>
                  <a:lnTo>
                    <a:pt x="31" y="1"/>
                  </a:lnTo>
                  <a:lnTo>
                    <a:pt x="30" y="0"/>
                  </a:lnTo>
                  <a:lnTo>
                    <a:pt x="28" y="0"/>
                  </a:lnTo>
                  <a:lnTo>
                    <a:pt x="6" y="0"/>
                  </a:lnTo>
                  <a:lnTo>
                    <a:pt x="11" y="11"/>
                  </a:lnTo>
                  <a:lnTo>
                    <a:pt x="23" y="11"/>
                  </a:lnTo>
                  <a:lnTo>
                    <a:pt x="23" y="311"/>
                  </a:lnTo>
                  <a:lnTo>
                    <a:pt x="11" y="311"/>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 name="Rectangle 1115"/>
            <p:cNvSpPr>
              <a:spLocks noChangeArrowheads="1"/>
            </p:cNvSpPr>
            <p:nvPr/>
          </p:nvSpPr>
          <p:spPr bwMode="auto">
            <a:xfrm>
              <a:off x="3754" y="2902"/>
              <a:ext cx="103" cy="2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 name="Rectangle 1116"/>
            <p:cNvSpPr>
              <a:spLocks noChangeArrowheads="1"/>
            </p:cNvSpPr>
            <p:nvPr/>
          </p:nvSpPr>
          <p:spPr bwMode="auto">
            <a:xfrm>
              <a:off x="3754" y="2923"/>
              <a:ext cx="103"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 name="Rectangle 1117"/>
            <p:cNvSpPr>
              <a:spLocks noChangeArrowheads="1"/>
            </p:cNvSpPr>
            <p:nvPr/>
          </p:nvSpPr>
          <p:spPr bwMode="auto">
            <a:xfrm>
              <a:off x="3754" y="2944"/>
              <a:ext cx="103" cy="21"/>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 name="Rectangle 1118"/>
            <p:cNvSpPr>
              <a:spLocks noChangeArrowheads="1"/>
            </p:cNvSpPr>
            <p:nvPr/>
          </p:nvSpPr>
          <p:spPr bwMode="auto">
            <a:xfrm>
              <a:off x="3754" y="2965"/>
              <a:ext cx="103"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 name="Rectangle 1119"/>
            <p:cNvSpPr>
              <a:spLocks noChangeArrowheads="1"/>
            </p:cNvSpPr>
            <p:nvPr/>
          </p:nvSpPr>
          <p:spPr bwMode="auto">
            <a:xfrm>
              <a:off x="3754" y="2986"/>
              <a:ext cx="103" cy="20"/>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 name="Rectangle 1120"/>
            <p:cNvSpPr>
              <a:spLocks noChangeArrowheads="1"/>
            </p:cNvSpPr>
            <p:nvPr/>
          </p:nvSpPr>
          <p:spPr bwMode="auto">
            <a:xfrm>
              <a:off x="3754" y="3006"/>
              <a:ext cx="103" cy="21"/>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 name="Rectangle 1121"/>
            <p:cNvSpPr>
              <a:spLocks noChangeArrowheads="1"/>
            </p:cNvSpPr>
            <p:nvPr/>
          </p:nvSpPr>
          <p:spPr bwMode="auto">
            <a:xfrm>
              <a:off x="3754" y="3027"/>
              <a:ext cx="103" cy="20"/>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 name="Freeform 1122"/>
            <p:cNvSpPr>
              <a:spLocks/>
            </p:cNvSpPr>
            <p:nvPr/>
          </p:nvSpPr>
          <p:spPr bwMode="auto">
            <a:xfrm>
              <a:off x="3751" y="2899"/>
              <a:ext cx="108" cy="150"/>
            </a:xfrm>
            <a:custGeom>
              <a:avLst/>
              <a:gdLst>
                <a:gd name="T0" fmla="*/ 6 w 218"/>
                <a:gd name="T1" fmla="*/ 0 h 301"/>
                <a:gd name="T2" fmla="*/ 5 w 218"/>
                <a:gd name="T3" fmla="*/ 0 h 301"/>
                <a:gd name="T4" fmla="*/ 3 w 218"/>
                <a:gd name="T5" fmla="*/ 2 h 301"/>
                <a:gd name="T6" fmla="*/ 2 w 218"/>
                <a:gd name="T7" fmla="*/ 2 h 301"/>
                <a:gd name="T8" fmla="*/ 2 w 218"/>
                <a:gd name="T9" fmla="*/ 3 h 301"/>
                <a:gd name="T10" fmla="*/ 0 w 218"/>
                <a:gd name="T11" fmla="*/ 5 h 301"/>
                <a:gd name="T12" fmla="*/ 0 w 218"/>
                <a:gd name="T13" fmla="*/ 297 h 301"/>
                <a:gd name="T14" fmla="*/ 2 w 218"/>
                <a:gd name="T15" fmla="*/ 298 h 301"/>
                <a:gd name="T16" fmla="*/ 2 w 218"/>
                <a:gd name="T17" fmla="*/ 299 h 301"/>
                <a:gd name="T18" fmla="*/ 3 w 218"/>
                <a:gd name="T19" fmla="*/ 299 h 301"/>
                <a:gd name="T20" fmla="*/ 5 w 218"/>
                <a:gd name="T21" fmla="*/ 301 h 301"/>
                <a:gd name="T22" fmla="*/ 214 w 218"/>
                <a:gd name="T23" fmla="*/ 301 h 301"/>
                <a:gd name="T24" fmla="*/ 215 w 218"/>
                <a:gd name="T25" fmla="*/ 299 h 301"/>
                <a:gd name="T26" fmla="*/ 216 w 218"/>
                <a:gd name="T27" fmla="*/ 299 h 301"/>
                <a:gd name="T28" fmla="*/ 216 w 218"/>
                <a:gd name="T29" fmla="*/ 298 h 301"/>
                <a:gd name="T30" fmla="*/ 218 w 218"/>
                <a:gd name="T31" fmla="*/ 297 h 301"/>
                <a:gd name="T32" fmla="*/ 218 w 218"/>
                <a:gd name="T33" fmla="*/ 5 h 301"/>
                <a:gd name="T34" fmla="*/ 216 w 218"/>
                <a:gd name="T35" fmla="*/ 3 h 301"/>
                <a:gd name="T36" fmla="*/ 216 w 218"/>
                <a:gd name="T37" fmla="*/ 2 h 301"/>
                <a:gd name="T38" fmla="*/ 215 w 218"/>
                <a:gd name="T39" fmla="*/ 2 h 301"/>
                <a:gd name="T40" fmla="*/ 214 w 218"/>
                <a:gd name="T41" fmla="*/ 0 h 301"/>
                <a:gd name="T42" fmla="*/ 212 w 218"/>
                <a:gd name="T43" fmla="*/ 0 h 301"/>
                <a:gd name="T44" fmla="*/ 6 w 218"/>
                <a:gd name="T45" fmla="*/ 0 h 301"/>
                <a:gd name="T46" fmla="*/ 12 w 218"/>
                <a:gd name="T47" fmla="*/ 12 h 301"/>
                <a:gd name="T48" fmla="*/ 207 w 218"/>
                <a:gd name="T49" fmla="*/ 12 h 301"/>
                <a:gd name="T50" fmla="*/ 207 w 218"/>
                <a:gd name="T51" fmla="*/ 290 h 301"/>
                <a:gd name="T52" fmla="*/ 12 w 218"/>
                <a:gd name="T53" fmla="*/ 290 h 301"/>
                <a:gd name="T54" fmla="*/ 12 w 218"/>
                <a:gd name="T55" fmla="*/ 12 h 301"/>
                <a:gd name="T56" fmla="*/ 6 w 218"/>
                <a:gd name="T57"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8" h="301">
                  <a:moveTo>
                    <a:pt x="6" y="0"/>
                  </a:moveTo>
                  <a:lnTo>
                    <a:pt x="5" y="0"/>
                  </a:lnTo>
                  <a:lnTo>
                    <a:pt x="3" y="2"/>
                  </a:lnTo>
                  <a:lnTo>
                    <a:pt x="2" y="2"/>
                  </a:lnTo>
                  <a:lnTo>
                    <a:pt x="2" y="3"/>
                  </a:lnTo>
                  <a:lnTo>
                    <a:pt x="0" y="5"/>
                  </a:lnTo>
                  <a:lnTo>
                    <a:pt x="0" y="297"/>
                  </a:lnTo>
                  <a:lnTo>
                    <a:pt x="2" y="298"/>
                  </a:lnTo>
                  <a:lnTo>
                    <a:pt x="2" y="299"/>
                  </a:lnTo>
                  <a:lnTo>
                    <a:pt x="3" y="299"/>
                  </a:lnTo>
                  <a:lnTo>
                    <a:pt x="5" y="301"/>
                  </a:lnTo>
                  <a:lnTo>
                    <a:pt x="214" y="301"/>
                  </a:lnTo>
                  <a:lnTo>
                    <a:pt x="215" y="299"/>
                  </a:lnTo>
                  <a:lnTo>
                    <a:pt x="216" y="299"/>
                  </a:lnTo>
                  <a:lnTo>
                    <a:pt x="216" y="298"/>
                  </a:lnTo>
                  <a:lnTo>
                    <a:pt x="218" y="297"/>
                  </a:lnTo>
                  <a:lnTo>
                    <a:pt x="218" y="5"/>
                  </a:lnTo>
                  <a:lnTo>
                    <a:pt x="216" y="3"/>
                  </a:lnTo>
                  <a:lnTo>
                    <a:pt x="216" y="2"/>
                  </a:lnTo>
                  <a:lnTo>
                    <a:pt x="215" y="2"/>
                  </a:lnTo>
                  <a:lnTo>
                    <a:pt x="214" y="0"/>
                  </a:lnTo>
                  <a:lnTo>
                    <a:pt x="212" y="0"/>
                  </a:lnTo>
                  <a:lnTo>
                    <a:pt x="6" y="0"/>
                  </a:lnTo>
                  <a:lnTo>
                    <a:pt x="12" y="12"/>
                  </a:lnTo>
                  <a:lnTo>
                    <a:pt x="207" y="12"/>
                  </a:lnTo>
                  <a:lnTo>
                    <a:pt x="207" y="290"/>
                  </a:lnTo>
                  <a:lnTo>
                    <a:pt x="12" y="290"/>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 name="Rectangle 1123"/>
            <p:cNvSpPr>
              <a:spLocks noChangeArrowheads="1"/>
            </p:cNvSpPr>
            <p:nvPr/>
          </p:nvSpPr>
          <p:spPr bwMode="auto">
            <a:xfrm>
              <a:off x="3744" y="2895"/>
              <a:ext cx="11"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 name="Rectangle 1124"/>
            <p:cNvSpPr>
              <a:spLocks noChangeArrowheads="1"/>
            </p:cNvSpPr>
            <p:nvPr/>
          </p:nvSpPr>
          <p:spPr bwMode="auto">
            <a:xfrm>
              <a:off x="3744" y="2915"/>
              <a:ext cx="11"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 name="Rectangle 1125"/>
            <p:cNvSpPr>
              <a:spLocks noChangeArrowheads="1"/>
            </p:cNvSpPr>
            <p:nvPr/>
          </p:nvSpPr>
          <p:spPr bwMode="auto">
            <a:xfrm>
              <a:off x="3744" y="2934"/>
              <a:ext cx="11"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 name="Rectangle 1126"/>
            <p:cNvSpPr>
              <a:spLocks noChangeArrowheads="1"/>
            </p:cNvSpPr>
            <p:nvPr/>
          </p:nvSpPr>
          <p:spPr bwMode="auto">
            <a:xfrm>
              <a:off x="3744" y="2954"/>
              <a:ext cx="11"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 name="Rectangle 1127"/>
            <p:cNvSpPr>
              <a:spLocks noChangeArrowheads="1"/>
            </p:cNvSpPr>
            <p:nvPr/>
          </p:nvSpPr>
          <p:spPr bwMode="auto">
            <a:xfrm>
              <a:off x="3744" y="2974"/>
              <a:ext cx="11"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 name="Rectangle 1128"/>
            <p:cNvSpPr>
              <a:spLocks noChangeArrowheads="1"/>
            </p:cNvSpPr>
            <p:nvPr/>
          </p:nvSpPr>
          <p:spPr bwMode="auto">
            <a:xfrm>
              <a:off x="3744" y="2994"/>
              <a:ext cx="11"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 name="Rectangle 1129"/>
            <p:cNvSpPr>
              <a:spLocks noChangeArrowheads="1"/>
            </p:cNvSpPr>
            <p:nvPr/>
          </p:nvSpPr>
          <p:spPr bwMode="auto">
            <a:xfrm>
              <a:off x="3744" y="3013"/>
              <a:ext cx="11"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 name="Rectangle 1130"/>
            <p:cNvSpPr>
              <a:spLocks noChangeArrowheads="1"/>
            </p:cNvSpPr>
            <p:nvPr/>
          </p:nvSpPr>
          <p:spPr bwMode="auto">
            <a:xfrm>
              <a:off x="3744" y="3033"/>
              <a:ext cx="11"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 name="Freeform 1131"/>
            <p:cNvSpPr>
              <a:spLocks/>
            </p:cNvSpPr>
            <p:nvPr/>
          </p:nvSpPr>
          <p:spPr bwMode="auto">
            <a:xfrm>
              <a:off x="3741" y="2892"/>
              <a:ext cx="16" cy="162"/>
            </a:xfrm>
            <a:custGeom>
              <a:avLst/>
              <a:gdLst>
                <a:gd name="T0" fmla="*/ 5 w 32"/>
                <a:gd name="T1" fmla="*/ 0 h 325"/>
                <a:gd name="T2" fmla="*/ 4 w 32"/>
                <a:gd name="T3" fmla="*/ 0 h 325"/>
                <a:gd name="T4" fmla="*/ 2 w 32"/>
                <a:gd name="T5" fmla="*/ 2 h 325"/>
                <a:gd name="T6" fmla="*/ 1 w 32"/>
                <a:gd name="T7" fmla="*/ 2 h 325"/>
                <a:gd name="T8" fmla="*/ 1 w 32"/>
                <a:gd name="T9" fmla="*/ 3 h 325"/>
                <a:gd name="T10" fmla="*/ 0 w 32"/>
                <a:gd name="T11" fmla="*/ 4 h 325"/>
                <a:gd name="T12" fmla="*/ 0 w 32"/>
                <a:gd name="T13" fmla="*/ 321 h 325"/>
                <a:gd name="T14" fmla="*/ 1 w 32"/>
                <a:gd name="T15" fmla="*/ 322 h 325"/>
                <a:gd name="T16" fmla="*/ 1 w 32"/>
                <a:gd name="T17" fmla="*/ 323 h 325"/>
                <a:gd name="T18" fmla="*/ 2 w 32"/>
                <a:gd name="T19" fmla="*/ 323 h 325"/>
                <a:gd name="T20" fmla="*/ 4 w 32"/>
                <a:gd name="T21" fmla="*/ 325 h 325"/>
                <a:gd name="T22" fmla="*/ 28 w 32"/>
                <a:gd name="T23" fmla="*/ 325 h 325"/>
                <a:gd name="T24" fmla="*/ 29 w 32"/>
                <a:gd name="T25" fmla="*/ 323 h 325"/>
                <a:gd name="T26" fmla="*/ 31 w 32"/>
                <a:gd name="T27" fmla="*/ 323 h 325"/>
                <a:gd name="T28" fmla="*/ 31 w 32"/>
                <a:gd name="T29" fmla="*/ 322 h 325"/>
                <a:gd name="T30" fmla="*/ 32 w 32"/>
                <a:gd name="T31" fmla="*/ 321 h 325"/>
                <a:gd name="T32" fmla="*/ 32 w 32"/>
                <a:gd name="T33" fmla="*/ 4 h 325"/>
                <a:gd name="T34" fmla="*/ 31 w 32"/>
                <a:gd name="T35" fmla="*/ 3 h 325"/>
                <a:gd name="T36" fmla="*/ 31 w 32"/>
                <a:gd name="T37" fmla="*/ 2 h 325"/>
                <a:gd name="T38" fmla="*/ 29 w 32"/>
                <a:gd name="T39" fmla="*/ 2 h 325"/>
                <a:gd name="T40" fmla="*/ 28 w 32"/>
                <a:gd name="T41" fmla="*/ 0 h 325"/>
                <a:gd name="T42" fmla="*/ 26 w 32"/>
                <a:gd name="T43" fmla="*/ 0 h 325"/>
                <a:gd name="T44" fmla="*/ 5 w 32"/>
                <a:gd name="T45" fmla="*/ 0 h 325"/>
                <a:gd name="T46" fmla="*/ 11 w 32"/>
                <a:gd name="T47" fmla="*/ 12 h 325"/>
                <a:gd name="T48" fmla="*/ 21 w 32"/>
                <a:gd name="T49" fmla="*/ 12 h 325"/>
                <a:gd name="T50" fmla="*/ 21 w 32"/>
                <a:gd name="T51" fmla="*/ 313 h 325"/>
                <a:gd name="T52" fmla="*/ 11 w 32"/>
                <a:gd name="T53" fmla="*/ 313 h 325"/>
                <a:gd name="T54" fmla="*/ 11 w 32"/>
                <a:gd name="T55" fmla="*/ 12 h 325"/>
                <a:gd name="T56" fmla="*/ 5 w 32"/>
                <a:gd name="T57"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325">
                  <a:moveTo>
                    <a:pt x="5" y="0"/>
                  </a:moveTo>
                  <a:lnTo>
                    <a:pt x="4" y="0"/>
                  </a:lnTo>
                  <a:lnTo>
                    <a:pt x="2" y="2"/>
                  </a:lnTo>
                  <a:lnTo>
                    <a:pt x="1" y="2"/>
                  </a:lnTo>
                  <a:lnTo>
                    <a:pt x="1" y="3"/>
                  </a:lnTo>
                  <a:lnTo>
                    <a:pt x="0" y="4"/>
                  </a:lnTo>
                  <a:lnTo>
                    <a:pt x="0" y="321"/>
                  </a:lnTo>
                  <a:lnTo>
                    <a:pt x="1" y="322"/>
                  </a:lnTo>
                  <a:lnTo>
                    <a:pt x="1" y="323"/>
                  </a:lnTo>
                  <a:lnTo>
                    <a:pt x="2" y="323"/>
                  </a:lnTo>
                  <a:lnTo>
                    <a:pt x="4" y="325"/>
                  </a:lnTo>
                  <a:lnTo>
                    <a:pt x="28" y="325"/>
                  </a:lnTo>
                  <a:lnTo>
                    <a:pt x="29" y="323"/>
                  </a:lnTo>
                  <a:lnTo>
                    <a:pt x="31" y="323"/>
                  </a:lnTo>
                  <a:lnTo>
                    <a:pt x="31" y="322"/>
                  </a:lnTo>
                  <a:lnTo>
                    <a:pt x="32" y="321"/>
                  </a:lnTo>
                  <a:lnTo>
                    <a:pt x="32" y="4"/>
                  </a:lnTo>
                  <a:lnTo>
                    <a:pt x="31" y="3"/>
                  </a:lnTo>
                  <a:lnTo>
                    <a:pt x="31" y="2"/>
                  </a:lnTo>
                  <a:lnTo>
                    <a:pt x="29" y="2"/>
                  </a:lnTo>
                  <a:lnTo>
                    <a:pt x="28" y="0"/>
                  </a:lnTo>
                  <a:lnTo>
                    <a:pt x="26" y="0"/>
                  </a:lnTo>
                  <a:lnTo>
                    <a:pt x="5" y="0"/>
                  </a:lnTo>
                  <a:lnTo>
                    <a:pt x="11" y="12"/>
                  </a:lnTo>
                  <a:lnTo>
                    <a:pt x="21" y="12"/>
                  </a:lnTo>
                  <a:lnTo>
                    <a:pt x="21" y="313"/>
                  </a:lnTo>
                  <a:lnTo>
                    <a:pt x="11" y="313"/>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 name="Rectangle 1132"/>
            <p:cNvSpPr>
              <a:spLocks noChangeArrowheads="1"/>
            </p:cNvSpPr>
            <p:nvPr/>
          </p:nvSpPr>
          <p:spPr bwMode="auto">
            <a:xfrm>
              <a:off x="3721" y="2867"/>
              <a:ext cx="23" cy="20"/>
            </a:xfrm>
            <a:prstGeom prst="rect">
              <a:avLst/>
            </a:prstGeom>
            <a:solidFill>
              <a:srgbClr val="4F4F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 name="Rectangle 1133"/>
            <p:cNvSpPr>
              <a:spLocks noChangeArrowheads="1"/>
            </p:cNvSpPr>
            <p:nvPr/>
          </p:nvSpPr>
          <p:spPr bwMode="auto">
            <a:xfrm>
              <a:off x="3721" y="2887"/>
              <a:ext cx="23" cy="21"/>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 name="Rectangle 1134"/>
            <p:cNvSpPr>
              <a:spLocks noChangeArrowheads="1"/>
            </p:cNvSpPr>
            <p:nvPr/>
          </p:nvSpPr>
          <p:spPr bwMode="auto">
            <a:xfrm>
              <a:off x="3721" y="2908"/>
              <a:ext cx="23" cy="20"/>
            </a:xfrm>
            <a:prstGeom prst="rect">
              <a:avLst/>
            </a:prstGeom>
            <a:solidFill>
              <a:srgbClr val="8A8A8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 name="Rectangle 1135"/>
            <p:cNvSpPr>
              <a:spLocks noChangeArrowheads="1"/>
            </p:cNvSpPr>
            <p:nvPr/>
          </p:nvSpPr>
          <p:spPr bwMode="auto">
            <a:xfrm>
              <a:off x="3721" y="2928"/>
              <a:ext cx="23" cy="21"/>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 name="Rectangle 1136"/>
            <p:cNvSpPr>
              <a:spLocks noChangeArrowheads="1"/>
            </p:cNvSpPr>
            <p:nvPr/>
          </p:nvSpPr>
          <p:spPr bwMode="auto">
            <a:xfrm>
              <a:off x="3721" y="2949"/>
              <a:ext cx="23" cy="19"/>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 name="Rectangle 1137"/>
            <p:cNvSpPr>
              <a:spLocks noChangeArrowheads="1"/>
            </p:cNvSpPr>
            <p:nvPr/>
          </p:nvSpPr>
          <p:spPr bwMode="auto">
            <a:xfrm>
              <a:off x="3721" y="2968"/>
              <a:ext cx="23" cy="20"/>
            </a:xfrm>
            <a:prstGeom prst="rect">
              <a:avLst/>
            </a:prstGeom>
            <a:solidFill>
              <a:srgbClr val="C0C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 name="Rectangle 1138"/>
            <p:cNvSpPr>
              <a:spLocks noChangeArrowheads="1"/>
            </p:cNvSpPr>
            <p:nvPr/>
          </p:nvSpPr>
          <p:spPr bwMode="auto">
            <a:xfrm>
              <a:off x="3721" y="2988"/>
              <a:ext cx="23" cy="20"/>
            </a:xfrm>
            <a:prstGeom prst="rect">
              <a:avLst/>
            </a:prstGeom>
            <a:solidFill>
              <a:srgbClr val="8A8A8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 name="Rectangle 1139"/>
            <p:cNvSpPr>
              <a:spLocks noChangeArrowheads="1"/>
            </p:cNvSpPr>
            <p:nvPr/>
          </p:nvSpPr>
          <p:spPr bwMode="auto">
            <a:xfrm>
              <a:off x="3721" y="3008"/>
              <a:ext cx="23"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 name="Rectangle 1140"/>
            <p:cNvSpPr>
              <a:spLocks noChangeArrowheads="1"/>
            </p:cNvSpPr>
            <p:nvPr/>
          </p:nvSpPr>
          <p:spPr bwMode="auto">
            <a:xfrm>
              <a:off x="3721" y="3028"/>
              <a:ext cx="23" cy="19"/>
            </a:xfrm>
            <a:prstGeom prst="rect">
              <a:avLst/>
            </a:prstGeom>
            <a:solidFill>
              <a:srgbClr val="4F4F4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 name="Rectangle 1141"/>
            <p:cNvSpPr>
              <a:spLocks noChangeArrowheads="1"/>
            </p:cNvSpPr>
            <p:nvPr/>
          </p:nvSpPr>
          <p:spPr bwMode="auto">
            <a:xfrm>
              <a:off x="3721" y="3047"/>
              <a:ext cx="23" cy="2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 name="Rectangle 1142"/>
            <p:cNvSpPr>
              <a:spLocks noChangeArrowheads="1"/>
            </p:cNvSpPr>
            <p:nvPr/>
          </p:nvSpPr>
          <p:spPr bwMode="auto">
            <a:xfrm>
              <a:off x="3721" y="3067"/>
              <a:ext cx="23"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 name="Freeform 1143"/>
            <p:cNvSpPr>
              <a:spLocks/>
            </p:cNvSpPr>
            <p:nvPr/>
          </p:nvSpPr>
          <p:spPr bwMode="auto">
            <a:xfrm>
              <a:off x="3718" y="2864"/>
              <a:ext cx="28" cy="225"/>
            </a:xfrm>
            <a:custGeom>
              <a:avLst/>
              <a:gdLst>
                <a:gd name="T0" fmla="*/ 6 w 56"/>
                <a:gd name="T1" fmla="*/ 0 h 450"/>
                <a:gd name="T2" fmla="*/ 5 w 56"/>
                <a:gd name="T3" fmla="*/ 0 h 450"/>
                <a:gd name="T4" fmla="*/ 3 w 56"/>
                <a:gd name="T5" fmla="*/ 1 h 450"/>
                <a:gd name="T6" fmla="*/ 2 w 56"/>
                <a:gd name="T7" fmla="*/ 1 h 450"/>
                <a:gd name="T8" fmla="*/ 2 w 56"/>
                <a:gd name="T9" fmla="*/ 3 h 450"/>
                <a:gd name="T10" fmla="*/ 0 w 56"/>
                <a:gd name="T11" fmla="*/ 4 h 450"/>
                <a:gd name="T12" fmla="*/ 0 w 56"/>
                <a:gd name="T13" fmla="*/ 446 h 450"/>
                <a:gd name="T14" fmla="*/ 2 w 56"/>
                <a:gd name="T15" fmla="*/ 447 h 450"/>
                <a:gd name="T16" fmla="*/ 2 w 56"/>
                <a:gd name="T17" fmla="*/ 448 h 450"/>
                <a:gd name="T18" fmla="*/ 3 w 56"/>
                <a:gd name="T19" fmla="*/ 448 h 450"/>
                <a:gd name="T20" fmla="*/ 5 w 56"/>
                <a:gd name="T21" fmla="*/ 450 h 450"/>
                <a:gd name="T22" fmla="*/ 51 w 56"/>
                <a:gd name="T23" fmla="*/ 450 h 450"/>
                <a:gd name="T24" fmla="*/ 53 w 56"/>
                <a:gd name="T25" fmla="*/ 448 h 450"/>
                <a:gd name="T26" fmla="*/ 54 w 56"/>
                <a:gd name="T27" fmla="*/ 448 h 450"/>
                <a:gd name="T28" fmla="*/ 54 w 56"/>
                <a:gd name="T29" fmla="*/ 447 h 450"/>
                <a:gd name="T30" fmla="*/ 56 w 56"/>
                <a:gd name="T31" fmla="*/ 446 h 450"/>
                <a:gd name="T32" fmla="*/ 56 w 56"/>
                <a:gd name="T33" fmla="*/ 4 h 450"/>
                <a:gd name="T34" fmla="*/ 54 w 56"/>
                <a:gd name="T35" fmla="*/ 3 h 450"/>
                <a:gd name="T36" fmla="*/ 54 w 56"/>
                <a:gd name="T37" fmla="*/ 1 h 450"/>
                <a:gd name="T38" fmla="*/ 53 w 56"/>
                <a:gd name="T39" fmla="*/ 1 h 450"/>
                <a:gd name="T40" fmla="*/ 51 w 56"/>
                <a:gd name="T41" fmla="*/ 0 h 450"/>
                <a:gd name="T42" fmla="*/ 50 w 56"/>
                <a:gd name="T43" fmla="*/ 0 h 450"/>
                <a:gd name="T44" fmla="*/ 6 w 56"/>
                <a:gd name="T45" fmla="*/ 0 h 450"/>
                <a:gd name="T46" fmla="*/ 12 w 56"/>
                <a:gd name="T47" fmla="*/ 11 h 450"/>
                <a:gd name="T48" fmla="*/ 44 w 56"/>
                <a:gd name="T49" fmla="*/ 11 h 450"/>
                <a:gd name="T50" fmla="*/ 44 w 56"/>
                <a:gd name="T51" fmla="*/ 439 h 450"/>
                <a:gd name="T52" fmla="*/ 12 w 56"/>
                <a:gd name="T53" fmla="*/ 439 h 450"/>
                <a:gd name="T54" fmla="*/ 12 w 56"/>
                <a:gd name="T55" fmla="*/ 11 h 450"/>
                <a:gd name="T56" fmla="*/ 6 w 56"/>
                <a:gd name="T57"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6" h="450">
                  <a:moveTo>
                    <a:pt x="6" y="0"/>
                  </a:moveTo>
                  <a:lnTo>
                    <a:pt x="5" y="0"/>
                  </a:lnTo>
                  <a:lnTo>
                    <a:pt x="3" y="1"/>
                  </a:lnTo>
                  <a:lnTo>
                    <a:pt x="2" y="1"/>
                  </a:lnTo>
                  <a:lnTo>
                    <a:pt x="2" y="3"/>
                  </a:lnTo>
                  <a:lnTo>
                    <a:pt x="0" y="4"/>
                  </a:lnTo>
                  <a:lnTo>
                    <a:pt x="0" y="446"/>
                  </a:lnTo>
                  <a:lnTo>
                    <a:pt x="2" y="447"/>
                  </a:lnTo>
                  <a:lnTo>
                    <a:pt x="2" y="448"/>
                  </a:lnTo>
                  <a:lnTo>
                    <a:pt x="3" y="448"/>
                  </a:lnTo>
                  <a:lnTo>
                    <a:pt x="5" y="450"/>
                  </a:lnTo>
                  <a:lnTo>
                    <a:pt x="51" y="450"/>
                  </a:lnTo>
                  <a:lnTo>
                    <a:pt x="53" y="448"/>
                  </a:lnTo>
                  <a:lnTo>
                    <a:pt x="54" y="448"/>
                  </a:lnTo>
                  <a:lnTo>
                    <a:pt x="54" y="447"/>
                  </a:lnTo>
                  <a:lnTo>
                    <a:pt x="56" y="446"/>
                  </a:lnTo>
                  <a:lnTo>
                    <a:pt x="56" y="4"/>
                  </a:lnTo>
                  <a:lnTo>
                    <a:pt x="54" y="3"/>
                  </a:lnTo>
                  <a:lnTo>
                    <a:pt x="54" y="1"/>
                  </a:lnTo>
                  <a:lnTo>
                    <a:pt x="53" y="1"/>
                  </a:lnTo>
                  <a:lnTo>
                    <a:pt x="51" y="0"/>
                  </a:lnTo>
                  <a:lnTo>
                    <a:pt x="50" y="0"/>
                  </a:lnTo>
                  <a:lnTo>
                    <a:pt x="6" y="0"/>
                  </a:lnTo>
                  <a:lnTo>
                    <a:pt x="12" y="11"/>
                  </a:lnTo>
                  <a:lnTo>
                    <a:pt x="44" y="11"/>
                  </a:lnTo>
                  <a:lnTo>
                    <a:pt x="44" y="439"/>
                  </a:lnTo>
                  <a:lnTo>
                    <a:pt x="12" y="439"/>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 name="Rectangle 1144"/>
            <p:cNvSpPr>
              <a:spLocks noChangeArrowheads="1"/>
            </p:cNvSpPr>
            <p:nvPr/>
          </p:nvSpPr>
          <p:spPr bwMode="auto">
            <a:xfrm>
              <a:off x="3709" y="2895"/>
              <a:ext cx="13"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 name="Rectangle 1145"/>
            <p:cNvSpPr>
              <a:spLocks noChangeArrowheads="1"/>
            </p:cNvSpPr>
            <p:nvPr/>
          </p:nvSpPr>
          <p:spPr bwMode="auto">
            <a:xfrm>
              <a:off x="3709" y="2915"/>
              <a:ext cx="13"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 name="Rectangle 1146"/>
            <p:cNvSpPr>
              <a:spLocks noChangeArrowheads="1"/>
            </p:cNvSpPr>
            <p:nvPr/>
          </p:nvSpPr>
          <p:spPr bwMode="auto">
            <a:xfrm>
              <a:off x="3709" y="2934"/>
              <a:ext cx="13"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 name="Rectangle 1147"/>
            <p:cNvSpPr>
              <a:spLocks noChangeArrowheads="1"/>
            </p:cNvSpPr>
            <p:nvPr/>
          </p:nvSpPr>
          <p:spPr bwMode="auto">
            <a:xfrm>
              <a:off x="3709" y="2954"/>
              <a:ext cx="13"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 name="Rectangle 1148"/>
            <p:cNvSpPr>
              <a:spLocks noChangeArrowheads="1"/>
            </p:cNvSpPr>
            <p:nvPr/>
          </p:nvSpPr>
          <p:spPr bwMode="auto">
            <a:xfrm>
              <a:off x="3709" y="2974"/>
              <a:ext cx="13"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 name="Rectangle 1149"/>
            <p:cNvSpPr>
              <a:spLocks noChangeArrowheads="1"/>
            </p:cNvSpPr>
            <p:nvPr/>
          </p:nvSpPr>
          <p:spPr bwMode="auto">
            <a:xfrm>
              <a:off x="3709" y="2994"/>
              <a:ext cx="13"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 name="Rectangle 1150"/>
            <p:cNvSpPr>
              <a:spLocks noChangeArrowheads="1"/>
            </p:cNvSpPr>
            <p:nvPr/>
          </p:nvSpPr>
          <p:spPr bwMode="auto">
            <a:xfrm>
              <a:off x="3709" y="3013"/>
              <a:ext cx="13"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 name="Rectangle 1151"/>
            <p:cNvSpPr>
              <a:spLocks noChangeArrowheads="1"/>
            </p:cNvSpPr>
            <p:nvPr/>
          </p:nvSpPr>
          <p:spPr bwMode="auto">
            <a:xfrm>
              <a:off x="3709" y="3033"/>
              <a:ext cx="13"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 name="Freeform 1152"/>
            <p:cNvSpPr>
              <a:spLocks/>
            </p:cNvSpPr>
            <p:nvPr/>
          </p:nvSpPr>
          <p:spPr bwMode="auto">
            <a:xfrm>
              <a:off x="3706" y="2892"/>
              <a:ext cx="19" cy="162"/>
            </a:xfrm>
            <a:custGeom>
              <a:avLst/>
              <a:gdLst>
                <a:gd name="T0" fmla="*/ 6 w 37"/>
                <a:gd name="T1" fmla="*/ 0 h 325"/>
                <a:gd name="T2" fmla="*/ 5 w 37"/>
                <a:gd name="T3" fmla="*/ 0 h 325"/>
                <a:gd name="T4" fmla="*/ 3 w 37"/>
                <a:gd name="T5" fmla="*/ 2 h 325"/>
                <a:gd name="T6" fmla="*/ 2 w 37"/>
                <a:gd name="T7" fmla="*/ 2 h 325"/>
                <a:gd name="T8" fmla="*/ 2 w 37"/>
                <a:gd name="T9" fmla="*/ 3 h 325"/>
                <a:gd name="T10" fmla="*/ 0 w 37"/>
                <a:gd name="T11" fmla="*/ 4 h 325"/>
                <a:gd name="T12" fmla="*/ 0 w 37"/>
                <a:gd name="T13" fmla="*/ 321 h 325"/>
                <a:gd name="T14" fmla="*/ 2 w 37"/>
                <a:gd name="T15" fmla="*/ 322 h 325"/>
                <a:gd name="T16" fmla="*/ 2 w 37"/>
                <a:gd name="T17" fmla="*/ 323 h 325"/>
                <a:gd name="T18" fmla="*/ 3 w 37"/>
                <a:gd name="T19" fmla="*/ 323 h 325"/>
                <a:gd name="T20" fmla="*/ 5 w 37"/>
                <a:gd name="T21" fmla="*/ 325 h 325"/>
                <a:gd name="T22" fmla="*/ 33 w 37"/>
                <a:gd name="T23" fmla="*/ 325 h 325"/>
                <a:gd name="T24" fmla="*/ 34 w 37"/>
                <a:gd name="T25" fmla="*/ 323 h 325"/>
                <a:gd name="T26" fmla="*/ 36 w 37"/>
                <a:gd name="T27" fmla="*/ 323 h 325"/>
                <a:gd name="T28" fmla="*/ 36 w 37"/>
                <a:gd name="T29" fmla="*/ 322 h 325"/>
                <a:gd name="T30" fmla="*/ 37 w 37"/>
                <a:gd name="T31" fmla="*/ 321 h 325"/>
                <a:gd name="T32" fmla="*/ 37 w 37"/>
                <a:gd name="T33" fmla="*/ 4 h 325"/>
                <a:gd name="T34" fmla="*/ 36 w 37"/>
                <a:gd name="T35" fmla="*/ 3 h 325"/>
                <a:gd name="T36" fmla="*/ 36 w 37"/>
                <a:gd name="T37" fmla="*/ 2 h 325"/>
                <a:gd name="T38" fmla="*/ 34 w 37"/>
                <a:gd name="T39" fmla="*/ 2 h 325"/>
                <a:gd name="T40" fmla="*/ 33 w 37"/>
                <a:gd name="T41" fmla="*/ 0 h 325"/>
                <a:gd name="T42" fmla="*/ 32 w 37"/>
                <a:gd name="T43" fmla="*/ 0 h 325"/>
                <a:gd name="T44" fmla="*/ 6 w 37"/>
                <a:gd name="T45" fmla="*/ 0 h 325"/>
                <a:gd name="T46" fmla="*/ 12 w 37"/>
                <a:gd name="T47" fmla="*/ 12 h 325"/>
                <a:gd name="T48" fmla="*/ 26 w 37"/>
                <a:gd name="T49" fmla="*/ 12 h 325"/>
                <a:gd name="T50" fmla="*/ 26 w 37"/>
                <a:gd name="T51" fmla="*/ 313 h 325"/>
                <a:gd name="T52" fmla="*/ 12 w 37"/>
                <a:gd name="T53" fmla="*/ 313 h 325"/>
                <a:gd name="T54" fmla="*/ 12 w 37"/>
                <a:gd name="T55" fmla="*/ 12 h 325"/>
                <a:gd name="T56" fmla="*/ 6 w 37"/>
                <a:gd name="T57"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325">
                  <a:moveTo>
                    <a:pt x="6" y="0"/>
                  </a:moveTo>
                  <a:lnTo>
                    <a:pt x="5" y="0"/>
                  </a:lnTo>
                  <a:lnTo>
                    <a:pt x="3" y="2"/>
                  </a:lnTo>
                  <a:lnTo>
                    <a:pt x="2" y="2"/>
                  </a:lnTo>
                  <a:lnTo>
                    <a:pt x="2" y="3"/>
                  </a:lnTo>
                  <a:lnTo>
                    <a:pt x="0" y="4"/>
                  </a:lnTo>
                  <a:lnTo>
                    <a:pt x="0" y="321"/>
                  </a:lnTo>
                  <a:lnTo>
                    <a:pt x="2" y="322"/>
                  </a:lnTo>
                  <a:lnTo>
                    <a:pt x="2" y="323"/>
                  </a:lnTo>
                  <a:lnTo>
                    <a:pt x="3" y="323"/>
                  </a:lnTo>
                  <a:lnTo>
                    <a:pt x="5" y="325"/>
                  </a:lnTo>
                  <a:lnTo>
                    <a:pt x="33" y="325"/>
                  </a:lnTo>
                  <a:lnTo>
                    <a:pt x="34" y="323"/>
                  </a:lnTo>
                  <a:lnTo>
                    <a:pt x="36" y="323"/>
                  </a:lnTo>
                  <a:lnTo>
                    <a:pt x="36" y="322"/>
                  </a:lnTo>
                  <a:lnTo>
                    <a:pt x="37" y="321"/>
                  </a:lnTo>
                  <a:lnTo>
                    <a:pt x="37" y="4"/>
                  </a:lnTo>
                  <a:lnTo>
                    <a:pt x="36" y="3"/>
                  </a:lnTo>
                  <a:lnTo>
                    <a:pt x="36" y="2"/>
                  </a:lnTo>
                  <a:lnTo>
                    <a:pt x="34" y="2"/>
                  </a:lnTo>
                  <a:lnTo>
                    <a:pt x="33" y="0"/>
                  </a:lnTo>
                  <a:lnTo>
                    <a:pt x="32" y="0"/>
                  </a:lnTo>
                  <a:lnTo>
                    <a:pt x="6" y="0"/>
                  </a:lnTo>
                  <a:lnTo>
                    <a:pt x="12" y="12"/>
                  </a:lnTo>
                  <a:lnTo>
                    <a:pt x="26" y="12"/>
                  </a:lnTo>
                  <a:lnTo>
                    <a:pt x="26" y="313"/>
                  </a:lnTo>
                  <a:lnTo>
                    <a:pt x="12" y="313"/>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 name="Freeform 1153"/>
            <p:cNvSpPr>
              <a:spLocks/>
            </p:cNvSpPr>
            <p:nvPr/>
          </p:nvSpPr>
          <p:spPr bwMode="auto">
            <a:xfrm>
              <a:off x="3720" y="2886"/>
              <a:ext cx="25" cy="5"/>
            </a:xfrm>
            <a:custGeom>
              <a:avLst/>
              <a:gdLst>
                <a:gd name="T0" fmla="*/ 43 w 49"/>
                <a:gd name="T1" fmla="*/ 11 h 11"/>
                <a:gd name="T2" fmla="*/ 45 w 49"/>
                <a:gd name="T3" fmla="*/ 11 h 11"/>
                <a:gd name="T4" fmla="*/ 46 w 49"/>
                <a:gd name="T5" fmla="*/ 9 h 11"/>
                <a:gd name="T6" fmla="*/ 48 w 49"/>
                <a:gd name="T7" fmla="*/ 9 h 11"/>
                <a:gd name="T8" fmla="*/ 48 w 49"/>
                <a:gd name="T9" fmla="*/ 8 h 11"/>
                <a:gd name="T10" fmla="*/ 49 w 49"/>
                <a:gd name="T11" fmla="*/ 7 h 11"/>
                <a:gd name="T12" fmla="*/ 49 w 49"/>
                <a:gd name="T13" fmla="*/ 4 h 11"/>
                <a:gd name="T14" fmla="*/ 48 w 49"/>
                <a:gd name="T15" fmla="*/ 2 h 11"/>
                <a:gd name="T16" fmla="*/ 48 w 49"/>
                <a:gd name="T17" fmla="*/ 1 h 11"/>
                <a:gd name="T18" fmla="*/ 46 w 49"/>
                <a:gd name="T19" fmla="*/ 1 h 11"/>
                <a:gd name="T20" fmla="*/ 45 w 49"/>
                <a:gd name="T21" fmla="*/ 0 h 11"/>
                <a:gd name="T22" fmla="*/ 4 w 49"/>
                <a:gd name="T23" fmla="*/ 0 h 11"/>
                <a:gd name="T24" fmla="*/ 3 w 49"/>
                <a:gd name="T25" fmla="*/ 1 h 11"/>
                <a:gd name="T26" fmla="*/ 1 w 49"/>
                <a:gd name="T27" fmla="*/ 1 h 11"/>
                <a:gd name="T28" fmla="*/ 1 w 49"/>
                <a:gd name="T29" fmla="*/ 2 h 11"/>
                <a:gd name="T30" fmla="*/ 0 w 49"/>
                <a:gd name="T31" fmla="*/ 4 h 11"/>
                <a:gd name="T32" fmla="*/ 0 w 49"/>
                <a:gd name="T33" fmla="*/ 7 h 11"/>
                <a:gd name="T34" fmla="*/ 1 w 49"/>
                <a:gd name="T35" fmla="*/ 8 h 11"/>
                <a:gd name="T36" fmla="*/ 1 w 49"/>
                <a:gd name="T37" fmla="*/ 9 h 11"/>
                <a:gd name="T38" fmla="*/ 3 w 49"/>
                <a:gd name="T39" fmla="*/ 9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9"/>
                  </a:lnTo>
                  <a:lnTo>
                    <a:pt x="48" y="9"/>
                  </a:lnTo>
                  <a:lnTo>
                    <a:pt x="48" y="8"/>
                  </a:lnTo>
                  <a:lnTo>
                    <a:pt x="49" y="7"/>
                  </a:lnTo>
                  <a:lnTo>
                    <a:pt x="49" y="4"/>
                  </a:lnTo>
                  <a:lnTo>
                    <a:pt x="48" y="2"/>
                  </a:lnTo>
                  <a:lnTo>
                    <a:pt x="48" y="1"/>
                  </a:lnTo>
                  <a:lnTo>
                    <a:pt x="46" y="1"/>
                  </a:lnTo>
                  <a:lnTo>
                    <a:pt x="45" y="0"/>
                  </a:lnTo>
                  <a:lnTo>
                    <a:pt x="4" y="0"/>
                  </a:lnTo>
                  <a:lnTo>
                    <a:pt x="3" y="1"/>
                  </a:lnTo>
                  <a:lnTo>
                    <a:pt x="1" y="1"/>
                  </a:lnTo>
                  <a:lnTo>
                    <a:pt x="1" y="2"/>
                  </a:lnTo>
                  <a:lnTo>
                    <a:pt x="0" y="4"/>
                  </a:lnTo>
                  <a:lnTo>
                    <a:pt x="0" y="7"/>
                  </a:lnTo>
                  <a:lnTo>
                    <a:pt x="1" y="8"/>
                  </a:lnTo>
                  <a:lnTo>
                    <a:pt x="1" y="9"/>
                  </a:lnTo>
                  <a:lnTo>
                    <a:pt x="3" y="9"/>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 name="Freeform 1154"/>
            <p:cNvSpPr>
              <a:spLocks/>
            </p:cNvSpPr>
            <p:nvPr/>
          </p:nvSpPr>
          <p:spPr bwMode="auto">
            <a:xfrm>
              <a:off x="3720" y="2909"/>
              <a:ext cx="25" cy="6"/>
            </a:xfrm>
            <a:custGeom>
              <a:avLst/>
              <a:gdLst>
                <a:gd name="T0" fmla="*/ 43 w 49"/>
                <a:gd name="T1" fmla="*/ 11 h 11"/>
                <a:gd name="T2" fmla="*/ 45 w 49"/>
                <a:gd name="T3" fmla="*/ 11 h 11"/>
                <a:gd name="T4" fmla="*/ 46 w 49"/>
                <a:gd name="T5" fmla="*/ 10 h 11"/>
                <a:gd name="T6" fmla="*/ 48 w 49"/>
                <a:gd name="T7" fmla="*/ 10 h 11"/>
                <a:gd name="T8" fmla="*/ 48 w 49"/>
                <a:gd name="T9" fmla="*/ 9 h 11"/>
                <a:gd name="T10" fmla="*/ 49 w 49"/>
                <a:gd name="T11" fmla="*/ 7 h 11"/>
                <a:gd name="T12" fmla="*/ 49 w 49"/>
                <a:gd name="T13" fmla="*/ 4 h 11"/>
                <a:gd name="T14" fmla="*/ 48 w 49"/>
                <a:gd name="T15" fmla="*/ 3 h 11"/>
                <a:gd name="T16" fmla="*/ 48 w 49"/>
                <a:gd name="T17" fmla="*/ 2 h 11"/>
                <a:gd name="T18" fmla="*/ 46 w 49"/>
                <a:gd name="T19" fmla="*/ 2 h 11"/>
                <a:gd name="T20" fmla="*/ 45 w 49"/>
                <a:gd name="T21" fmla="*/ 0 h 11"/>
                <a:gd name="T22" fmla="*/ 4 w 49"/>
                <a:gd name="T23" fmla="*/ 0 h 11"/>
                <a:gd name="T24" fmla="*/ 3 w 49"/>
                <a:gd name="T25" fmla="*/ 2 h 11"/>
                <a:gd name="T26" fmla="*/ 1 w 49"/>
                <a:gd name="T27" fmla="*/ 2 h 11"/>
                <a:gd name="T28" fmla="*/ 1 w 49"/>
                <a:gd name="T29" fmla="*/ 3 h 11"/>
                <a:gd name="T30" fmla="*/ 0 w 49"/>
                <a:gd name="T31" fmla="*/ 4 h 11"/>
                <a:gd name="T32" fmla="*/ 0 w 49"/>
                <a:gd name="T33" fmla="*/ 7 h 11"/>
                <a:gd name="T34" fmla="*/ 1 w 49"/>
                <a:gd name="T35" fmla="*/ 9 h 11"/>
                <a:gd name="T36" fmla="*/ 1 w 49"/>
                <a:gd name="T37" fmla="*/ 10 h 11"/>
                <a:gd name="T38" fmla="*/ 3 w 49"/>
                <a:gd name="T39" fmla="*/ 10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10"/>
                  </a:lnTo>
                  <a:lnTo>
                    <a:pt x="48" y="10"/>
                  </a:lnTo>
                  <a:lnTo>
                    <a:pt x="48" y="9"/>
                  </a:lnTo>
                  <a:lnTo>
                    <a:pt x="49" y="7"/>
                  </a:lnTo>
                  <a:lnTo>
                    <a:pt x="49" y="4"/>
                  </a:lnTo>
                  <a:lnTo>
                    <a:pt x="48" y="3"/>
                  </a:lnTo>
                  <a:lnTo>
                    <a:pt x="48" y="2"/>
                  </a:lnTo>
                  <a:lnTo>
                    <a:pt x="46" y="2"/>
                  </a:lnTo>
                  <a:lnTo>
                    <a:pt x="45" y="0"/>
                  </a:lnTo>
                  <a:lnTo>
                    <a:pt x="4" y="0"/>
                  </a:lnTo>
                  <a:lnTo>
                    <a:pt x="3" y="2"/>
                  </a:lnTo>
                  <a:lnTo>
                    <a:pt x="1" y="2"/>
                  </a:lnTo>
                  <a:lnTo>
                    <a:pt x="1" y="3"/>
                  </a:lnTo>
                  <a:lnTo>
                    <a:pt x="0" y="4"/>
                  </a:lnTo>
                  <a:lnTo>
                    <a:pt x="0" y="7"/>
                  </a:lnTo>
                  <a:lnTo>
                    <a:pt x="1" y="9"/>
                  </a:lnTo>
                  <a:lnTo>
                    <a:pt x="1" y="10"/>
                  </a:lnTo>
                  <a:lnTo>
                    <a:pt x="3" y="10"/>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 name="Freeform 1155"/>
            <p:cNvSpPr>
              <a:spLocks/>
            </p:cNvSpPr>
            <p:nvPr/>
          </p:nvSpPr>
          <p:spPr bwMode="auto">
            <a:xfrm>
              <a:off x="3720" y="2930"/>
              <a:ext cx="25" cy="5"/>
            </a:xfrm>
            <a:custGeom>
              <a:avLst/>
              <a:gdLst>
                <a:gd name="T0" fmla="*/ 43 w 49"/>
                <a:gd name="T1" fmla="*/ 11 h 11"/>
                <a:gd name="T2" fmla="*/ 45 w 49"/>
                <a:gd name="T3" fmla="*/ 11 h 11"/>
                <a:gd name="T4" fmla="*/ 46 w 49"/>
                <a:gd name="T5" fmla="*/ 10 h 11"/>
                <a:gd name="T6" fmla="*/ 48 w 49"/>
                <a:gd name="T7" fmla="*/ 10 h 11"/>
                <a:gd name="T8" fmla="*/ 48 w 49"/>
                <a:gd name="T9" fmla="*/ 8 h 11"/>
                <a:gd name="T10" fmla="*/ 49 w 49"/>
                <a:gd name="T11" fmla="*/ 7 h 11"/>
                <a:gd name="T12" fmla="*/ 49 w 49"/>
                <a:gd name="T13" fmla="*/ 4 h 11"/>
                <a:gd name="T14" fmla="*/ 48 w 49"/>
                <a:gd name="T15" fmla="*/ 3 h 11"/>
                <a:gd name="T16" fmla="*/ 48 w 49"/>
                <a:gd name="T17" fmla="*/ 1 h 11"/>
                <a:gd name="T18" fmla="*/ 46 w 49"/>
                <a:gd name="T19" fmla="*/ 1 h 11"/>
                <a:gd name="T20" fmla="*/ 45 w 49"/>
                <a:gd name="T21" fmla="*/ 0 h 11"/>
                <a:gd name="T22" fmla="*/ 4 w 49"/>
                <a:gd name="T23" fmla="*/ 0 h 11"/>
                <a:gd name="T24" fmla="*/ 3 w 49"/>
                <a:gd name="T25" fmla="*/ 1 h 11"/>
                <a:gd name="T26" fmla="*/ 1 w 49"/>
                <a:gd name="T27" fmla="*/ 1 h 11"/>
                <a:gd name="T28" fmla="*/ 1 w 49"/>
                <a:gd name="T29" fmla="*/ 3 h 11"/>
                <a:gd name="T30" fmla="*/ 0 w 49"/>
                <a:gd name="T31" fmla="*/ 4 h 11"/>
                <a:gd name="T32" fmla="*/ 0 w 49"/>
                <a:gd name="T33" fmla="*/ 7 h 11"/>
                <a:gd name="T34" fmla="*/ 1 w 49"/>
                <a:gd name="T35" fmla="*/ 8 h 11"/>
                <a:gd name="T36" fmla="*/ 1 w 49"/>
                <a:gd name="T37" fmla="*/ 10 h 11"/>
                <a:gd name="T38" fmla="*/ 3 w 49"/>
                <a:gd name="T39" fmla="*/ 10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10"/>
                  </a:lnTo>
                  <a:lnTo>
                    <a:pt x="48" y="10"/>
                  </a:lnTo>
                  <a:lnTo>
                    <a:pt x="48" y="8"/>
                  </a:lnTo>
                  <a:lnTo>
                    <a:pt x="49" y="7"/>
                  </a:lnTo>
                  <a:lnTo>
                    <a:pt x="49" y="4"/>
                  </a:lnTo>
                  <a:lnTo>
                    <a:pt x="48" y="3"/>
                  </a:lnTo>
                  <a:lnTo>
                    <a:pt x="48" y="1"/>
                  </a:lnTo>
                  <a:lnTo>
                    <a:pt x="46" y="1"/>
                  </a:lnTo>
                  <a:lnTo>
                    <a:pt x="45" y="0"/>
                  </a:lnTo>
                  <a:lnTo>
                    <a:pt x="4" y="0"/>
                  </a:lnTo>
                  <a:lnTo>
                    <a:pt x="3" y="1"/>
                  </a:lnTo>
                  <a:lnTo>
                    <a:pt x="1" y="1"/>
                  </a:lnTo>
                  <a:lnTo>
                    <a:pt x="1" y="3"/>
                  </a:lnTo>
                  <a:lnTo>
                    <a:pt x="0" y="4"/>
                  </a:lnTo>
                  <a:lnTo>
                    <a:pt x="0" y="7"/>
                  </a:lnTo>
                  <a:lnTo>
                    <a:pt x="1" y="8"/>
                  </a:lnTo>
                  <a:lnTo>
                    <a:pt x="1" y="10"/>
                  </a:lnTo>
                  <a:lnTo>
                    <a:pt x="3" y="10"/>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 name="Freeform 1156"/>
            <p:cNvSpPr>
              <a:spLocks/>
            </p:cNvSpPr>
            <p:nvPr/>
          </p:nvSpPr>
          <p:spPr bwMode="auto">
            <a:xfrm>
              <a:off x="3720" y="2951"/>
              <a:ext cx="25" cy="5"/>
            </a:xfrm>
            <a:custGeom>
              <a:avLst/>
              <a:gdLst>
                <a:gd name="T0" fmla="*/ 43 w 49"/>
                <a:gd name="T1" fmla="*/ 12 h 12"/>
                <a:gd name="T2" fmla="*/ 45 w 49"/>
                <a:gd name="T3" fmla="*/ 12 h 12"/>
                <a:gd name="T4" fmla="*/ 46 w 49"/>
                <a:gd name="T5" fmla="*/ 10 h 12"/>
                <a:gd name="T6" fmla="*/ 48 w 49"/>
                <a:gd name="T7" fmla="*/ 10 h 12"/>
                <a:gd name="T8" fmla="*/ 48 w 49"/>
                <a:gd name="T9" fmla="*/ 9 h 12"/>
                <a:gd name="T10" fmla="*/ 49 w 49"/>
                <a:gd name="T11" fmla="*/ 7 h 12"/>
                <a:gd name="T12" fmla="*/ 49 w 49"/>
                <a:gd name="T13" fmla="*/ 5 h 12"/>
                <a:gd name="T14" fmla="*/ 48 w 49"/>
                <a:gd name="T15" fmla="*/ 3 h 12"/>
                <a:gd name="T16" fmla="*/ 48 w 49"/>
                <a:gd name="T17" fmla="*/ 2 h 12"/>
                <a:gd name="T18" fmla="*/ 46 w 49"/>
                <a:gd name="T19" fmla="*/ 2 h 12"/>
                <a:gd name="T20" fmla="*/ 45 w 49"/>
                <a:gd name="T21" fmla="*/ 0 h 12"/>
                <a:gd name="T22" fmla="*/ 4 w 49"/>
                <a:gd name="T23" fmla="*/ 0 h 12"/>
                <a:gd name="T24" fmla="*/ 3 w 49"/>
                <a:gd name="T25" fmla="*/ 2 h 12"/>
                <a:gd name="T26" fmla="*/ 1 w 49"/>
                <a:gd name="T27" fmla="*/ 2 h 12"/>
                <a:gd name="T28" fmla="*/ 1 w 49"/>
                <a:gd name="T29" fmla="*/ 3 h 12"/>
                <a:gd name="T30" fmla="*/ 0 w 49"/>
                <a:gd name="T31" fmla="*/ 5 h 12"/>
                <a:gd name="T32" fmla="*/ 0 w 49"/>
                <a:gd name="T33" fmla="*/ 7 h 12"/>
                <a:gd name="T34" fmla="*/ 1 w 49"/>
                <a:gd name="T35" fmla="*/ 9 h 12"/>
                <a:gd name="T36" fmla="*/ 1 w 49"/>
                <a:gd name="T37" fmla="*/ 10 h 12"/>
                <a:gd name="T38" fmla="*/ 3 w 49"/>
                <a:gd name="T39" fmla="*/ 10 h 12"/>
                <a:gd name="T40" fmla="*/ 4 w 49"/>
                <a:gd name="T41" fmla="*/ 12 h 12"/>
                <a:gd name="T42" fmla="*/ 5 w 49"/>
                <a:gd name="T43" fmla="*/ 12 h 12"/>
                <a:gd name="T44" fmla="*/ 43 w 49"/>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
                  <a:moveTo>
                    <a:pt x="43" y="12"/>
                  </a:moveTo>
                  <a:lnTo>
                    <a:pt x="45" y="12"/>
                  </a:lnTo>
                  <a:lnTo>
                    <a:pt x="46" y="10"/>
                  </a:lnTo>
                  <a:lnTo>
                    <a:pt x="48" y="10"/>
                  </a:lnTo>
                  <a:lnTo>
                    <a:pt x="48" y="9"/>
                  </a:lnTo>
                  <a:lnTo>
                    <a:pt x="49" y="7"/>
                  </a:lnTo>
                  <a:lnTo>
                    <a:pt x="49" y="5"/>
                  </a:lnTo>
                  <a:lnTo>
                    <a:pt x="48" y="3"/>
                  </a:lnTo>
                  <a:lnTo>
                    <a:pt x="48" y="2"/>
                  </a:lnTo>
                  <a:lnTo>
                    <a:pt x="46" y="2"/>
                  </a:lnTo>
                  <a:lnTo>
                    <a:pt x="45" y="0"/>
                  </a:lnTo>
                  <a:lnTo>
                    <a:pt x="4" y="0"/>
                  </a:lnTo>
                  <a:lnTo>
                    <a:pt x="3" y="2"/>
                  </a:lnTo>
                  <a:lnTo>
                    <a:pt x="1" y="2"/>
                  </a:lnTo>
                  <a:lnTo>
                    <a:pt x="1" y="3"/>
                  </a:lnTo>
                  <a:lnTo>
                    <a:pt x="0" y="5"/>
                  </a:lnTo>
                  <a:lnTo>
                    <a:pt x="0" y="7"/>
                  </a:lnTo>
                  <a:lnTo>
                    <a:pt x="1" y="9"/>
                  </a:lnTo>
                  <a:lnTo>
                    <a:pt x="1" y="10"/>
                  </a:lnTo>
                  <a:lnTo>
                    <a:pt x="3" y="10"/>
                  </a:lnTo>
                  <a:lnTo>
                    <a:pt x="4" y="12"/>
                  </a:lnTo>
                  <a:lnTo>
                    <a:pt x="5" y="12"/>
                  </a:lnTo>
                  <a:lnTo>
                    <a:pt x="43"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 name="Freeform 1157"/>
            <p:cNvSpPr>
              <a:spLocks/>
            </p:cNvSpPr>
            <p:nvPr/>
          </p:nvSpPr>
          <p:spPr bwMode="auto">
            <a:xfrm>
              <a:off x="3720" y="2973"/>
              <a:ext cx="25" cy="6"/>
            </a:xfrm>
            <a:custGeom>
              <a:avLst/>
              <a:gdLst>
                <a:gd name="T0" fmla="*/ 43 w 49"/>
                <a:gd name="T1" fmla="*/ 11 h 11"/>
                <a:gd name="T2" fmla="*/ 45 w 49"/>
                <a:gd name="T3" fmla="*/ 11 h 11"/>
                <a:gd name="T4" fmla="*/ 46 w 49"/>
                <a:gd name="T5" fmla="*/ 9 h 11"/>
                <a:gd name="T6" fmla="*/ 48 w 49"/>
                <a:gd name="T7" fmla="*/ 9 h 11"/>
                <a:gd name="T8" fmla="*/ 48 w 49"/>
                <a:gd name="T9" fmla="*/ 8 h 11"/>
                <a:gd name="T10" fmla="*/ 49 w 49"/>
                <a:gd name="T11" fmla="*/ 7 h 11"/>
                <a:gd name="T12" fmla="*/ 49 w 49"/>
                <a:gd name="T13" fmla="*/ 4 h 11"/>
                <a:gd name="T14" fmla="*/ 48 w 49"/>
                <a:gd name="T15" fmla="*/ 2 h 11"/>
                <a:gd name="T16" fmla="*/ 48 w 49"/>
                <a:gd name="T17" fmla="*/ 1 h 11"/>
                <a:gd name="T18" fmla="*/ 46 w 49"/>
                <a:gd name="T19" fmla="*/ 1 h 11"/>
                <a:gd name="T20" fmla="*/ 45 w 49"/>
                <a:gd name="T21" fmla="*/ 0 h 11"/>
                <a:gd name="T22" fmla="*/ 4 w 49"/>
                <a:gd name="T23" fmla="*/ 0 h 11"/>
                <a:gd name="T24" fmla="*/ 3 w 49"/>
                <a:gd name="T25" fmla="*/ 1 h 11"/>
                <a:gd name="T26" fmla="*/ 1 w 49"/>
                <a:gd name="T27" fmla="*/ 1 h 11"/>
                <a:gd name="T28" fmla="*/ 1 w 49"/>
                <a:gd name="T29" fmla="*/ 2 h 11"/>
                <a:gd name="T30" fmla="*/ 0 w 49"/>
                <a:gd name="T31" fmla="*/ 4 h 11"/>
                <a:gd name="T32" fmla="*/ 0 w 49"/>
                <a:gd name="T33" fmla="*/ 7 h 11"/>
                <a:gd name="T34" fmla="*/ 1 w 49"/>
                <a:gd name="T35" fmla="*/ 8 h 11"/>
                <a:gd name="T36" fmla="*/ 1 w 49"/>
                <a:gd name="T37" fmla="*/ 9 h 11"/>
                <a:gd name="T38" fmla="*/ 3 w 49"/>
                <a:gd name="T39" fmla="*/ 9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9"/>
                  </a:lnTo>
                  <a:lnTo>
                    <a:pt x="48" y="9"/>
                  </a:lnTo>
                  <a:lnTo>
                    <a:pt x="48" y="8"/>
                  </a:lnTo>
                  <a:lnTo>
                    <a:pt x="49" y="7"/>
                  </a:lnTo>
                  <a:lnTo>
                    <a:pt x="49" y="4"/>
                  </a:lnTo>
                  <a:lnTo>
                    <a:pt x="48" y="2"/>
                  </a:lnTo>
                  <a:lnTo>
                    <a:pt x="48" y="1"/>
                  </a:lnTo>
                  <a:lnTo>
                    <a:pt x="46" y="1"/>
                  </a:lnTo>
                  <a:lnTo>
                    <a:pt x="45" y="0"/>
                  </a:lnTo>
                  <a:lnTo>
                    <a:pt x="4" y="0"/>
                  </a:lnTo>
                  <a:lnTo>
                    <a:pt x="3" y="1"/>
                  </a:lnTo>
                  <a:lnTo>
                    <a:pt x="1" y="1"/>
                  </a:lnTo>
                  <a:lnTo>
                    <a:pt x="1" y="2"/>
                  </a:lnTo>
                  <a:lnTo>
                    <a:pt x="0" y="4"/>
                  </a:lnTo>
                  <a:lnTo>
                    <a:pt x="0" y="7"/>
                  </a:lnTo>
                  <a:lnTo>
                    <a:pt x="1" y="8"/>
                  </a:lnTo>
                  <a:lnTo>
                    <a:pt x="1" y="9"/>
                  </a:lnTo>
                  <a:lnTo>
                    <a:pt x="3" y="9"/>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 name="Freeform 1158"/>
            <p:cNvSpPr>
              <a:spLocks/>
            </p:cNvSpPr>
            <p:nvPr/>
          </p:nvSpPr>
          <p:spPr bwMode="auto">
            <a:xfrm>
              <a:off x="3720" y="2995"/>
              <a:ext cx="25" cy="6"/>
            </a:xfrm>
            <a:custGeom>
              <a:avLst/>
              <a:gdLst>
                <a:gd name="T0" fmla="*/ 43 w 49"/>
                <a:gd name="T1" fmla="*/ 12 h 12"/>
                <a:gd name="T2" fmla="*/ 45 w 49"/>
                <a:gd name="T3" fmla="*/ 12 h 12"/>
                <a:gd name="T4" fmla="*/ 46 w 49"/>
                <a:gd name="T5" fmla="*/ 10 h 12"/>
                <a:gd name="T6" fmla="*/ 48 w 49"/>
                <a:gd name="T7" fmla="*/ 10 h 12"/>
                <a:gd name="T8" fmla="*/ 48 w 49"/>
                <a:gd name="T9" fmla="*/ 9 h 12"/>
                <a:gd name="T10" fmla="*/ 49 w 49"/>
                <a:gd name="T11" fmla="*/ 7 h 12"/>
                <a:gd name="T12" fmla="*/ 49 w 49"/>
                <a:gd name="T13" fmla="*/ 4 h 12"/>
                <a:gd name="T14" fmla="*/ 48 w 49"/>
                <a:gd name="T15" fmla="*/ 3 h 12"/>
                <a:gd name="T16" fmla="*/ 48 w 49"/>
                <a:gd name="T17" fmla="*/ 2 h 12"/>
                <a:gd name="T18" fmla="*/ 46 w 49"/>
                <a:gd name="T19" fmla="*/ 2 h 12"/>
                <a:gd name="T20" fmla="*/ 45 w 49"/>
                <a:gd name="T21" fmla="*/ 0 h 12"/>
                <a:gd name="T22" fmla="*/ 4 w 49"/>
                <a:gd name="T23" fmla="*/ 0 h 12"/>
                <a:gd name="T24" fmla="*/ 3 w 49"/>
                <a:gd name="T25" fmla="*/ 2 h 12"/>
                <a:gd name="T26" fmla="*/ 1 w 49"/>
                <a:gd name="T27" fmla="*/ 2 h 12"/>
                <a:gd name="T28" fmla="*/ 1 w 49"/>
                <a:gd name="T29" fmla="*/ 3 h 12"/>
                <a:gd name="T30" fmla="*/ 0 w 49"/>
                <a:gd name="T31" fmla="*/ 4 h 12"/>
                <a:gd name="T32" fmla="*/ 0 w 49"/>
                <a:gd name="T33" fmla="*/ 7 h 12"/>
                <a:gd name="T34" fmla="*/ 1 w 49"/>
                <a:gd name="T35" fmla="*/ 9 h 12"/>
                <a:gd name="T36" fmla="*/ 1 w 49"/>
                <a:gd name="T37" fmla="*/ 10 h 12"/>
                <a:gd name="T38" fmla="*/ 3 w 49"/>
                <a:gd name="T39" fmla="*/ 10 h 12"/>
                <a:gd name="T40" fmla="*/ 4 w 49"/>
                <a:gd name="T41" fmla="*/ 12 h 12"/>
                <a:gd name="T42" fmla="*/ 5 w 49"/>
                <a:gd name="T43" fmla="*/ 12 h 12"/>
                <a:gd name="T44" fmla="*/ 43 w 49"/>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
                  <a:moveTo>
                    <a:pt x="43" y="12"/>
                  </a:moveTo>
                  <a:lnTo>
                    <a:pt x="45" y="12"/>
                  </a:lnTo>
                  <a:lnTo>
                    <a:pt x="46" y="10"/>
                  </a:lnTo>
                  <a:lnTo>
                    <a:pt x="48" y="10"/>
                  </a:lnTo>
                  <a:lnTo>
                    <a:pt x="48" y="9"/>
                  </a:lnTo>
                  <a:lnTo>
                    <a:pt x="49" y="7"/>
                  </a:lnTo>
                  <a:lnTo>
                    <a:pt x="49" y="4"/>
                  </a:lnTo>
                  <a:lnTo>
                    <a:pt x="48" y="3"/>
                  </a:lnTo>
                  <a:lnTo>
                    <a:pt x="48" y="2"/>
                  </a:lnTo>
                  <a:lnTo>
                    <a:pt x="46" y="2"/>
                  </a:lnTo>
                  <a:lnTo>
                    <a:pt x="45" y="0"/>
                  </a:lnTo>
                  <a:lnTo>
                    <a:pt x="4" y="0"/>
                  </a:lnTo>
                  <a:lnTo>
                    <a:pt x="3" y="2"/>
                  </a:lnTo>
                  <a:lnTo>
                    <a:pt x="1" y="2"/>
                  </a:lnTo>
                  <a:lnTo>
                    <a:pt x="1" y="3"/>
                  </a:lnTo>
                  <a:lnTo>
                    <a:pt x="0" y="4"/>
                  </a:lnTo>
                  <a:lnTo>
                    <a:pt x="0" y="7"/>
                  </a:lnTo>
                  <a:lnTo>
                    <a:pt x="1" y="9"/>
                  </a:lnTo>
                  <a:lnTo>
                    <a:pt x="1" y="10"/>
                  </a:lnTo>
                  <a:lnTo>
                    <a:pt x="3" y="10"/>
                  </a:lnTo>
                  <a:lnTo>
                    <a:pt x="4" y="12"/>
                  </a:lnTo>
                  <a:lnTo>
                    <a:pt x="5" y="12"/>
                  </a:lnTo>
                  <a:lnTo>
                    <a:pt x="43"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 name="Freeform 1159"/>
            <p:cNvSpPr>
              <a:spLocks/>
            </p:cNvSpPr>
            <p:nvPr/>
          </p:nvSpPr>
          <p:spPr bwMode="auto">
            <a:xfrm>
              <a:off x="3720" y="3018"/>
              <a:ext cx="25" cy="6"/>
            </a:xfrm>
            <a:custGeom>
              <a:avLst/>
              <a:gdLst>
                <a:gd name="T0" fmla="*/ 43 w 49"/>
                <a:gd name="T1" fmla="*/ 11 h 11"/>
                <a:gd name="T2" fmla="*/ 45 w 49"/>
                <a:gd name="T3" fmla="*/ 11 h 11"/>
                <a:gd name="T4" fmla="*/ 46 w 49"/>
                <a:gd name="T5" fmla="*/ 10 h 11"/>
                <a:gd name="T6" fmla="*/ 48 w 49"/>
                <a:gd name="T7" fmla="*/ 10 h 11"/>
                <a:gd name="T8" fmla="*/ 48 w 49"/>
                <a:gd name="T9" fmla="*/ 8 h 11"/>
                <a:gd name="T10" fmla="*/ 49 w 49"/>
                <a:gd name="T11" fmla="*/ 7 h 11"/>
                <a:gd name="T12" fmla="*/ 49 w 49"/>
                <a:gd name="T13" fmla="*/ 4 h 11"/>
                <a:gd name="T14" fmla="*/ 48 w 49"/>
                <a:gd name="T15" fmla="*/ 3 h 11"/>
                <a:gd name="T16" fmla="*/ 48 w 49"/>
                <a:gd name="T17" fmla="*/ 1 h 11"/>
                <a:gd name="T18" fmla="*/ 46 w 49"/>
                <a:gd name="T19" fmla="*/ 1 h 11"/>
                <a:gd name="T20" fmla="*/ 45 w 49"/>
                <a:gd name="T21" fmla="*/ 0 h 11"/>
                <a:gd name="T22" fmla="*/ 4 w 49"/>
                <a:gd name="T23" fmla="*/ 0 h 11"/>
                <a:gd name="T24" fmla="*/ 3 w 49"/>
                <a:gd name="T25" fmla="*/ 1 h 11"/>
                <a:gd name="T26" fmla="*/ 1 w 49"/>
                <a:gd name="T27" fmla="*/ 1 h 11"/>
                <a:gd name="T28" fmla="*/ 1 w 49"/>
                <a:gd name="T29" fmla="*/ 3 h 11"/>
                <a:gd name="T30" fmla="*/ 0 w 49"/>
                <a:gd name="T31" fmla="*/ 4 h 11"/>
                <a:gd name="T32" fmla="*/ 0 w 49"/>
                <a:gd name="T33" fmla="*/ 7 h 11"/>
                <a:gd name="T34" fmla="*/ 1 w 49"/>
                <a:gd name="T35" fmla="*/ 8 h 11"/>
                <a:gd name="T36" fmla="*/ 1 w 49"/>
                <a:gd name="T37" fmla="*/ 10 h 11"/>
                <a:gd name="T38" fmla="*/ 3 w 49"/>
                <a:gd name="T39" fmla="*/ 10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10"/>
                  </a:lnTo>
                  <a:lnTo>
                    <a:pt x="48" y="10"/>
                  </a:lnTo>
                  <a:lnTo>
                    <a:pt x="48" y="8"/>
                  </a:lnTo>
                  <a:lnTo>
                    <a:pt x="49" y="7"/>
                  </a:lnTo>
                  <a:lnTo>
                    <a:pt x="49" y="4"/>
                  </a:lnTo>
                  <a:lnTo>
                    <a:pt x="48" y="3"/>
                  </a:lnTo>
                  <a:lnTo>
                    <a:pt x="48" y="1"/>
                  </a:lnTo>
                  <a:lnTo>
                    <a:pt x="46" y="1"/>
                  </a:lnTo>
                  <a:lnTo>
                    <a:pt x="45" y="0"/>
                  </a:lnTo>
                  <a:lnTo>
                    <a:pt x="4" y="0"/>
                  </a:lnTo>
                  <a:lnTo>
                    <a:pt x="3" y="1"/>
                  </a:lnTo>
                  <a:lnTo>
                    <a:pt x="1" y="1"/>
                  </a:lnTo>
                  <a:lnTo>
                    <a:pt x="1" y="3"/>
                  </a:lnTo>
                  <a:lnTo>
                    <a:pt x="0" y="4"/>
                  </a:lnTo>
                  <a:lnTo>
                    <a:pt x="0" y="7"/>
                  </a:lnTo>
                  <a:lnTo>
                    <a:pt x="1" y="8"/>
                  </a:lnTo>
                  <a:lnTo>
                    <a:pt x="1" y="10"/>
                  </a:lnTo>
                  <a:lnTo>
                    <a:pt x="3" y="10"/>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 name="Freeform 1160"/>
            <p:cNvSpPr>
              <a:spLocks/>
            </p:cNvSpPr>
            <p:nvPr/>
          </p:nvSpPr>
          <p:spPr bwMode="auto">
            <a:xfrm>
              <a:off x="3720" y="3039"/>
              <a:ext cx="25" cy="6"/>
            </a:xfrm>
            <a:custGeom>
              <a:avLst/>
              <a:gdLst>
                <a:gd name="T0" fmla="*/ 43 w 49"/>
                <a:gd name="T1" fmla="*/ 11 h 11"/>
                <a:gd name="T2" fmla="*/ 45 w 49"/>
                <a:gd name="T3" fmla="*/ 11 h 11"/>
                <a:gd name="T4" fmla="*/ 46 w 49"/>
                <a:gd name="T5" fmla="*/ 10 h 11"/>
                <a:gd name="T6" fmla="*/ 48 w 49"/>
                <a:gd name="T7" fmla="*/ 10 h 11"/>
                <a:gd name="T8" fmla="*/ 48 w 49"/>
                <a:gd name="T9" fmla="*/ 8 h 11"/>
                <a:gd name="T10" fmla="*/ 49 w 49"/>
                <a:gd name="T11" fmla="*/ 7 h 11"/>
                <a:gd name="T12" fmla="*/ 49 w 49"/>
                <a:gd name="T13" fmla="*/ 4 h 11"/>
                <a:gd name="T14" fmla="*/ 48 w 49"/>
                <a:gd name="T15" fmla="*/ 3 h 11"/>
                <a:gd name="T16" fmla="*/ 48 w 49"/>
                <a:gd name="T17" fmla="*/ 1 h 11"/>
                <a:gd name="T18" fmla="*/ 46 w 49"/>
                <a:gd name="T19" fmla="*/ 1 h 11"/>
                <a:gd name="T20" fmla="*/ 45 w 49"/>
                <a:gd name="T21" fmla="*/ 0 h 11"/>
                <a:gd name="T22" fmla="*/ 4 w 49"/>
                <a:gd name="T23" fmla="*/ 0 h 11"/>
                <a:gd name="T24" fmla="*/ 3 w 49"/>
                <a:gd name="T25" fmla="*/ 1 h 11"/>
                <a:gd name="T26" fmla="*/ 1 w 49"/>
                <a:gd name="T27" fmla="*/ 1 h 11"/>
                <a:gd name="T28" fmla="*/ 1 w 49"/>
                <a:gd name="T29" fmla="*/ 3 h 11"/>
                <a:gd name="T30" fmla="*/ 0 w 49"/>
                <a:gd name="T31" fmla="*/ 4 h 11"/>
                <a:gd name="T32" fmla="*/ 0 w 49"/>
                <a:gd name="T33" fmla="*/ 7 h 11"/>
                <a:gd name="T34" fmla="*/ 1 w 49"/>
                <a:gd name="T35" fmla="*/ 8 h 11"/>
                <a:gd name="T36" fmla="*/ 1 w 49"/>
                <a:gd name="T37" fmla="*/ 10 h 11"/>
                <a:gd name="T38" fmla="*/ 3 w 49"/>
                <a:gd name="T39" fmla="*/ 10 h 11"/>
                <a:gd name="T40" fmla="*/ 4 w 49"/>
                <a:gd name="T41" fmla="*/ 11 h 11"/>
                <a:gd name="T42" fmla="*/ 5 w 49"/>
                <a:gd name="T43" fmla="*/ 11 h 11"/>
                <a:gd name="T44" fmla="*/ 43 w 4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1">
                  <a:moveTo>
                    <a:pt x="43" y="11"/>
                  </a:moveTo>
                  <a:lnTo>
                    <a:pt x="45" y="11"/>
                  </a:lnTo>
                  <a:lnTo>
                    <a:pt x="46" y="10"/>
                  </a:lnTo>
                  <a:lnTo>
                    <a:pt x="48" y="10"/>
                  </a:lnTo>
                  <a:lnTo>
                    <a:pt x="48" y="8"/>
                  </a:lnTo>
                  <a:lnTo>
                    <a:pt x="49" y="7"/>
                  </a:lnTo>
                  <a:lnTo>
                    <a:pt x="49" y="4"/>
                  </a:lnTo>
                  <a:lnTo>
                    <a:pt x="48" y="3"/>
                  </a:lnTo>
                  <a:lnTo>
                    <a:pt x="48" y="1"/>
                  </a:lnTo>
                  <a:lnTo>
                    <a:pt x="46" y="1"/>
                  </a:lnTo>
                  <a:lnTo>
                    <a:pt x="45" y="0"/>
                  </a:lnTo>
                  <a:lnTo>
                    <a:pt x="4" y="0"/>
                  </a:lnTo>
                  <a:lnTo>
                    <a:pt x="3" y="1"/>
                  </a:lnTo>
                  <a:lnTo>
                    <a:pt x="1" y="1"/>
                  </a:lnTo>
                  <a:lnTo>
                    <a:pt x="1" y="3"/>
                  </a:lnTo>
                  <a:lnTo>
                    <a:pt x="0" y="4"/>
                  </a:lnTo>
                  <a:lnTo>
                    <a:pt x="0" y="7"/>
                  </a:lnTo>
                  <a:lnTo>
                    <a:pt x="1" y="8"/>
                  </a:lnTo>
                  <a:lnTo>
                    <a:pt x="1" y="10"/>
                  </a:lnTo>
                  <a:lnTo>
                    <a:pt x="3" y="10"/>
                  </a:lnTo>
                  <a:lnTo>
                    <a:pt x="4" y="11"/>
                  </a:lnTo>
                  <a:lnTo>
                    <a:pt x="5" y="11"/>
                  </a:lnTo>
                  <a:lnTo>
                    <a:pt x="4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 name="Freeform 1161"/>
            <p:cNvSpPr>
              <a:spLocks/>
            </p:cNvSpPr>
            <p:nvPr/>
          </p:nvSpPr>
          <p:spPr bwMode="auto">
            <a:xfrm>
              <a:off x="3720" y="3062"/>
              <a:ext cx="25" cy="6"/>
            </a:xfrm>
            <a:custGeom>
              <a:avLst/>
              <a:gdLst>
                <a:gd name="T0" fmla="*/ 43 w 49"/>
                <a:gd name="T1" fmla="*/ 12 h 12"/>
                <a:gd name="T2" fmla="*/ 45 w 49"/>
                <a:gd name="T3" fmla="*/ 12 h 12"/>
                <a:gd name="T4" fmla="*/ 46 w 49"/>
                <a:gd name="T5" fmla="*/ 10 h 12"/>
                <a:gd name="T6" fmla="*/ 48 w 49"/>
                <a:gd name="T7" fmla="*/ 10 h 12"/>
                <a:gd name="T8" fmla="*/ 48 w 49"/>
                <a:gd name="T9" fmla="*/ 9 h 12"/>
                <a:gd name="T10" fmla="*/ 49 w 49"/>
                <a:gd name="T11" fmla="*/ 7 h 12"/>
                <a:gd name="T12" fmla="*/ 49 w 49"/>
                <a:gd name="T13" fmla="*/ 5 h 12"/>
                <a:gd name="T14" fmla="*/ 48 w 49"/>
                <a:gd name="T15" fmla="*/ 3 h 12"/>
                <a:gd name="T16" fmla="*/ 48 w 49"/>
                <a:gd name="T17" fmla="*/ 2 h 12"/>
                <a:gd name="T18" fmla="*/ 46 w 49"/>
                <a:gd name="T19" fmla="*/ 2 h 12"/>
                <a:gd name="T20" fmla="*/ 45 w 49"/>
                <a:gd name="T21" fmla="*/ 0 h 12"/>
                <a:gd name="T22" fmla="*/ 4 w 49"/>
                <a:gd name="T23" fmla="*/ 0 h 12"/>
                <a:gd name="T24" fmla="*/ 3 w 49"/>
                <a:gd name="T25" fmla="*/ 2 h 12"/>
                <a:gd name="T26" fmla="*/ 1 w 49"/>
                <a:gd name="T27" fmla="*/ 2 h 12"/>
                <a:gd name="T28" fmla="*/ 1 w 49"/>
                <a:gd name="T29" fmla="*/ 3 h 12"/>
                <a:gd name="T30" fmla="*/ 0 w 49"/>
                <a:gd name="T31" fmla="*/ 5 h 12"/>
                <a:gd name="T32" fmla="*/ 0 w 49"/>
                <a:gd name="T33" fmla="*/ 7 h 12"/>
                <a:gd name="T34" fmla="*/ 1 w 49"/>
                <a:gd name="T35" fmla="*/ 9 h 12"/>
                <a:gd name="T36" fmla="*/ 1 w 49"/>
                <a:gd name="T37" fmla="*/ 10 h 12"/>
                <a:gd name="T38" fmla="*/ 3 w 49"/>
                <a:gd name="T39" fmla="*/ 10 h 12"/>
                <a:gd name="T40" fmla="*/ 4 w 49"/>
                <a:gd name="T41" fmla="*/ 12 h 12"/>
                <a:gd name="T42" fmla="*/ 5 w 49"/>
                <a:gd name="T43" fmla="*/ 12 h 12"/>
                <a:gd name="T44" fmla="*/ 43 w 49"/>
                <a:gd name="T45"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2">
                  <a:moveTo>
                    <a:pt x="43" y="12"/>
                  </a:moveTo>
                  <a:lnTo>
                    <a:pt x="45" y="12"/>
                  </a:lnTo>
                  <a:lnTo>
                    <a:pt x="46" y="10"/>
                  </a:lnTo>
                  <a:lnTo>
                    <a:pt x="48" y="10"/>
                  </a:lnTo>
                  <a:lnTo>
                    <a:pt x="48" y="9"/>
                  </a:lnTo>
                  <a:lnTo>
                    <a:pt x="49" y="7"/>
                  </a:lnTo>
                  <a:lnTo>
                    <a:pt x="49" y="5"/>
                  </a:lnTo>
                  <a:lnTo>
                    <a:pt x="48" y="3"/>
                  </a:lnTo>
                  <a:lnTo>
                    <a:pt x="48" y="2"/>
                  </a:lnTo>
                  <a:lnTo>
                    <a:pt x="46" y="2"/>
                  </a:lnTo>
                  <a:lnTo>
                    <a:pt x="45" y="0"/>
                  </a:lnTo>
                  <a:lnTo>
                    <a:pt x="4" y="0"/>
                  </a:lnTo>
                  <a:lnTo>
                    <a:pt x="3" y="2"/>
                  </a:lnTo>
                  <a:lnTo>
                    <a:pt x="1" y="2"/>
                  </a:lnTo>
                  <a:lnTo>
                    <a:pt x="1" y="3"/>
                  </a:lnTo>
                  <a:lnTo>
                    <a:pt x="0" y="5"/>
                  </a:lnTo>
                  <a:lnTo>
                    <a:pt x="0" y="7"/>
                  </a:lnTo>
                  <a:lnTo>
                    <a:pt x="1" y="9"/>
                  </a:lnTo>
                  <a:lnTo>
                    <a:pt x="1" y="10"/>
                  </a:lnTo>
                  <a:lnTo>
                    <a:pt x="3" y="10"/>
                  </a:lnTo>
                  <a:lnTo>
                    <a:pt x="4" y="12"/>
                  </a:lnTo>
                  <a:lnTo>
                    <a:pt x="5" y="12"/>
                  </a:lnTo>
                  <a:lnTo>
                    <a:pt x="43"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 name="Rectangle 1162"/>
            <p:cNvSpPr>
              <a:spLocks noChangeArrowheads="1"/>
            </p:cNvSpPr>
            <p:nvPr/>
          </p:nvSpPr>
          <p:spPr bwMode="auto">
            <a:xfrm>
              <a:off x="3195" y="2886"/>
              <a:ext cx="26" cy="2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 name="Rectangle 1163"/>
            <p:cNvSpPr>
              <a:spLocks noChangeArrowheads="1"/>
            </p:cNvSpPr>
            <p:nvPr/>
          </p:nvSpPr>
          <p:spPr bwMode="auto">
            <a:xfrm>
              <a:off x="3195" y="2906"/>
              <a:ext cx="26" cy="19"/>
            </a:xfrm>
            <a:prstGeom prst="rect">
              <a:avLst/>
            </a:prstGeom>
            <a:solidFill>
              <a:srgbClr val="7A7A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 name="Rectangle 1164"/>
            <p:cNvSpPr>
              <a:spLocks noChangeArrowheads="1"/>
            </p:cNvSpPr>
            <p:nvPr/>
          </p:nvSpPr>
          <p:spPr bwMode="auto">
            <a:xfrm>
              <a:off x="3195" y="2925"/>
              <a:ext cx="26" cy="20"/>
            </a:xfrm>
            <a:prstGeom prst="rect">
              <a:avLst/>
            </a:prstGeom>
            <a:solidFill>
              <a:srgbClr val="B3B3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 name="Rectangle 1165"/>
            <p:cNvSpPr>
              <a:spLocks noChangeArrowheads="1"/>
            </p:cNvSpPr>
            <p:nvPr/>
          </p:nvSpPr>
          <p:spPr bwMode="auto">
            <a:xfrm>
              <a:off x="3195" y="2945"/>
              <a:ext cx="26"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 name="Rectangle 1166"/>
            <p:cNvSpPr>
              <a:spLocks noChangeArrowheads="1"/>
            </p:cNvSpPr>
            <p:nvPr/>
          </p:nvSpPr>
          <p:spPr bwMode="auto">
            <a:xfrm>
              <a:off x="3195" y="2965"/>
              <a:ext cx="26" cy="20"/>
            </a:xfrm>
            <a:prstGeom prst="rect">
              <a:avLst/>
            </a:prstGeom>
            <a:solidFill>
              <a:srgbClr val="B3B3B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 name="Rectangle 1167"/>
            <p:cNvSpPr>
              <a:spLocks noChangeArrowheads="1"/>
            </p:cNvSpPr>
            <p:nvPr/>
          </p:nvSpPr>
          <p:spPr bwMode="auto">
            <a:xfrm>
              <a:off x="3195" y="2985"/>
              <a:ext cx="26" cy="19"/>
            </a:xfrm>
            <a:prstGeom prst="rect">
              <a:avLst/>
            </a:prstGeom>
            <a:solidFill>
              <a:srgbClr val="7A7A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 name="Rectangle 1168"/>
            <p:cNvSpPr>
              <a:spLocks noChangeArrowheads="1"/>
            </p:cNvSpPr>
            <p:nvPr/>
          </p:nvSpPr>
          <p:spPr bwMode="auto">
            <a:xfrm>
              <a:off x="3195" y="3004"/>
              <a:ext cx="26" cy="19"/>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 name="Rectangle 1169"/>
            <p:cNvSpPr>
              <a:spLocks noChangeArrowheads="1"/>
            </p:cNvSpPr>
            <p:nvPr/>
          </p:nvSpPr>
          <p:spPr bwMode="auto">
            <a:xfrm>
              <a:off x="3195" y="3023"/>
              <a:ext cx="26" cy="19"/>
            </a:xfrm>
            <a:prstGeom prst="rect">
              <a:avLst/>
            </a:prstGeom>
            <a:solidFill>
              <a:srgbClr val="38383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 name="Rectangle 1170"/>
            <p:cNvSpPr>
              <a:spLocks noChangeArrowheads="1"/>
            </p:cNvSpPr>
            <p:nvPr/>
          </p:nvSpPr>
          <p:spPr bwMode="auto">
            <a:xfrm>
              <a:off x="3195" y="3042"/>
              <a:ext cx="26"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 name="Freeform 1171"/>
            <p:cNvSpPr>
              <a:spLocks/>
            </p:cNvSpPr>
            <p:nvPr/>
          </p:nvSpPr>
          <p:spPr bwMode="auto">
            <a:xfrm>
              <a:off x="3192" y="2883"/>
              <a:ext cx="31" cy="181"/>
            </a:xfrm>
            <a:custGeom>
              <a:avLst/>
              <a:gdLst>
                <a:gd name="T0" fmla="*/ 6 w 63"/>
                <a:gd name="T1" fmla="*/ 0 h 361"/>
                <a:gd name="T2" fmla="*/ 5 w 63"/>
                <a:gd name="T3" fmla="*/ 0 h 361"/>
                <a:gd name="T4" fmla="*/ 3 w 63"/>
                <a:gd name="T5" fmla="*/ 1 h 361"/>
                <a:gd name="T6" fmla="*/ 2 w 63"/>
                <a:gd name="T7" fmla="*/ 1 h 361"/>
                <a:gd name="T8" fmla="*/ 2 w 63"/>
                <a:gd name="T9" fmla="*/ 3 h 361"/>
                <a:gd name="T10" fmla="*/ 0 w 63"/>
                <a:gd name="T11" fmla="*/ 4 h 361"/>
                <a:gd name="T12" fmla="*/ 0 w 63"/>
                <a:gd name="T13" fmla="*/ 357 h 361"/>
                <a:gd name="T14" fmla="*/ 2 w 63"/>
                <a:gd name="T15" fmla="*/ 358 h 361"/>
                <a:gd name="T16" fmla="*/ 2 w 63"/>
                <a:gd name="T17" fmla="*/ 360 h 361"/>
                <a:gd name="T18" fmla="*/ 3 w 63"/>
                <a:gd name="T19" fmla="*/ 360 h 361"/>
                <a:gd name="T20" fmla="*/ 5 w 63"/>
                <a:gd name="T21" fmla="*/ 361 h 361"/>
                <a:gd name="T22" fmla="*/ 58 w 63"/>
                <a:gd name="T23" fmla="*/ 361 h 361"/>
                <a:gd name="T24" fmla="*/ 60 w 63"/>
                <a:gd name="T25" fmla="*/ 360 h 361"/>
                <a:gd name="T26" fmla="*/ 61 w 63"/>
                <a:gd name="T27" fmla="*/ 360 h 361"/>
                <a:gd name="T28" fmla="*/ 61 w 63"/>
                <a:gd name="T29" fmla="*/ 358 h 361"/>
                <a:gd name="T30" fmla="*/ 63 w 63"/>
                <a:gd name="T31" fmla="*/ 357 h 361"/>
                <a:gd name="T32" fmla="*/ 63 w 63"/>
                <a:gd name="T33" fmla="*/ 4 h 361"/>
                <a:gd name="T34" fmla="*/ 61 w 63"/>
                <a:gd name="T35" fmla="*/ 3 h 361"/>
                <a:gd name="T36" fmla="*/ 61 w 63"/>
                <a:gd name="T37" fmla="*/ 1 h 361"/>
                <a:gd name="T38" fmla="*/ 60 w 63"/>
                <a:gd name="T39" fmla="*/ 1 h 361"/>
                <a:gd name="T40" fmla="*/ 58 w 63"/>
                <a:gd name="T41" fmla="*/ 0 h 361"/>
                <a:gd name="T42" fmla="*/ 57 w 63"/>
                <a:gd name="T43" fmla="*/ 0 h 361"/>
                <a:gd name="T44" fmla="*/ 6 w 63"/>
                <a:gd name="T45" fmla="*/ 0 h 361"/>
                <a:gd name="T46" fmla="*/ 12 w 63"/>
                <a:gd name="T47" fmla="*/ 11 h 361"/>
                <a:gd name="T48" fmla="*/ 51 w 63"/>
                <a:gd name="T49" fmla="*/ 11 h 361"/>
                <a:gd name="T50" fmla="*/ 51 w 63"/>
                <a:gd name="T51" fmla="*/ 350 h 361"/>
                <a:gd name="T52" fmla="*/ 12 w 63"/>
                <a:gd name="T53" fmla="*/ 350 h 361"/>
                <a:gd name="T54" fmla="*/ 12 w 63"/>
                <a:gd name="T55" fmla="*/ 11 h 361"/>
                <a:gd name="T56" fmla="*/ 6 w 63"/>
                <a:gd name="T57"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 h="361">
                  <a:moveTo>
                    <a:pt x="6" y="0"/>
                  </a:moveTo>
                  <a:lnTo>
                    <a:pt x="5" y="0"/>
                  </a:lnTo>
                  <a:lnTo>
                    <a:pt x="3" y="1"/>
                  </a:lnTo>
                  <a:lnTo>
                    <a:pt x="2" y="1"/>
                  </a:lnTo>
                  <a:lnTo>
                    <a:pt x="2" y="3"/>
                  </a:lnTo>
                  <a:lnTo>
                    <a:pt x="0" y="4"/>
                  </a:lnTo>
                  <a:lnTo>
                    <a:pt x="0" y="357"/>
                  </a:lnTo>
                  <a:lnTo>
                    <a:pt x="2" y="358"/>
                  </a:lnTo>
                  <a:lnTo>
                    <a:pt x="2" y="360"/>
                  </a:lnTo>
                  <a:lnTo>
                    <a:pt x="3" y="360"/>
                  </a:lnTo>
                  <a:lnTo>
                    <a:pt x="5" y="361"/>
                  </a:lnTo>
                  <a:lnTo>
                    <a:pt x="58" y="361"/>
                  </a:lnTo>
                  <a:lnTo>
                    <a:pt x="60" y="360"/>
                  </a:lnTo>
                  <a:lnTo>
                    <a:pt x="61" y="360"/>
                  </a:lnTo>
                  <a:lnTo>
                    <a:pt x="61" y="358"/>
                  </a:lnTo>
                  <a:lnTo>
                    <a:pt x="63" y="357"/>
                  </a:lnTo>
                  <a:lnTo>
                    <a:pt x="63" y="4"/>
                  </a:lnTo>
                  <a:lnTo>
                    <a:pt x="61" y="3"/>
                  </a:lnTo>
                  <a:lnTo>
                    <a:pt x="61" y="1"/>
                  </a:lnTo>
                  <a:lnTo>
                    <a:pt x="60" y="1"/>
                  </a:lnTo>
                  <a:lnTo>
                    <a:pt x="58" y="0"/>
                  </a:lnTo>
                  <a:lnTo>
                    <a:pt x="57" y="0"/>
                  </a:lnTo>
                  <a:lnTo>
                    <a:pt x="6" y="0"/>
                  </a:lnTo>
                  <a:lnTo>
                    <a:pt x="12" y="11"/>
                  </a:lnTo>
                  <a:lnTo>
                    <a:pt x="51" y="11"/>
                  </a:lnTo>
                  <a:lnTo>
                    <a:pt x="51" y="350"/>
                  </a:lnTo>
                  <a:lnTo>
                    <a:pt x="12" y="350"/>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 name="Rectangle 1172"/>
            <p:cNvSpPr>
              <a:spLocks noChangeArrowheads="1"/>
            </p:cNvSpPr>
            <p:nvPr/>
          </p:nvSpPr>
          <p:spPr bwMode="auto">
            <a:xfrm>
              <a:off x="3221" y="2895"/>
              <a:ext cx="12"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 name="Rectangle 1173"/>
            <p:cNvSpPr>
              <a:spLocks noChangeArrowheads="1"/>
            </p:cNvSpPr>
            <p:nvPr/>
          </p:nvSpPr>
          <p:spPr bwMode="auto">
            <a:xfrm>
              <a:off x="3221" y="2915"/>
              <a:ext cx="12"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 name="Rectangle 1174"/>
            <p:cNvSpPr>
              <a:spLocks noChangeArrowheads="1"/>
            </p:cNvSpPr>
            <p:nvPr/>
          </p:nvSpPr>
          <p:spPr bwMode="auto">
            <a:xfrm>
              <a:off x="3221" y="2934"/>
              <a:ext cx="12"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 name="Rectangle 1175"/>
            <p:cNvSpPr>
              <a:spLocks noChangeArrowheads="1"/>
            </p:cNvSpPr>
            <p:nvPr/>
          </p:nvSpPr>
          <p:spPr bwMode="auto">
            <a:xfrm>
              <a:off x="3221" y="2954"/>
              <a:ext cx="12"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 name="Rectangle 1176"/>
            <p:cNvSpPr>
              <a:spLocks noChangeArrowheads="1"/>
            </p:cNvSpPr>
            <p:nvPr/>
          </p:nvSpPr>
          <p:spPr bwMode="auto">
            <a:xfrm>
              <a:off x="3221" y="2974"/>
              <a:ext cx="12"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 name="Rectangle 1177"/>
            <p:cNvSpPr>
              <a:spLocks noChangeArrowheads="1"/>
            </p:cNvSpPr>
            <p:nvPr/>
          </p:nvSpPr>
          <p:spPr bwMode="auto">
            <a:xfrm>
              <a:off x="3221" y="2994"/>
              <a:ext cx="12" cy="19"/>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 name="Rectangle 1178"/>
            <p:cNvSpPr>
              <a:spLocks noChangeArrowheads="1"/>
            </p:cNvSpPr>
            <p:nvPr/>
          </p:nvSpPr>
          <p:spPr bwMode="auto">
            <a:xfrm>
              <a:off x="3221" y="3013"/>
              <a:ext cx="12"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 name="Rectangle 1179"/>
            <p:cNvSpPr>
              <a:spLocks noChangeArrowheads="1"/>
            </p:cNvSpPr>
            <p:nvPr/>
          </p:nvSpPr>
          <p:spPr bwMode="auto">
            <a:xfrm>
              <a:off x="3221" y="3033"/>
              <a:ext cx="12" cy="19"/>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 name="Freeform 1180"/>
            <p:cNvSpPr>
              <a:spLocks/>
            </p:cNvSpPr>
            <p:nvPr/>
          </p:nvSpPr>
          <p:spPr bwMode="auto">
            <a:xfrm>
              <a:off x="3219" y="2892"/>
              <a:ext cx="16" cy="162"/>
            </a:xfrm>
            <a:custGeom>
              <a:avLst/>
              <a:gdLst>
                <a:gd name="T0" fmla="*/ 6 w 33"/>
                <a:gd name="T1" fmla="*/ 0 h 325"/>
                <a:gd name="T2" fmla="*/ 4 w 33"/>
                <a:gd name="T3" fmla="*/ 0 h 325"/>
                <a:gd name="T4" fmla="*/ 3 w 33"/>
                <a:gd name="T5" fmla="*/ 2 h 325"/>
                <a:gd name="T6" fmla="*/ 2 w 33"/>
                <a:gd name="T7" fmla="*/ 2 h 325"/>
                <a:gd name="T8" fmla="*/ 2 w 33"/>
                <a:gd name="T9" fmla="*/ 3 h 325"/>
                <a:gd name="T10" fmla="*/ 0 w 33"/>
                <a:gd name="T11" fmla="*/ 4 h 325"/>
                <a:gd name="T12" fmla="*/ 0 w 33"/>
                <a:gd name="T13" fmla="*/ 321 h 325"/>
                <a:gd name="T14" fmla="*/ 2 w 33"/>
                <a:gd name="T15" fmla="*/ 322 h 325"/>
                <a:gd name="T16" fmla="*/ 2 w 33"/>
                <a:gd name="T17" fmla="*/ 323 h 325"/>
                <a:gd name="T18" fmla="*/ 3 w 33"/>
                <a:gd name="T19" fmla="*/ 323 h 325"/>
                <a:gd name="T20" fmla="*/ 4 w 33"/>
                <a:gd name="T21" fmla="*/ 325 h 325"/>
                <a:gd name="T22" fmla="*/ 28 w 33"/>
                <a:gd name="T23" fmla="*/ 325 h 325"/>
                <a:gd name="T24" fmla="*/ 30 w 33"/>
                <a:gd name="T25" fmla="*/ 323 h 325"/>
                <a:gd name="T26" fmla="*/ 31 w 33"/>
                <a:gd name="T27" fmla="*/ 323 h 325"/>
                <a:gd name="T28" fmla="*/ 31 w 33"/>
                <a:gd name="T29" fmla="*/ 322 h 325"/>
                <a:gd name="T30" fmla="*/ 33 w 33"/>
                <a:gd name="T31" fmla="*/ 321 h 325"/>
                <a:gd name="T32" fmla="*/ 33 w 33"/>
                <a:gd name="T33" fmla="*/ 4 h 325"/>
                <a:gd name="T34" fmla="*/ 31 w 33"/>
                <a:gd name="T35" fmla="*/ 3 h 325"/>
                <a:gd name="T36" fmla="*/ 31 w 33"/>
                <a:gd name="T37" fmla="*/ 2 h 325"/>
                <a:gd name="T38" fmla="*/ 30 w 33"/>
                <a:gd name="T39" fmla="*/ 2 h 325"/>
                <a:gd name="T40" fmla="*/ 28 w 33"/>
                <a:gd name="T41" fmla="*/ 0 h 325"/>
                <a:gd name="T42" fmla="*/ 27 w 33"/>
                <a:gd name="T43" fmla="*/ 0 h 325"/>
                <a:gd name="T44" fmla="*/ 6 w 33"/>
                <a:gd name="T45" fmla="*/ 0 h 325"/>
                <a:gd name="T46" fmla="*/ 11 w 33"/>
                <a:gd name="T47" fmla="*/ 12 h 325"/>
                <a:gd name="T48" fmla="*/ 21 w 33"/>
                <a:gd name="T49" fmla="*/ 12 h 325"/>
                <a:gd name="T50" fmla="*/ 21 w 33"/>
                <a:gd name="T51" fmla="*/ 313 h 325"/>
                <a:gd name="T52" fmla="*/ 11 w 33"/>
                <a:gd name="T53" fmla="*/ 313 h 325"/>
                <a:gd name="T54" fmla="*/ 11 w 33"/>
                <a:gd name="T55" fmla="*/ 12 h 325"/>
                <a:gd name="T56" fmla="*/ 6 w 33"/>
                <a:gd name="T57"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25">
                  <a:moveTo>
                    <a:pt x="6" y="0"/>
                  </a:moveTo>
                  <a:lnTo>
                    <a:pt x="4" y="0"/>
                  </a:lnTo>
                  <a:lnTo>
                    <a:pt x="3" y="2"/>
                  </a:lnTo>
                  <a:lnTo>
                    <a:pt x="2" y="2"/>
                  </a:lnTo>
                  <a:lnTo>
                    <a:pt x="2" y="3"/>
                  </a:lnTo>
                  <a:lnTo>
                    <a:pt x="0" y="4"/>
                  </a:lnTo>
                  <a:lnTo>
                    <a:pt x="0" y="321"/>
                  </a:lnTo>
                  <a:lnTo>
                    <a:pt x="2" y="322"/>
                  </a:lnTo>
                  <a:lnTo>
                    <a:pt x="2" y="323"/>
                  </a:lnTo>
                  <a:lnTo>
                    <a:pt x="3" y="323"/>
                  </a:lnTo>
                  <a:lnTo>
                    <a:pt x="4" y="325"/>
                  </a:lnTo>
                  <a:lnTo>
                    <a:pt x="28" y="325"/>
                  </a:lnTo>
                  <a:lnTo>
                    <a:pt x="30" y="323"/>
                  </a:lnTo>
                  <a:lnTo>
                    <a:pt x="31" y="323"/>
                  </a:lnTo>
                  <a:lnTo>
                    <a:pt x="31" y="322"/>
                  </a:lnTo>
                  <a:lnTo>
                    <a:pt x="33" y="321"/>
                  </a:lnTo>
                  <a:lnTo>
                    <a:pt x="33" y="4"/>
                  </a:lnTo>
                  <a:lnTo>
                    <a:pt x="31" y="3"/>
                  </a:lnTo>
                  <a:lnTo>
                    <a:pt x="31" y="2"/>
                  </a:lnTo>
                  <a:lnTo>
                    <a:pt x="30" y="2"/>
                  </a:lnTo>
                  <a:lnTo>
                    <a:pt x="28" y="0"/>
                  </a:lnTo>
                  <a:lnTo>
                    <a:pt x="27" y="0"/>
                  </a:lnTo>
                  <a:lnTo>
                    <a:pt x="6" y="0"/>
                  </a:lnTo>
                  <a:lnTo>
                    <a:pt x="11" y="12"/>
                  </a:lnTo>
                  <a:lnTo>
                    <a:pt x="21" y="12"/>
                  </a:lnTo>
                  <a:lnTo>
                    <a:pt x="21" y="313"/>
                  </a:lnTo>
                  <a:lnTo>
                    <a:pt x="11" y="313"/>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 name="Rectangle 1181"/>
            <p:cNvSpPr>
              <a:spLocks noChangeArrowheads="1"/>
            </p:cNvSpPr>
            <p:nvPr/>
          </p:nvSpPr>
          <p:spPr bwMode="auto">
            <a:xfrm>
              <a:off x="3184" y="2896"/>
              <a:ext cx="11" cy="1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 name="Rectangle 1182"/>
            <p:cNvSpPr>
              <a:spLocks noChangeArrowheads="1"/>
            </p:cNvSpPr>
            <p:nvPr/>
          </p:nvSpPr>
          <p:spPr bwMode="auto">
            <a:xfrm>
              <a:off x="3184" y="2915"/>
              <a:ext cx="11"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 name="Rectangle 1183"/>
            <p:cNvSpPr>
              <a:spLocks noChangeArrowheads="1"/>
            </p:cNvSpPr>
            <p:nvPr/>
          </p:nvSpPr>
          <p:spPr bwMode="auto">
            <a:xfrm>
              <a:off x="3184" y="2935"/>
              <a:ext cx="11" cy="20"/>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 name="Rectangle 1184"/>
            <p:cNvSpPr>
              <a:spLocks noChangeArrowheads="1"/>
            </p:cNvSpPr>
            <p:nvPr/>
          </p:nvSpPr>
          <p:spPr bwMode="auto">
            <a:xfrm>
              <a:off x="3184" y="2955"/>
              <a:ext cx="11" cy="20"/>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 name="Rectangle 1185"/>
            <p:cNvSpPr>
              <a:spLocks noChangeArrowheads="1"/>
            </p:cNvSpPr>
            <p:nvPr/>
          </p:nvSpPr>
          <p:spPr bwMode="auto">
            <a:xfrm>
              <a:off x="3184" y="2975"/>
              <a:ext cx="11" cy="19"/>
            </a:xfrm>
            <a:prstGeom prst="rect">
              <a:avLst/>
            </a:prstGeom>
            <a:solidFill>
              <a:srgbClr val="A4A4A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 name="Rectangle 1186"/>
            <p:cNvSpPr>
              <a:spLocks noChangeArrowheads="1"/>
            </p:cNvSpPr>
            <p:nvPr/>
          </p:nvSpPr>
          <p:spPr bwMode="auto">
            <a:xfrm>
              <a:off x="3184" y="2994"/>
              <a:ext cx="11" cy="20"/>
            </a:xfrm>
            <a:prstGeom prst="rect">
              <a:avLst/>
            </a:prstGeom>
            <a:solidFill>
              <a:srgbClr val="6A6A6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 name="Rectangle 1187"/>
            <p:cNvSpPr>
              <a:spLocks noChangeArrowheads="1"/>
            </p:cNvSpPr>
            <p:nvPr/>
          </p:nvSpPr>
          <p:spPr bwMode="auto">
            <a:xfrm>
              <a:off x="3184" y="3014"/>
              <a:ext cx="11" cy="20"/>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 name="Rectangle 1188"/>
            <p:cNvSpPr>
              <a:spLocks noChangeArrowheads="1"/>
            </p:cNvSpPr>
            <p:nvPr/>
          </p:nvSpPr>
          <p:spPr bwMode="auto">
            <a:xfrm>
              <a:off x="3184" y="3034"/>
              <a:ext cx="11" cy="18"/>
            </a:xfrm>
            <a:prstGeom prst="rect">
              <a:avLst/>
            </a:prstGeom>
            <a:solidFill>
              <a:srgbClr val="17171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 name="Freeform 1189"/>
            <p:cNvSpPr>
              <a:spLocks/>
            </p:cNvSpPr>
            <p:nvPr/>
          </p:nvSpPr>
          <p:spPr bwMode="auto">
            <a:xfrm>
              <a:off x="3181" y="2893"/>
              <a:ext cx="16" cy="162"/>
            </a:xfrm>
            <a:custGeom>
              <a:avLst/>
              <a:gdLst>
                <a:gd name="T0" fmla="*/ 6 w 33"/>
                <a:gd name="T1" fmla="*/ 0 h 324"/>
                <a:gd name="T2" fmla="*/ 5 w 33"/>
                <a:gd name="T3" fmla="*/ 0 h 324"/>
                <a:gd name="T4" fmla="*/ 3 w 33"/>
                <a:gd name="T5" fmla="*/ 1 h 324"/>
                <a:gd name="T6" fmla="*/ 2 w 33"/>
                <a:gd name="T7" fmla="*/ 1 h 324"/>
                <a:gd name="T8" fmla="*/ 2 w 33"/>
                <a:gd name="T9" fmla="*/ 2 h 324"/>
                <a:gd name="T10" fmla="*/ 0 w 33"/>
                <a:gd name="T11" fmla="*/ 4 h 324"/>
                <a:gd name="T12" fmla="*/ 0 w 33"/>
                <a:gd name="T13" fmla="*/ 320 h 324"/>
                <a:gd name="T14" fmla="*/ 2 w 33"/>
                <a:gd name="T15" fmla="*/ 321 h 324"/>
                <a:gd name="T16" fmla="*/ 2 w 33"/>
                <a:gd name="T17" fmla="*/ 323 h 324"/>
                <a:gd name="T18" fmla="*/ 3 w 33"/>
                <a:gd name="T19" fmla="*/ 323 h 324"/>
                <a:gd name="T20" fmla="*/ 5 w 33"/>
                <a:gd name="T21" fmla="*/ 324 h 324"/>
                <a:gd name="T22" fmla="*/ 29 w 33"/>
                <a:gd name="T23" fmla="*/ 324 h 324"/>
                <a:gd name="T24" fmla="*/ 30 w 33"/>
                <a:gd name="T25" fmla="*/ 323 h 324"/>
                <a:gd name="T26" fmla="*/ 31 w 33"/>
                <a:gd name="T27" fmla="*/ 323 h 324"/>
                <a:gd name="T28" fmla="*/ 31 w 33"/>
                <a:gd name="T29" fmla="*/ 321 h 324"/>
                <a:gd name="T30" fmla="*/ 33 w 33"/>
                <a:gd name="T31" fmla="*/ 320 h 324"/>
                <a:gd name="T32" fmla="*/ 33 w 33"/>
                <a:gd name="T33" fmla="*/ 4 h 324"/>
                <a:gd name="T34" fmla="*/ 31 w 33"/>
                <a:gd name="T35" fmla="*/ 2 h 324"/>
                <a:gd name="T36" fmla="*/ 31 w 33"/>
                <a:gd name="T37" fmla="*/ 1 h 324"/>
                <a:gd name="T38" fmla="*/ 30 w 33"/>
                <a:gd name="T39" fmla="*/ 1 h 324"/>
                <a:gd name="T40" fmla="*/ 29 w 33"/>
                <a:gd name="T41" fmla="*/ 0 h 324"/>
                <a:gd name="T42" fmla="*/ 27 w 33"/>
                <a:gd name="T43" fmla="*/ 0 h 324"/>
                <a:gd name="T44" fmla="*/ 6 w 33"/>
                <a:gd name="T45" fmla="*/ 0 h 324"/>
                <a:gd name="T46" fmla="*/ 12 w 33"/>
                <a:gd name="T47" fmla="*/ 11 h 324"/>
                <a:gd name="T48" fmla="*/ 21 w 33"/>
                <a:gd name="T49" fmla="*/ 11 h 324"/>
                <a:gd name="T50" fmla="*/ 21 w 33"/>
                <a:gd name="T51" fmla="*/ 313 h 324"/>
                <a:gd name="T52" fmla="*/ 12 w 33"/>
                <a:gd name="T53" fmla="*/ 313 h 324"/>
                <a:gd name="T54" fmla="*/ 12 w 33"/>
                <a:gd name="T55" fmla="*/ 11 h 324"/>
                <a:gd name="T56" fmla="*/ 6 w 33"/>
                <a:gd name="T5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324">
                  <a:moveTo>
                    <a:pt x="6" y="0"/>
                  </a:moveTo>
                  <a:lnTo>
                    <a:pt x="5" y="0"/>
                  </a:lnTo>
                  <a:lnTo>
                    <a:pt x="3" y="1"/>
                  </a:lnTo>
                  <a:lnTo>
                    <a:pt x="2" y="1"/>
                  </a:lnTo>
                  <a:lnTo>
                    <a:pt x="2" y="2"/>
                  </a:lnTo>
                  <a:lnTo>
                    <a:pt x="0" y="4"/>
                  </a:lnTo>
                  <a:lnTo>
                    <a:pt x="0" y="320"/>
                  </a:lnTo>
                  <a:lnTo>
                    <a:pt x="2" y="321"/>
                  </a:lnTo>
                  <a:lnTo>
                    <a:pt x="2" y="323"/>
                  </a:lnTo>
                  <a:lnTo>
                    <a:pt x="3" y="323"/>
                  </a:lnTo>
                  <a:lnTo>
                    <a:pt x="5" y="324"/>
                  </a:lnTo>
                  <a:lnTo>
                    <a:pt x="29" y="324"/>
                  </a:lnTo>
                  <a:lnTo>
                    <a:pt x="30" y="323"/>
                  </a:lnTo>
                  <a:lnTo>
                    <a:pt x="31" y="323"/>
                  </a:lnTo>
                  <a:lnTo>
                    <a:pt x="31" y="321"/>
                  </a:lnTo>
                  <a:lnTo>
                    <a:pt x="33" y="320"/>
                  </a:lnTo>
                  <a:lnTo>
                    <a:pt x="33" y="4"/>
                  </a:lnTo>
                  <a:lnTo>
                    <a:pt x="31" y="2"/>
                  </a:lnTo>
                  <a:lnTo>
                    <a:pt x="31" y="1"/>
                  </a:lnTo>
                  <a:lnTo>
                    <a:pt x="30" y="1"/>
                  </a:lnTo>
                  <a:lnTo>
                    <a:pt x="29" y="0"/>
                  </a:lnTo>
                  <a:lnTo>
                    <a:pt x="27" y="0"/>
                  </a:lnTo>
                  <a:lnTo>
                    <a:pt x="6" y="0"/>
                  </a:lnTo>
                  <a:lnTo>
                    <a:pt x="12" y="11"/>
                  </a:lnTo>
                  <a:lnTo>
                    <a:pt x="21" y="11"/>
                  </a:lnTo>
                  <a:lnTo>
                    <a:pt x="21" y="313"/>
                  </a:lnTo>
                  <a:lnTo>
                    <a:pt x="12" y="313"/>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 name="Freeform 1190"/>
            <p:cNvSpPr>
              <a:spLocks/>
            </p:cNvSpPr>
            <p:nvPr/>
          </p:nvSpPr>
          <p:spPr bwMode="auto">
            <a:xfrm>
              <a:off x="3720" y="3092"/>
              <a:ext cx="24" cy="33"/>
            </a:xfrm>
            <a:custGeom>
              <a:avLst/>
              <a:gdLst>
                <a:gd name="T0" fmla="*/ 3 w 48"/>
                <a:gd name="T1" fmla="*/ 0 h 66"/>
                <a:gd name="T2" fmla="*/ 2 w 48"/>
                <a:gd name="T3" fmla="*/ 0 h 66"/>
                <a:gd name="T4" fmla="*/ 2 w 48"/>
                <a:gd name="T5" fmla="*/ 1 h 66"/>
                <a:gd name="T6" fmla="*/ 0 w 48"/>
                <a:gd name="T7" fmla="*/ 1 h 66"/>
                <a:gd name="T8" fmla="*/ 0 w 48"/>
                <a:gd name="T9" fmla="*/ 64 h 66"/>
                <a:gd name="T10" fmla="*/ 2 w 48"/>
                <a:gd name="T11" fmla="*/ 64 h 66"/>
                <a:gd name="T12" fmla="*/ 2 w 48"/>
                <a:gd name="T13" fmla="*/ 66 h 66"/>
                <a:gd name="T14" fmla="*/ 47 w 48"/>
                <a:gd name="T15" fmla="*/ 66 h 66"/>
                <a:gd name="T16" fmla="*/ 47 w 48"/>
                <a:gd name="T17" fmla="*/ 64 h 66"/>
                <a:gd name="T18" fmla="*/ 48 w 48"/>
                <a:gd name="T19" fmla="*/ 64 h 66"/>
                <a:gd name="T20" fmla="*/ 48 w 48"/>
                <a:gd name="T21" fmla="*/ 1 h 66"/>
                <a:gd name="T22" fmla="*/ 47 w 48"/>
                <a:gd name="T23" fmla="*/ 1 h 66"/>
                <a:gd name="T24" fmla="*/ 47 w 48"/>
                <a:gd name="T25" fmla="*/ 0 h 66"/>
                <a:gd name="T26" fmla="*/ 45 w 48"/>
                <a:gd name="T27" fmla="*/ 0 h 66"/>
                <a:gd name="T28" fmla="*/ 3 w 48"/>
                <a:gd name="T29" fmla="*/ 0 h 66"/>
                <a:gd name="T30" fmla="*/ 6 w 48"/>
                <a:gd name="T31" fmla="*/ 5 h 66"/>
                <a:gd name="T32" fmla="*/ 43 w 48"/>
                <a:gd name="T33" fmla="*/ 5 h 66"/>
                <a:gd name="T34" fmla="*/ 43 w 48"/>
                <a:gd name="T35" fmla="*/ 60 h 66"/>
                <a:gd name="T36" fmla="*/ 6 w 48"/>
                <a:gd name="T37" fmla="*/ 60 h 66"/>
                <a:gd name="T38" fmla="*/ 6 w 48"/>
                <a:gd name="T39" fmla="*/ 5 h 66"/>
                <a:gd name="T40" fmla="*/ 3 w 48"/>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66">
                  <a:moveTo>
                    <a:pt x="3" y="0"/>
                  </a:moveTo>
                  <a:lnTo>
                    <a:pt x="2" y="0"/>
                  </a:lnTo>
                  <a:lnTo>
                    <a:pt x="2" y="1"/>
                  </a:lnTo>
                  <a:lnTo>
                    <a:pt x="0" y="1"/>
                  </a:lnTo>
                  <a:lnTo>
                    <a:pt x="0" y="64"/>
                  </a:lnTo>
                  <a:lnTo>
                    <a:pt x="2" y="64"/>
                  </a:lnTo>
                  <a:lnTo>
                    <a:pt x="2" y="66"/>
                  </a:lnTo>
                  <a:lnTo>
                    <a:pt x="47" y="66"/>
                  </a:lnTo>
                  <a:lnTo>
                    <a:pt x="47" y="64"/>
                  </a:lnTo>
                  <a:lnTo>
                    <a:pt x="48" y="64"/>
                  </a:lnTo>
                  <a:lnTo>
                    <a:pt x="48" y="1"/>
                  </a:lnTo>
                  <a:lnTo>
                    <a:pt x="47" y="1"/>
                  </a:lnTo>
                  <a:lnTo>
                    <a:pt x="47" y="0"/>
                  </a:lnTo>
                  <a:lnTo>
                    <a:pt x="45" y="0"/>
                  </a:lnTo>
                  <a:lnTo>
                    <a:pt x="3" y="0"/>
                  </a:lnTo>
                  <a:lnTo>
                    <a:pt x="6" y="5"/>
                  </a:lnTo>
                  <a:lnTo>
                    <a:pt x="43" y="5"/>
                  </a:lnTo>
                  <a:lnTo>
                    <a:pt x="43" y="60"/>
                  </a:lnTo>
                  <a:lnTo>
                    <a:pt x="6" y="60"/>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 name="Freeform 1191"/>
            <p:cNvSpPr>
              <a:spLocks/>
            </p:cNvSpPr>
            <p:nvPr/>
          </p:nvSpPr>
          <p:spPr bwMode="auto">
            <a:xfrm>
              <a:off x="3693" y="3099"/>
              <a:ext cx="14" cy="19"/>
            </a:xfrm>
            <a:custGeom>
              <a:avLst/>
              <a:gdLst>
                <a:gd name="T0" fmla="*/ 2 w 28"/>
                <a:gd name="T1" fmla="*/ 0 h 38"/>
                <a:gd name="T2" fmla="*/ 1 w 28"/>
                <a:gd name="T3" fmla="*/ 0 h 38"/>
                <a:gd name="T4" fmla="*/ 1 w 28"/>
                <a:gd name="T5" fmla="*/ 1 h 38"/>
                <a:gd name="T6" fmla="*/ 0 w 28"/>
                <a:gd name="T7" fmla="*/ 1 h 38"/>
                <a:gd name="T8" fmla="*/ 0 w 28"/>
                <a:gd name="T9" fmla="*/ 36 h 38"/>
                <a:gd name="T10" fmla="*/ 1 w 28"/>
                <a:gd name="T11" fmla="*/ 36 h 38"/>
                <a:gd name="T12" fmla="*/ 1 w 28"/>
                <a:gd name="T13" fmla="*/ 38 h 38"/>
                <a:gd name="T14" fmla="*/ 26 w 28"/>
                <a:gd name="T15" fmla="*/ 38 h 38"/>
                <a:gd name="T16" fmla="*/ 26 w 28"/>
                <a:gd name="T17" fmla="*/ 36 h 38"/>
                <a:gd name="T18" fmla="*/ 28 w 28"/>
                <a:gd name="T19" fmla="*/ 36 h 38"/>
                <a:gd name="T20" fmla="*/ 28 w 28"/>
                <a:gd name="T21" fmla="*/ 1 h 38"/>
                <a:gd name="T22" fmla="*/ 26 w 28"/>
                <a:gd name="T23" fmla="*/ 1 h 38"/>
                <a:gd name="T24" fmla="*/ 26 w 28"/>
                <a:gd name="T25" fmla="*/ 0 h 38"/>
                <a:gd name="T26" fmla="*/ 25 w 28"/>
                <a:gd name="T27" fmla="*/ 0 h 38"/>
                <a:gd name="T28" fmla="*/ 2 w 28"/>
                <a:gd name="T29" fmla="*/ 0 h 38"/>
                <a:gd name="T30" fmla="*/ 5 w 28"/>
                <a:gd name="T31" fmla="*/ 5 h 38"/>
                <a:gd name="T32" fmla="*/ 22 w 28"/>
                <a:gd name="T33" fmla="*/ 5 h 38"/>
                <a:gd name="T34" fmla="*/ 22 w 28"/>
                <a:gd name="T35" fmla="*/ 32 h 38"/>
                <a:gd name="T36" fmla="*/ 5 w 28"/>
                <a:gd name="T37" fmla="*/ 32 h 38"/>
                <a:gd name="T38" fmla="*/ 5 w 28"/>
                <a:gd name="T39" fmla="*/ 5 h 38"/>
                <a:gd name="T40" fmla="*/ 2 w 2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38">
                  <a:moveTo>
                    <a:pt x="2" y="0"/>
                  </a:moveTo>
                  <a:lnTo>
                    <a:pt x="1" y="0"/>
                  </a:lnTo>
                  <a:lnTo>
                    <a:pt x="1" y="1"/>
                  </a:lnTo>
                  <a:lnTo>
                    <a:pt x="0" y="1"/>
                  </a:lnTo>
                  <a:lnTo>
                    <a:pt x="0" y="36"/>
                  </a:lnTo>
                  <a:lnTo>
                    <a:pt x="1" y="36"/>
                  </a:lnTo>
                  <a:lnTo>
                    <a:pt x="1" y="38"/>
                  </a:lnTo>
                  <a:lnTo>
                    <a:pt x="26" y="38"/>
                  </a:lnTo>
                  <a:lnTo>
                    <a:pt x="26" y="36"/>
                  </a:lnTo>
                  <a:lnTo>
                    <a:pt x="28" y="36"/>
                  </a:lnTo>
                  <a:lnTo>
                    <a:pt x="28" y="1"/>
                  </a:lnTo>
                  <a:lnTo>
                    <a:pt x="26" y="1"/>
                  </a:lnTo>
                  <a:lnTo>
                    <a:pt x="26" y="0"/>
                  </a:lnTo>
                  <a:lnTo>
                    <a:pt x="25" y="0"/>
                  </a:lnTo>
                  <a:lnTo>
                    <a:pt x="2" y="0"/>
                  </a:lnTo>
                  <a:lnTo>
                    <a:pt x="5" y="5"/>
                  </a:lnTo>
                  <a:lnTo>
                    <a:pt x="22" y="5"/>
                  </a:lnTo>
                  <a:lnTo>
                    <a:pt x="22" y="32"/>
                  </a:lnTo>
                  <a:lnTo>
                    <a:pt x="5" y="32"/>
                  </a:lnTo>
                  <a:lnTo>
                    <a:pt x="5" y="5"/>
                  </a:lnTo>
                  <a:lnTo>
                    <a:pt x="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 name="Freeform 1192"/>
            <p:cNvSpPr>
              <a:spLocks/>
            </p:cNvSpPr>
            <p:nvPr/>
          </p:nvSpPr>
          <p:spPr bwMode="auto">
            <a:xfrm>
              <a:off x="3683" y="3091"/>
              <a:ext cx="12" cy="34"/>
            </a:xfrm>
            <a:custGeom>
              <a:avLst/>
              <a:gdLst>
                <a:gd name="T0" fmla="*/ 3 w 24"/>
                <a:gd name="T1" fmla="*/ 0 h 68"/>
                <a:gd name="T2" fmla="*/ 1 w 24"/>
                <a:gd name="T3" fmla="*/ 0 h 68"/>
                <a:gd name="T4" fmla="*/ 1 w 24"/>
                <a:gd name="T5" fmla="*/ 2 h 68"/>
                <a:gd name="T6" fmla="*/ 0 w 24"/>
                <a:gd name="T7" fmla="*/ 2 h 68"/>
                <a:gd name="T8" fmla="*/ 0 w 24"/>
                <a:gd name="T9" fmla="*/ 66 h 68"/>
                <a:gd name="T10" fmla="*/ 1 w 24"/>
                <a:gd name="T11" fmla="*/ 66 h 68"/>
                <a:gd name="T12" fmla="*/ 1 w 24"/>
                <a:gd name="T13" fmla="*/ 68 h 68"/>
                <a:gd name="T14" fmla="*/ 22 w 24"/>
                <a:gd name="T15" fmla="*/ 68 h 68"/>
                <a:gd name="T16" fmla="*/ 22 w 24"/>
                <a:gd name="T17" fmla="*/ 66 h 68"/>
                <a:gd name="T18" fmla="*/ 24 w 24"/>
                <a:gd name="T19" fmla="*/ 66 h 68"/>
                <a:gd name="T20" fmla="*/ 24 w 24"/>
                <a:gd name="T21" fmla="*/ 2 h 68"/>
                <a:gd name="T22" fmla="*/ 22 w 24"/>
                <a:gd name="T23" fmla="*/ 2 h 68"/>
                <a:gd name="T24" fmla="*/ 22 w 24"/>
                <a:gd name="T25" fmla="*/ 0 h 68"/>
                <a:gd name="T26" fmla="*/ 21 w 24"/>
                <a:gd name="T27" fmla="*/ 0 h 68"/>
                <a:gd name="T28" fmla="*/ 3 w 24"/>
                <a:gd name="T29" fmla="*/ 0 h 68"/>
                <a:gd name="T30" fmla="*/ 6 w 24"/>
                <a:gd name="T31" fmla="*/ 6 h 68"/>
                <a:gd name="T32" fmla="*/ 18 w 24"/>
                <a:gd name="T33" fmla="*/ 6 h 68"/>
                <a:gd name="T34" fmla="*/ 18 w 24"/>
                <a:gd name="T35" fmla="*/ 62 h 68"/>
                <a:gd name="T36" fmla="*/ 6 w 24"/>
                <a:gd name="T37" fmla="*/ 62 h 68"/>
                <a:gd name="T38" fmla="*/ 6 w 24"/>
                <a:gd name="T39" fmla="*/ 6 h 68"/>
                <a:gd name="T40" fmla="*/ 3 w 24"/>
                <a:gd name="T4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68">
                  <a:moveTo>
                    <a:pt x="3" y="0"/>
                  </a:moveTo>
                  <a:lnTo>
                    <a:pt x="1" y="0"/>
                  </a:lnTo>
                  <a:lnTo>
                    <a:pt x="1" y="2"/>
                  </a:lnTo>
                  <a:lnTo>
                    <a:pt x="0" y="2"/>
                  </a:lnTo>
                  <a:lnTo>
                    <a:pt x="0" y="66"/>
                  </a:lnTo>
                  <a:lnTo>
                    <a:pt x="1" y="66"/>
                  </a:lnTo>
                  <a:lnTo>
                    <a:pt x="1" y="68"/>
                  </a:lnTo>
                  <a:lnTo>
                    <a:pt x="22" y="68"/>
                  </a:lnTo>
                  <a:lnTo>
                    <a:pt x="22" y="66"/>
                  </a:lnTo>
                  <a:lnTo>
                    <a:pt x="24" y="66"/>
                  </a:lnTo>
                  <a:lnTo>
                    <a:pt x="24" y="2"/>
                  </a:lnTo>
                  <a:lnTo>
                    <a:pt x="22" y="2"/>
                  </a:lnTo>
                  <a:lnTo>
                    <a:pt x="22" y="0"/>
                  </a:lnTo>
                  <a:lnTo>
                    <a:pt x="21" y="0"/>
                  </a:lnTo>
                  <a:lnTo>
                    <a:pt x="3" y="0"/>
                  </a:lnTo>
                  <a:lnTo>
                    <a:pt x="6" y="6"/>
                  </a:lnTo>
                  <a:lnTo>
                    <a:pt x="18" y="6"/>
                  </a:lnTo>
                  <a:lnTo>
                    <a:pt x="18" y="62"/>
                  </a:lnTo>
                  <a:lnTo>
                    <a:pt x="6" y="62"/>
                  </a:lnTo>
                  <a:lnTo>
                    <a:pt x="6" y="6"/>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 name="Freeform 1193"/>
            <p:cNvSpPr>
              <a:spLocks/>
            </p:cNvSpPr>
            <p:nvPr/>
          </p:nvSpPr>
          <p:spPr bwMode="auto">
            <a:xfrm>
              <a:off x="3669" y="3091"/>
              <a:ext cx="13" cy="33"/>
            </a:xfrm>
            <a:custGeom>
              <a:avLst/>
              <a:gdLst>
                <a:gd name="T0" fmla="*/ 3 w 25"/>
                <a:gd name="T1" fmla="*/ 0 h 66"/>
                <a:gd name="T2" fmla="*/ 1 w 25"/>
                <a:gd name="T3" fmla="*/ 0 h 66"/>
                <a:gd name="T4" fmla="*/ 1 w 25"/>
                <a:gd name="T5" fmla="*/ 2 h 66"/>
                <a:gd name="T6" fmla="*/ 0 w 25"/>
                <a:gd name="T7" fmla="*/ 2 h 66"/>
                <a:gd name="T8" fmla="*/ 0 w 25"/>
                <a:gd name="T9" fmla="*/ 65 h 66"/>
                <a:gd name="T10" fmla="*/ 1 w 25"/>
                <a:gd name="T11" fmla="*/ 65 h 66"/>
                <a:gd name="T12" fmla="*/ 1 w 25"/>
                <a:gd name="T13" fmla="*/ 66 h 66"/>
                <a:gd name="T14" fmla="*/ 24 w 25"/>
                <a:gd name="T15" fmla="*/ 66 h 66"/>
                <a:gd name="T16" fmla="*/ 24 w 25"/>
                <a:gd name="T17" fmla="*/ 65 h 66"/>
                <a:gd name="T18" fmla="*/ 25 w 25"/>
                <a:gd name="T19" fmla="*/ 65 h 66"/>
                <a:gd name="T20" fmla="*/ 25 w 25"/>
                <a:gd name="T21" fmla="*/ 2 h 66"/>
                <a:gd name="T22" fmla="*/ 24 w 25"/>
                <a:gd name="T23" fmla="*/ 2 h 66"/>
                <a:gd name="T24" fmla="*/ 24 w 25"/>
                <a:gd name="T25" fmla="*/ 0 h 66"/>
                <a:gd name="T26" fmla="*/ 22 w 25"/>
                <a:gd name="T27" fmla="*/ 0 h 66"/>
                <a:gd name="T28" fmla="*/ 3 w 25"/>
                <a:gd name="T29" fmla="*/ 0 h 66"/>
                <a:gd name="T30" fmla="*/ 5 w 25"/>
                <a:gd name="T31" fmla="*/ 6 h 66"/>
                <a:gd name="T32" fmla="*/ 19 w 25"/>
                <a:gd name="T33" fmla="*/ 6 h 66"/>
                <a:gd name="T34" fmla="*/ 19 w 25"/>
                <a:gd name="T35" fmla="*/ 61 h 66"/>
                <a:gd name="T36" fmla="*/ 5 w 25"/>
                <a:gd name="T37" fmla="*/ 61 h 66"/>
                <a:gd name="T38" fmla="*/ 5 w 25"/>
                <a:gd name="T39" fmla="*/ 6 h 66"/>
                <a:gd name="T40" fmla="*/ 3 w 25"/>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66">
                  <a:moveTo>
                    <a:pt x="3" y="0"/>
                  </a:moveTo>
                  <a:lnTo>
                    <a:pt x="1" y="0"/>
                  </a:lnTo>
                  <a:lnTo>
                    <a:pt x="1" y="2"/>
                  </a:lnTo>
                  <a:lnTo>
                    <a:pt x="0" y="2"/>
                  </a:lnTo>
                  <a:lnTo>
                    <a:pt x="0" y="65"/>
                  </a:lnTo>
                  <a:lnTo>
                    <a:pt x="1" y="65"/>
                  </a:lnTo>
                  <a:lnTo>
                    <a:pt x="1" y="66"/>
                  </a:lnTo>
                  <a:lnTo>
                    <a:pt x="24" y="66"/>
                  </a:lnTo>
                  <a:lnTo>
                    <a:pt x="24" y="65"/>
                  </a:lnTo>
                  <a:lnTo>
                    <a:pt x="25" y="65"/>
                  </a:lnTo>
                  <a:lnTo>
                    <a:pt x="25" y="2"/>
                  </a:lnTo>
                  <a:lnTo>
                    <a:pt x="24" y="2"/>
                  </a:lnTo>
                  <a:lnTo>
                    <a:pt x="24" y="0"/>
                  </a:lnTo>
                  <a:lnTo>
                    <a:pt x="22" y="0"/>
                  </a:lnTo>
                  <a:lnTo>
                    <a:pt x="3" y="0"/>
                  </a:lnTo>
                  <a:lnTo>
                    <a:pt x="5" y="6"/>
                  </a:lnTo>
                  <a:lnTo>
                    <a:pt x="19" y="6"/>
                  </a:lnTo>
                  <a:lnTo>
                    <a:pt x="19" y="61"/>
                  </a:lnTo>
                  <a:lnTo>
                    <a:pt x="5" y="61"/>
                  </a:lnTo>
                  <a:lnTo>
                    <a:pt x="5" y="6"/>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 name="Freeform 1194"/>
            <p:cNvSpPr>
              <a:spLocks/>
            </p:cNvSpPr>
            <p:nvPr/>
          </p:nvSpPr>
          <p:spPr bwMode="auto">
            <a:xfrm>
              <a:off x="3657" y="3099"/>
              <a:ext cx="15" cy="19"/>
            </a:xfrm>
            <a:custGeom>
              <a:avLst/>
              <a:gdLst>
                <a:gd name="T0" fmla="*/ 3 w 29"/>
                <a:gd name="T1" fmla="*/ 0 h 38"/>
                <a:gd name="T2" fmla="*/ 1 w 29"/>
                <a:gd name="T3" fmla="*/ 0 h 38"/>
                <a:gd name="T4" fmla="*/ 1 w 29"/>
                <a:gd name="T5" fmla="*/ 1 h 38"/>
                <a:gd name="T6" fmla="*/ 0 w 29"/>
                <a:gd name="T7" fmla="*/ 1 h 38"/>
                <a:gd name="T8" fmla="*/ 0 w 29"/>
                <a:gd name="T9" fmla="*/ 36 h 38"/>
                <a:gd name="T10" fmla="*/ 1 w 29"/>
                <a:gd name="T11" fmla="*/ 36 h 38"/>
                <a:gd name="T12" fmla="*/ 1 w 29"/>
                <a:gd name="T13" fmla="*/ 38 h 38"/>
                <a:gd name="T14" fmla="*/ 28 w 29"/>
                <a:gd name="T15" fmla="*/ 38 h 38"/>
                <a:gd name="T16" fmla="*/ 28 w 29"/>
                <a:gd name="T17" fmla="*/ 36 h 38"/>
                <a:gd name="T18" fmla="*/ 29 w 29"/>
                <a:gd name="T19" fmla="*/ 36 h 38"/>
                <a:gd name="T20" fmla="*/ 29 w 29"/>
                <a:gd name="T21" fmla="*/ 1 h 38"/>
                <a:gd name="T22" fmla="*/ 28 w 29"/>
                <a:gd name="T23" fmla="*/ 1 h 38"/>
                <a:gd name="T24" fmla="*/ 28 w 29"/>
                <a:gd name="T25" fmla="*/ 0 h 38"/>
                <a:gd name="T26" fmla="*/ 27 w 29"/>
                <a:gd name="T27" fmla="*/ 0 h 38"/>
                <a:gd name="T28" fmla="*/ 3 w 29"/>
                <a:gd name="T29" fmla="*/ 0 h 38"/>
                <a:gd name="T30" fmla="*/ 5 w 29"/>
                <a:gd name="T31" fmla="*/ 5 h 38"/>
                <a:gd name="T32" fmla="*/ 24 w 29"/>
                <a:gd name="T33" fmla="*/ 5 h 38"/>
                <a:gd name="T34" fmla="*/ 24 w 29"/>
                <a:gd name="T35" fmla="*/ 32 h 38"/>
                <a:gd name="T36" fmla="*/ 5 w 29"/>
                <a:gd name="T37" fmla="*/ 32 h 38"/>
                <a:gd name="T38" fmla="*/ 5 w 29"/>
                <a:gd name="T39" fmla="*/ 5 h 38"/>
                <a:gd name="T40" fmla="*/ 3 w 29"/>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8">
                  <a:moveTo>
                    <a:pt x="3" y="0"/>
                  </a:moveTo>
                  <a:lnTo>
                    <a:pt x="1" y="0"/>
                  </a:lnTo>
                  <a:lnTo>
                    <a:pt x="1" y="1"/>
                  </a:lnTo>
                  <a:lnTo>
                    <a:pt x="0" y="1"/>
                  </a:lnTo>
                  <a:lnTo>
                    <a:pt x="0" y="36"/>
                  </a:lnTo>
                  <a:lnTo>
                    <a:pt x="1" y="36"/>
                  </a:lnTo>
                  <a:lnTo>
                    <a:pt x="1" y="38"/>
                  </a:lnTo>
                  <a:lnTo>
                    <a:pt x="28" y="38"/>
                  </a:lnTo>
                  <a:lnTo>
                    <a:pt x="28" y="36"/>
                  </a:lnTo>
                  <a:lnTo>
                    <a:pt x="29" y="36"/>
                  </a:lnTo>
                  <a:lnTo>
                    <a:pt x="29" y="1"/>
                  </a:lnTo>
                  <a:lnTo>
                    <a:pt x="28" y="1"/>
                  </a:lnTo>
                  <a:lnTo>
                    <a:pt x="28" y="0"/>
                  </a:lnTo>
                  <a:lnTo>
                    <a:pt x="27" y="0"/>
                  </a:lnTo>
                  <a:lnTo>
                    <a:pt x="3" y="0"/>
                  </a:lnTo>
                  <a:lnTo>
                    <a:pt x="5" y="5"/>
                  </a:lnTo>
                  <a:lnTo>
                    <a:pt x="24" y="5"/>
                  </a:lnTo>
                  <a:lnTo>
                    <a:pt x="24" y="32"/>
                  </a:lnTo>
                  <a:lnTo>
                    <a:pt x="5" y="32"/>
                  </a:lnTo>
                  <a:lnTo>
                    <a:pt x="5"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 name="Freeform 1195"/>
            <p:cNvSpPr>
              <a:spLocks/>
            </p:cNvSpPr>
            <p:nvPr/>
          </p:nvSpPr>
          <p:spPr bwMode="auto">
            <a:xfrm>
              <a:off x="3605" y="3078"/>
              <a:ext cx="47" cy="77"/>
            </a:xfrm>
            <a:custGeom>
              <a:avLst/>
              <a:gdLst>
                <a:gd name="T0" fmla="*/ 3 w 95"/>
                <a:gd name="T1" fmla="*/ 0 h 154"/>
                <a:gd name="T2" fmla="*/ 2 w 95"/>
                <a:gd name="T3" fmla="*/ 0 h 154"/>
                <a:gd name="T4" fmla="*/ 2 w 95"/>
                <a:gd name="T5" fmla="*/ 1 h 154"/>
                <a:gd name="T6" fmla="*/ 0 w 95"/>
                <a:gd name="T7" fmla="*/ 1 h 154"/>
                <a:gd name="T8" fmla="*/ 0 w 95"/>
                <a:gd name="T9" fmla="*/ 152 h 154"/>
                <a:gd name="T10" fmla="*/ 2 w 95"/>
                <a:gd name="T11" fmla="*/ 152 h 154"/>
                <a:gd name="T12" fmla="*/ 2 w 95"/>
                <a:gd name="T13" fmla="*/ 154 h 154"/>
                <a:gd name="T14" fmla="*/ 93 w 95"/>
                <a:gd name="T15" fmla="*/ 154 h 154"/>
                <a:gd name="T16" fmla="*/ 93 w 95"/>
                <a:gd name="T17" fmla="*/ 152 h 154"/>
                <a:gd name="T18" fmla="*/ 95 w 95"/>
                <a:gd name="T19" fmla="*/ 152 h 154"/>
                <a:gd name="T20" fmla="*/ 95 w 95"/>
                <a:gd name="T21" fmla="*/ 1 h 154"/>
                <a:gd name="T22" fmla="*/ 93 w 95"/>
                <a:gd name="T23" fmla="*/ 1 h 154"/>
                <a:gd name="T24" fmla="*/ 93 w 95"/>
                <a:gd name="T25" fmla="*/ 0 h 154"/>
                <a:gd name="T26" fmla="*/ 92 w 95"/>
                <a:gd name="T27" fmla="*/ 0 h 154"/>
                <a:gd name="T28" fmla="*/ 3 w 95"/>
                <a:gd name="T29" fmla="*/ 0 h 154"/>
                <a:gd name="T30" fmla="*/ 6 w 95"/>
                <a:gd name="T31" fmla="*/ 5 h 154"/>
                <a:gd name="T32" fmla="*/ 89 w 95"/>
                <a:gd name="T33" fmla="*/ 5 h 154"/>
                <a:gd name="T34" fmla="*/ 89 w 95"/>
                <a:gd name="T35" fmla="*/ 148 h 154"/>
                <a:gd name="T36" fmla="*/ 6 w 95"/>
                <a:gd name="T37" fmla="*/ 148 h 154"/>
                <a:gd name="T38" fmla="*/ 6 w 95"/>
                <a:gd name="T39" fmla="*/ 5 h 154"/>
                <a:gd name="T40" fmla="*/ 3 w 95"/>
                <a:gd name="T41"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154">
                  <a:moveTo>
                    <a:pt x="3" y="0"/>
                  </a:moveTo>
                  <a:lnTo>
                    <a:pt x="2" y="0"/>
                  </a:lnTo>
                  <a:lnTo>
                    <a:pt x="2" y="1"/>
                  </a:lnTo>
                  <a:lnTo>
                    <a:pt x="0" y="1"/>
                  </a:lnTo>
                  <a:lnTo>
                    <a:pt x="0" y="152"/>
                  </a:lnTo>
                  <a:lnTo>
                    <a:pt x="2" y="152"/>
                  </a:lnTo>
                  <a:lnTo>
                    <a:pt x="2" y="154"/>
                  </a:lnTo>
                  <a:lnTo>
                    <a:pt x="93" y="154"/>
                  </a:lnTo>
                  <a:lnTo>
                    <a:pt x="93" y="152"/>
                  </a:lnTo>
                  <a:lnTo>
                    <a:pt x="95" y="152"/>
                  </a:lnTo>
                  <a:lnTo>
                    <a:pt x="95" y="1"/>
                  </a:lnTo>
                  <a:lnTo>
                    <a:pt x="93" y="1"/>
                  </a:lnTo>
                  <a:lnTo>
                    <a:pt x="93" y="0"/>
                  </a:lnTo>
                  <a:lnTo>
                    <a:pt x="92" y="0"/>
                  </a:lnTo>
                  <a:lnTo>
                    <a:pt x="3" y="0"/>
                  </a:lnTo>
                  <a:lnTo>
                    <a:pt x="6" y="5"/>
                  </a:lnTo>
                  <a:lnTo>
                    <a:pt x="89" y="5"/>
                  </a:lnTo>
                  <a:lnTo>
                    <a:pt x="89" y="148"/>
                  </a:lnTo>
                  <a:lnTo>
                    <a:pt x="6" y="148"/>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 name="Freeform 1196"/>
            <p:cNvSpPr>
              <a:spLocks/>
            </p:cNvSpPr>
            <p:nvPr/>
          </p:nvSpPr>
          <p:spPr bwMode="auto">
            <a:xfrm>
              <a:off x="3588" y="3131"/>
              <a:ext cx="11" cy="19"/>
            </a:xfrm>
            <a:custGeom>
              <a:avLst/>
              <a:gdLst>
                <a:gd name="T0" fmla="*/ 3 w 21"/>
                <a:gd name="T1" fmla="*/ 0 h 38"/>
                <a:gd name="T2" fmla="*/ 1 w 21"/>
                <a:gd name="T3" fmla="*/ 0 h 38"/>
                <a:gd name="T4" fmla="*/ 1 w 21"/>
                <a:gd name="T5" fmla="*/ 1 h 38"/>
                <a:gd name="T6" fmla="*/ 0 w 21"/>
                <a:gd name="T7" fmla="*/ 1 h 38"/>
                <a:gd name="T8" fmla="*/ 0 w 21"/>
                <a:gd name="T9" fmla="*/ 36 h 38"/>
                <a:gd name="T10" fmla="*/ 1 w 21"/>
                <a:gd name="T11" fmla="*/ 36 h 38"/>
                <a:gd name="T12" fmla="*/ 1 w 21"/>
                <a:gd name="T13" fmla="*/ 38 h 38"/>
                <a:gd name="T14" fmla="*/ 20 w 21"/>
                <a:gd name="T15" fmla="*/ 38 h 38"/>
                <a:gd name="T16" fmla="*/ 20 w 21"/>
                <a:gd name="T17" fmla="*/ 36 h 38"/>
                <a:gd name="T18" fmla="*/ 21 w 21"/>
                <a:gd name="T19" fmla="*/ 36 h 38"/>
                <a:gd name="T20" fmla="*/ 21 w 21"/>
                <a:gd name="T21" fmla="*/ 1 h 38"/>
                <a:gd name="T22" fmla="*/ 20 w 21"/>
                <a:gd name="T23" fmla="*/ 1 h 38"/>
                <a:gd name="T24" fmla="*/ 20 w 21"/>
                <a:gd name="T25" fmla="*/ 0 h 38"/>
                <a:gd name="T26" fmla="*/ 18 w 21"/>
                <a:gd name="T27" fmla="*/ 0 h 38"/>
                <a:gd name="T28" fmla="*/ 3 w 21"/>
                <a:gd name="T29" fmla="*/ 0 h 38"/>
                <a:gd name="T30" fmla="*/ 5 w 21"/>
                <a:gd name="T31" fmla="*/ 5 h 38"/>
                <a:gd name="T32" fmla="*/ 15 w 21"/>
                <a:gd name="T33" fmla="*/ 5 h 38"/>
                <a:gd name="T34" fmla="*/ 15 w 21"/>
                <a:gd name="T35" fmla="*/ 32 h 38"/>
                <a:gd name="T36" fmla="*/ 5 w 21"/>
                <a:gd name="T37" fmla="*/ 32 h 38"/>
                <a:gd name="T38" fmla="*/ 5 w 21"/>
                <a:gd name="T39" fmla="*/ 5 h 38"/>
                <a:gd name="T40" fmla="*/ 3 w 21"/>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38">
                  <a:moveTo>
                    <a:pt x="3" y="0"/>
                  </a:moveTo>
                  <a:lnTo>
                    <a:pt x="1" y="0"/>
                  </a:lnTo>
                  <a:lnTo>
                    <a:pt x="1" y="1"/>
                  </a:lnTo>
                  <a:lnTo>
                    <a:pt x="0" y="1"/>
                  </a:lnTo>
                  <a:lnTo>
                    <a:pt x="0" y="36"/>
                  </a:lnTo>
                  <a:lnTo>
                    <a:pt x="1" y="36"/>
                  </a:lnTo>
                  <a:lnTo>
                    <a:pt x="1" y="38"/>
                  </a:lnTo>
                  <a:lnTo>
                    <a:pt x="20" y="38"/>
                  </a:lnTo>
                  <a:lnTo>
                    <a:pt x="20" y="36"/>
                  </a:lnTo>
                  <a:lnTo>
                    <a:pt x="21" y="36"/>
                  </a:lnTo>
                  <a:lnTo>
                    <a:pt x="21" y="1"/>
                  </a:lnTo>
                  <a:lnTo>
                    <a:pt x="20" y="1"/>
                  </a:lnTo>
                  <a:lnTo>
                    <a:pt x="20" y="0"/>
                  </a:lnTo>
                  <a:lnTo>
                    <a:pt x="18" y="0"/>
                  </a:lnTo>
                  <a:lnTo>
                    <a:pt x="3" y="0"/>
                  </a:lnTo>
                  <a:lnTo>
                    <a:pt x="5" y="5"/>
                  </a:lnTo>
                  <a:lnTo>
                    <a:pt x="15" y="5"/>
                  </a:lnTo>
                  <a:lnTo>
                    <a:pt x="15" y="32"/>
                  </a:lnTo>
                  <a:lnTo>
                    <a:pt x="5" y="32"/>
                  </a:lnTo>
                  <a:lnTo>
                    <a:pt x="5"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 name="Freeform 1197"/>
            <p:cNvSpPr>
              <a:spLocks/>
            </p:cNvSpPr>
            <p:nvPr/>
          </p:nvSpPr>
          <p:spPr bwMode="auto">
            <a:xfrm>
              <a:off x="3535" y="3126"/>
              <a:ext cx="48" cy="29"/>
            </a:xfrm>
            <a:custGeom>
              <a:avLst/>
              <a:gdLst>
                <a:gd name="T0" fmla="*/ 3 w 94"/>
                <a:gd name="T1" fmla="*/ 0 h 58"/>
                <a:gd name="T2" fmla="*/ 1 w 94"/>
                <a:gd name="T3" fmla="*/ 0 h 58"/>
                <a:gd name="T4" fmla="*/ 1 w 94"/>
                <a:gd name="T5" fmla="*/ 1 h 58"/>
                <a:gd name="T6" fmla="*/ 0 w 94"/>
                <a:gd name="T7" fmla="*/ 1 h 58"/>
                <a:gd name="T8" fmla="*/ 0 w 94"/>
                <a:gd name="T9" fmla="*/ 56 h 58"/>
                <a:gd name="T10" fmla="*/ 1 w 94"/>
                <a:gd name="T11" fmla="*/ 56 h 58"/>
                <a:gd name="T12" fmla="*/ 1 w 94"/>
                <a:gd name="T13" fmla="*/ 58 h 58"/>
                <a:gd name="T14" fmla="*/ 93 w 94"/>
                <a:gd name="T15" fmla="*/ 58 h 58"/>
                <a:gd name="T16" fmla="*/ 93 w 94"/>
                <a:gd name="T17" fmla="*/ 56 h 58"/>
                <a:gd name="T18" fmla="*/ 94 w 94"/>
                <a:gd name="T19" fmla="*/ 56 h 58"/>
                <a:gd name="T20" fmla="*/ 94 w 94"/>
                <a:gd name="T21" fmla="*/ 1 h 58"/>
                <a:gd name="T22" fmla="*/ 93 w 94"/>
                <a:gd name="T23" fmla="*/ 1 h 58"/>
                <a:gd name="T24" fmla="*/ 93 w 94"/>
                <a:gd name="T25" fmla="*/ 0 h 58"/>
                <a:gd name="T26" fmla="*/ 92 w 94"/>
                <a:gd name="T27" fmla="*/ 0 h 58"/>
                <a:gd name="T28" fmla="*/ 3 w 94"/>
                <a:gd name="T29" fmla="*/ 0 h 58"/>
                <a:gd name="T30" fmla="*/ 6 w 94"/>
                <a:gd name="T31" fmla="*/ 5 h 58"/>
                <a:gd name="T32" fmla="*/ 89 w 94"/>
                <a:gd name="T33" fmla="*/ 5 h 58"/>
                <a:gd name="T34" fmla="*/ 89 w 94"/>
                <a:gd name="T35" fmla="*/ 52 h 58"/>
                <a:gd name="T36" fmla="*/ 6 w 94"/>
                <a:gd name="T37" fmla="*/ 52 h 58"/>
                <a:gd name="T38" fmla="*/ 6 w 94"/>
                <a:gd name="T39" fmla="*/ 5 h 58"/>
                <a:gd name="T40" fmla="*/ 3 w 94"/>
                <a:gd name="T41"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58">
                  <a:moveTo>
                    <a:pt x="3" y="0"/>
                  </a:moveTo>
                  <a:lnTo>
                    <a:pt x="1" y="0"/>
                  </a:lnTo>
                  <a:lnTo>
                    <a:pt x="1" y="1"/>
                  </a:lnTo>
                  <a:lnTo>
                    <a:pt x="0" y="1"/>
                  </a:lnTo>
                  <a:lnTo>
                    <a:pt x="0" y="56"/>
                  </a:lnTo>
                  <a:lnTo>
                    <a:pt x="1" y="56"/>
                  </a:lnTo>
                  <a:lnTo>
                    <a:pt x="1" y="58"/>
                  </a:lnTo>
                  <a:lnTo>
                    <a:pt x="93" y="58"/>
                  </a:lnTo>
                  <a:lnTo>
                    <a:pt x="93" y="56"/>
                  </a:lnTo>
                  <a:lnTo>
                    <a:pt x="94" y="56"/>
                  </a:lnTo>
                  <a:lnTo>
                    <a:pt x="94" y="1"/>
                  </a:lnTo>
                  <a:lnTo>
                    <a:pt x="93" y="1"/>
                  </a:lnTo>
                  <a:lnTo>
                    <a:pt x="93" y="0"/>
                  </a:lnTo>
                  <a:lnTo>
                    <a:pt x="92" y="0"/>
                  </a:lnTo>
                  <a:lnTo>
                    <a:pt x="3" y="0"/>
                  </a:lnTo>
                  <a:lnTo>
                    <a:pt x="6" y="5"/>
                  </a:lnTo>
                  <a:lnTo>
                    <a:pt x="89" y="5"/>
                  </a:lnTo>
                  <a:lnTo>
                    <a:pt x="89" y="52"/>
                  </a:lnTo>
                  <a:lnTo>
                    <a:pt x="6" y="52"/>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 name="Freeform 1198"/>
            <p:cNvSpPr>
              <a:spLocks/>
            </p:cNvSpPr>
            <p:nvPr/>
          </p:nvSpPr>
          <p:spPr bwMode="auto">
            <a:xfrm>
              <a:off x="3672" y="3131"/>
              <a:ext cx="24" cy="45"/>
            </a:xfrm>
            <a:custGeom>
              <a:avLst/>
              <a:gdLst>
                <a:gd name="T0" fmla="*/ 3 w 48"/>
                <a:gd name="T1" fmla="*/ 0 h 88"/>
                <a:gd name="T2" fmla="*/ 2 w 48"/>
                <a:gd name="T3" fmla="*/ 0 h 88"/>
                <a:gd name="T4" fmla="*/ 2 w 48"/>
                <a:gd name="T5" fmla="*/ 1 h 88"/>
                <a:gd name="T6" fmla="*/ 0 w 48"/>
                <a:gd name="T7" fmla="*/ 1 h 88"/>
                <a:gd name="T8" fmla="*/ 0 w 48"/>
                <a:gd name="T9" fmla="*/ 87 h 88"/>
                <a:gd name="T10" fmla="*/ 2 w 48"/>
                <a:gd name="T11" fmla="*/ 87 h 88"/>
                <a:gd name="T12" fmla="*/ 2 w 48"/>
                <a:gd name="T13" fmla="*/ 88 h 88"/>
                <a:gd name="T14" fmla="*/ 47 w 48"/>
                <a:gd name="T15" fmla="*/ 88 h 88"/>
                <a:gd name="T16" fmla="*/ 47 w 48"/>
                <a:gd name="T17" fmla="*/ 87 h 88"/>
                <a:gd name="T18" fmla="*/ 48 w 48"/>
                <a:gd name="T19" fmla="*/ 87 h 88"/>
                <a:gd name="T20" fmla="*/ 48 w 48"/>
                <a:gd name="T21" fmla="*/ 1 h 88"/>
                <a:gd name="T22" fmla="*/ 47 w 48"/>
                <a:gd name="T23" fmla="*/ 1 h 88"/>
                <a:gd name="T24" fmla="*/ 47 w 48"/>
                <a:gd name="T25" fmla="*/ 0 h 88"/>
                <a:gd name="T26" fmla="*/ 45 w 48"/>
                <a:gd name="T27" fmla="*/ 0 h 88"/>
                <a:gd name="T28" fmla="*/ 3 w 48"/>
                <a:gd name="T29" fmla="*/ 0 h 88"/>
                <a:gd name="T30" fmla="*/ 6 w 48"/>
                <a:gd name="T31" fmla="*/ 5 h 88"/>
                <a:gd name="T32" fmla="*/ 43 w 48"/>
                <a:gd name="T33" fmla="*/ 5 h 88"/>
                <a:gd name="T34" fmla="*/ 43 w 48"/>
                <a:gd name="T35" fmla="*/ 83 h 88"/>
                <a:gd name="T36" fmla="*/ 6 w 48"/>
                <a:gd name="T37" fmla="*/ 83 h 88"/>
                <a:gd name="T38" fmla="*/ 6 w 48"/>
                <a:gd name="T39" fmla="*/ 5 h 88"/>
                <a:gd name="T40" fmla="*/ 3 w 48"/>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8">
                  <a:moveTo>
                    <a:pt x="3" y="0"/>
                  </a:moveTo>
                  <a:lnTo>
                    <a:pt x="2" y="0"/>
                  </a:lnTo>
                  <a:lnTo>
                    <a:pt x="2" y="1"/>
                  </a:lnTo>
                  <a:lnTo>
                    <a:pt x="0" y="1"/>
                  </a:lnTo>
                  <a:lnTo>
                    <a:pt x="0" y="87"/>
                  </a:lnTo>
                  <a:lnTo>
                    <a:pt x="2" y="87"/>
                  </a:lnTo>
                  <a:lnTo>
                    <a:pt x="2" y="88"/>
                  </a:lnTo>
                  <a:lnTo>
                    <a:pt x="47" y="88"/>
                  </a:lnTo>
                  <a:lnTo>
                    <a:pt x="47" y="87"/>
                  </a:lnTo>
                  <a:lnTo>
                    <a:pt x="48" y="87"/>
                  </a:lnTo>
                  <a:lnTo>
                    <a:pt x="48" y="1"/>
                  </a:lnTo>
                  <a:lnTo>
                    <a:pt x="47" y="1"/>
                  </a:lnTo>
                  <a:lnTo>
                    <a:pt x="47" y="0"/>
                  </a:lnTo>
                  <a:lnTo>
                    <a:pt x="45" y="0"/>
                  </a:lnTo>
                  <a:lnTo>
                    <a:pt x="3" y="0"/>
                  </a:lnTo>
                  <a:lnTo>
                    <a:pt x="6" y="5"/>
                  </a:lnTo>
                  <a:lnTo>
                    <a:pt x="43" y="5"/>
                  </a:lnTo>
                  <a:lnTo>
                    <a:pt x="43" y="83"/>
                  </a:lnTo>
                  <a:lnTo>
                    <a:pt x="6" y="83"/>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 name="Freeform 1199"/>
            <p:cNvSpPr>
              <a:spLocks/>
            </p:cNvSpPr>
            <p:nvPr/>
          </p:nvSpPr>
          <p:spPr bwMode="auto">
            <a:xfrm>
              <a:off x="3675" y="3173"/>
              <a:ext cx="17" cy="22"/>
            </a:xfrm>
            <a:custGeom>
              <a:avLst/>
              <a:gdLst>
                <a:gd name="T0" fmla="*/ 3 w 34"/>
                <a:gd name="T1" fmla="*/ 0 h 44"/>
                <a:gd name="T2" fmla="*/ 2 w 34"/>
                <a:gd name="T3" fmla="*/ 0 h 44"/>
                <a:gd name="T4" fmla="*/ 2 w 34"/>
                <a:gd name="T5" fmla="*/ 1 h 44"/>
                <a:gd name="T6" fmla="*/ 0 w 34"/>
                <a:gd name="T7" fmla="*/ 1 h 44"/>
                <a:gd name="T8" fmla="*/ 0 w 34"/>
                <a:gd name="T9" fmla="*/ 42 h 44"/>
                <a:gd name="T10" fmla="*/ 2 w 34"/>
                <a:gd name="T11" fmla="*/ 42 h 44"/>
                <a:gd name="T12" fmla="*/ 2 w 34"/>
                <a:gd name="T13" fmla="*/ 44 h 44"/>
                <a:gd name="T14" fmla="*/ 33 w 34"/>
                <a:gd name="T15" fmla="*/ 44 h 44"/>
                <a:gd name="T16" fmla="*/ 33 w 34"/>
                <a:gd name="T17" fmla="*/ 42 h 44"/>
                <a:gd name="T18" fmla="*/ 34 w 34"/>
                <a:gd name="T19" fmla="*/ 42 h 44"/>
                <a:gd name="T20" fmla="*/ 34 w 34"/>
                <a:gd name="T21" fmla="*/ 1 h 44"/>
                <a:gd name="T22" fmla="*/ 33 w 34"/>
                <a:gd name="T23" fmla="*/ 1 h 44"/>
                <a:gd name="T24" fmla="*/ 33 w 34"/>
                <a:gd name="T25" fmla="*/ 0 h 44"/>
                <a:gd name="T26" fmla="*/ 31 w 34"/>
                <a:gd name="T27" fmla="*/ 0 h 44"/>
                <a:gd name="T28" fmla="*/ 3 w 34"/>
                <a:gd name="T29" fmla="*/ 0 h 44"/>
                <a:gd name="T30" fmla="*/ 6 w 34"/>
                <a:gd name="T31" fmla="*/ 5 h 44"/>
                <a:gd name="T32" fmla="*/ 29 w 34"/>
                <a:gd name="T33" fmla="*/ 5 h 44"/>
                <a:gd name="T34" fmla="*/ 29 w 34"/>
                <a:gd name="T35" fmla="*/ 38 h 44"/>
                <a:gd name="T36" fmla="*/ 6 w 34"/>
                <a:gd name="T37" fmla="*/ 38 h 44"/>
                <a:gd name="T38" fmla="*/ 6 w 34"/>
                <a:gd name="T39" fmla="*/ 5 h 44"/>
                <a:gd name="T40" fmla="*/ 3 w 34"/>
                <a:gd name="T4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 h="44">
                  <a:moveTo>
                    <a:pt x="3" y="0"/>
                  </a:moveTo>
                  <a:lnTo>
                    <a:pt x="2" y="0"/>
                  </a:lnTo>
                  <a:lnTo>
                    <a:pt x="2" y="1"/>
                  </a:lnTo>
                  <a:lnTo>
                    <a:pt x="0" y="1"/>
                  </a:lnTo>
                  <a:lnTo>
                    <a:pt x="0" y="42"/>
                  </a:lnTo>
                  <a:lnTo>
                    <a:pt x="2" y="42"/>
                  </a:lnTo>
                  <a:lnTo>
                    <a:pt x="2" y="44"/>
                  </a:lnTo>
                  <a:lnTo>
                    <a:pt x="33" y="44"/>
                  </a:lnTo>
                  <a:lnTo>
                    <a:pt x="33" y="42"/>
                  </a:lnTo>
                  <a:lnTo>
                    <a:pt x="34" y="42"/>
                  </a:lnTo>
                  <a:lnTo>
                    <a:pt x="34" y="1"/>
                  </a:lnTo>
                  <a:lnTo>
                    <a:pt x="33" y="1"/>
                  </a:lnTo>
                  <a:lnTo>
                    <a:pt x="33" y="0"/>
                  </a:lnTo>
                  <a:lnTo>
                    <a:pt x="31" y="0"/>
                  </a:lnTo>
                  <a:lnTo>
                    <a:pt x="3" y="0"/>
                  </a:lnTo>
                  <a:lnTo>
                    <a:pt x="6" y="5"/>
                  </a:lnTo>
                  <a:lnTo>
                    <a:pt x="29" y="5"/>
                  </a:lnTo>
                  <a:lnTo>
                    <a:pt x="29" y="38"/>
                  </a:lnTo>
                  <a:lnTo>
                    <a:pt x="6" y="38"/>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 name="Freeform 1200"/>
            <p:cNvSpPr>
              <a:spLocks/>
            </p:cNvSpPr>
            <p:nvPr/>
          </p:nvSpPr>
          <p:spPr bwMode="auto">
            <a:xfrm>
              <a:off x="3658" y="3131"/>
              <a:ext cx="10" cy="19"/>
            </a:xfrm>
            <a:custGeom>
              <a:avLst/>
              <a:gdLst>
                <a:gd name="T0" fmla="*/ 3 w 21"/>
                <a:gd name="T1" fmla="*/ 0 h 38"/>
                <a:gd name="T2" fmla="*/ 2 w 21"/>
                <a:gd name="T3" fmla="*/ 0 h 38"/>
                <a:gd name="T4" fmla="*/ 2 w 21"/>
                <a:gd name="T5" fmla="*/ 1 h 38"/>
                <a:gd name="T6" fmla="*/ 0 w 21"/>
                <a:gd name="T7" fmla="*/ 1 h 38"/>
                <a:gd name="T8" fmla="*/ 0 w 21"/>
                <a:gd name="T9" fmla="*/ 36 h 38"/>
                <a:gd name="T10" fmla="*/ 2 w 21"/>
                <a:gd name="T11" fmla="*/ 36 h 38"/>
                <a:gd name="T12" fmla="*/ 2 w 21"/>
                <a:gd name="T13" fmla="*/ 38 h 38"/>
                <a:gd name="T14" fmla="*/ 20 w 21"/>
                <a:gd name="T15" fmla="*/ 38 h 38"/>
                <a:gd name="T16" fmla="*/ 20 w 21"/>
                <a:gd name="T17" fmla="*/ 36 h 38"/>
                <a:gd name="T18" fmla="*/ 21 w 21"/>
                <a:gd name="T19" fmla="*/ 36 h 38"/>
                <a:gd name="T20" fmla="*/ 21 w 21"/>
                <a:gd name="T21" fmla="*/ 1 h 38"/>
                <a:gd name="T22" fmla="*/ 20 w 21"/>
                <a:gd name="T23" fmla="*/ 1 h 38"/>
                <a:gd name="T24" fmla="*/ 20 w 21"/>
                <a:gd name="T25" fmla="*/ 0 h 38"/>
                <a:gd name="T26" fmla="*/ 18 w 21"/>
                <a:gd name="T27" fmla="*/ 0 h 38"/>
                <a:gd name="T28" fmla="*/ 3 w 21"/>
                <a:gd name="T29" fmla="*/ 0 h 38"/>
                <a:gd name="T30" fmla="*/ 6 w 21"/>
                <a:gd name="T31" fmla="*/ 5 h 38"/>
                <a:gd name="T32" fmla="*/ 16 w 21"/>
                <a:gd name="T33" fmla="*/ 5 h 38"/>
                <a:gd name="T34" fmla="*/ 16 w 21"/>
                <a:gd name="T35" fmla="*/ 32 h 38"/>
                <a:gd name="T36" fmla="*/ 6 w 21"/>
                <a:gd name="T37" fmla="*/ 32 h 38"/>
                <a:gd name="T38" fmla="*/ 6 w 21"/>
                <a:gd name="T39" fmla="*/ 5 h 38"/>
                <a:gd name="T40" fmla="*/ 3 w 21"/>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38">
                  <a:moveTo>
                    <a:pt x="3" y="0"/>
                  </a:moveTo>
                  <a:lnTo>
                    <a:pt x="2" y="0"/>
                  </a:lnTo>
                  <a:lnTo>
                    <a:pt x="2" y="1"/>
                  </a:lnTo>
                  <a:lnTo>
                    <a:pt x="0" y="1"/>
                  </a:lnTo>
                  <a:lnTo>
                    <a:pt x="0" y="36"/>
                  </a:lnTo>
                  <a:lnTo>
                    <a:pt x="2" y="36"/>
                  </a:lnTo>
                  <a:lnTo>
                    <a:pt x="2" y="38"/>
                  </a:lnTo>
                  <a:lnTo>
                    <a:pt x="20" y="38"/>
                  </a:lnTo>
                  <a:lnTo>
                    <a:pt x="20" y="36"/>
                  </a:lnTo>
                  <a:lnTo>
                    <a:pt x="21" y="36"/>
                  </a:lnTo>
                  <a:lnTo>
                    <a:pt x="21" y="1"/>
                  </a:lnTo>
                  <a:lnTo>
                    <a:pt x="20" y="1"/>
                  </a:lnTo>
                  <a:lnTo>
                    <a:pt x="20" y="0"/>
                  </a:lnTo>
                  <a:lnTo>
                    <a:pt x="18" y="0"/>
                  </a:lnTo>
                  <a:lnTo>
                    <a:pt x="3" y="0"/>
                  </a:lnTo>
                  <a:lnTo>
                    <a:pt x="6" y="5"/>
                  </a:lnTo>
                  <a:lnTo>
                    <a:pt x="16" y="5"/>
                  </a:lnTo>
                  <a:lnTo>
                    <a:pt x="16" y="32"/>
                  </a:lnTo>
                  <a:lnTo>
                    <a:pt x="6" y="32"/>
                  </a:lnTo>
                  <a:lnTo>
                    <a:pt x="6" y="5"/>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 name="Freeform 1201"/>
            <p:cNvSpPr>
              <a:spLocks/>
            </p:cNvSpPr>
            <p:nvPr/>
          </p:nvSpPr>
          <p:spPr bwMode="auto">
            <a:xfrm>
              <a:off x="3597" y="3139"/>
              <a:ext cx="10" cy="3"/>
            </a:xfrm>
            <a:custGeom>
              <a:avLst/>
              <a:gdLst>
                <a:gd name="T0" fmla="*/ 18 w 21"/>
                <a:gd name="T1" fmla="*/ 6 h 6"/>
                <a:gd name="T2" fmla="*/ 19 w 21"/>
                <a:gd name="T3" fmla="*/ 6 h 6"/>
                <a:gd name="T4" fmla="*/ 19 w 21"/>
                <a:gd name="T5" fmla="*/ 4 h 6"/>
                <a:gd name="T6" fmla="*/ 21 w 21"/>
                <a:gd name="T7" fmla="*/ 4 h 6"/>
                <a:gd name="T8" fmla="*/ 21 w 21"/>
                <a:gd name="T9" fmla="*/ 1 h 6"/>
                <a:gd name="T10" fmla="*/ 19 w 21"/>
                <a:gd name="T11" fmla="*/ 1 h 6"/>
                <a:gd name="T12" fmla="*/ 19 w 21"/>
                <a:gd name="T13" fmla="*/ 0 h 6"/>
                <a:gd name="T14" fmla="*/ 1 w 21"/>
                <a:gd name="T15" fmla="*/ 0 h 6"/>
                <a:gd name="T16" fmla="*/ 1 w 21"/>
                <a:gd name="T17" fmla="*/ 1 h 6"/>
                <a:gd name="T18" fmla="*/ 0 w 21"/>
                <a:gd name="T19" fmla="*/ 1 h 6"/>
                <a:gd name="T20" fmla="*/ 0 w 21"/>
                <a:gd name="T21" fmla="*/ 4 h 6"/>
                <a:gd name="T22" fmla="*/ 1 w 21"/>
                <a:gd name="T23" fmla="*/ 4 h 6"/>
                <a:gd name="T24" fmla="*/ 1 w 21"/>
                <a:gd name="T25" fmla="*/ 6 h 6"/>
                <a:gd name="T26" fmla="*/ 3 w 21"/>
                <a:gd name="T27" fmla="*/ 6 h 6"/>
                <a:gd name="T28" fmla="*/ 18 w 21"/>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6">
                  <a:moveTo>
                    <a:pt x="18" y="6"/>
                  </a:moveTo>
                  <a:lnTo>
                    <a:pt x="19" y="6"/>
                  </a:lnTo>
                  <a:lnTo>
                    <a:pt x="19" y="4"/>
                  </a:lnTo>
                  <a:lnTo>
                    <a:pt x="21" y="4"/>
                  </a:lnTo>
                  <a:lnTo>
                    <a:pt x="21" y="1"/>
                  </a:lnTo>
                  <a:lnTo>
                    <a:pt x="19" y="1"/>
                  </a:lnTo>
                  <a:lnTo>
                    <a:pt x="19" y="0"/>
                  </a:lnTo>
                  <a:lnTo>
                    <a:pt x="1" y="0"/>
                  </a:lnTo>
                  <a:lnTo>
                    <a:pt x="1" y="1"/>
                  </a:lnTo>
                  <a:lnTo>
                    <a:pt x="0" y="1"/>
                  </a:lnTo>
                  <a:lnTo>
                    <a:pt x="0" y="4"/>
                  </a:lnTo>
                  <a:lnTo>
                    <a:pt x="1" y="4"/>
                  </a:lnTo>
                  <a:lnTo>
                    <a:pt x="1" y="6"/>
                  </a:lnTo>
                  <a:lnTo>
                    <a:pt x="3" y="6"/>
                  </a:lnTo>
                  <a:lnTo>
                    <a:pt x="18"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 name="Freeform 1202"/>
            <p:cNvSpPr>
              <a:spLocks/>
            </p:cNvSpPr>
            <p:nvPr/>
          </p:nvSpPr>
          <p:spPr bwMode="auto">
            <a:xfrm>
              <a:off x="3581" y="3138"/>
              <a:ext cx="9" cy="3"/>
            </a:xfrm>
            <a:custGeom>
              <a:avLst/>
              <a:gdLst>
                <a:gd name="T0" fmla="*/ 17 w 20"/>
                <a:gd name="T1" fmla="*/ 5 h 5"/>
                <a:gd name="T2" fmla="*/ 19 w 20"/>
                <a:gd name="T3" fmla="*/ 5 h 5"/>
                <a:gd name="T4" fmla="*/ 19 w 20"/>
                <a:gd name="T5" fmla="*/ 4 h 5"/>
                <a:gd name="T6" fmla="*/ 20 w 20"/>
                <a:gd name="T7" fmla="*/ 4 h 5"/>
                <a:gd name="T8" fmla="*/ 20 w 20"/>
                <a:gd name="T9" fmla="*/ 1 h 5"/>
                <a:gd name="T10" fmla="*/ 19 w 20"/>
                <a:gd name="T11" fmla="*/ 1 h 5"/>
                <a:gd name="T12" fmla="*/ 19 w 20"/>
                <a:gd name="T13" fmla="*/ 0 h 5"/>
                <a:gd name="T14" fmla="*/ 2 w 20"/>
                <a:gd name="T15" fmla="*/ 0 h 5"/>
                <a:gd name="T16" fmla="*/ 2 w 20"/>
                <a:gd name="T17" fmla="*/ 1 h 5"/>
                <a:gd name="T18" fmla="*/ 0 w 20"/>
                <a:gd name="T19" fmla="*/ 1 h 5"/>
                <a:gd name="T20" fmla="*/ 0 w 20"/>
                <a:gd name="T21" fmla="*/ 4 h 5"/>
                <a:gd name="T22" fmla="*/ 2 w 20"/>
                <a:gd name="T23" fmla="*/ 4 h 5"/>
                <a:gd name="T24" fmla="*/ 2 w 20"/>
                <a:gd name="T25" fmla="*/ 5 h 5"/>
                <a:gd name="T26" fmla="*/ 3 w 20"/>
                <a:gd name="T27" fmla="*/ 5 h 5"/>
                <a:gd name="T28" fmla="*/ 17 w 20"/>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5">
                  <a:moveTo>
                    <a:pt x="17" y="5"/>
                  </a:moveTo>
                  <a:lnTo>
                    <a:pt x="19" y="5"/>
                  </a:lnTo>
                  <a:lnTo>
                    <a:pt x="19" y="4"/>
                  </a:lnTo>
                  <a:lnTo>
                    <a:pt x="20" y="4"/>
                  </a:lnTo>
                  <a:lnTo>
                    <a:pt x="20" y="1"/>
                  </a:lnTo>
                  <a:lnTo>
                    <a:pt x="19" y="1"/>
                  </a:lnTo>
                  <a:lnTo>
                    <a:pt x="19" y="0"/>
                  </a:lnTo>
                  <a:lnTo>
                    <a:pt x="2" y="0"/>
                  </a:lnTo>
                  <a:lnTo>
                    <a:pt x="2" y="1"/>
                  </a:lnTo>
                  <a:lnTo>
                    <a:pt x="0" y="1"/>
                  </a:lnTo>
                  <a:lnTo>
                    <a:pt x="0" y="4"/>
                  </a:lnTo>
                  <a:lnTo>
                    <a:pt x="2" y="4"/>
                  </a:lnTo>
                  <a:lnTo>
                    <a:pt x="2" y="5"/>
                  </a:lnTo>
                  <a:lnTo>
                    <a:pt x="3" y="5"/>
                  </a:lnTo>
                  <a:lnTo>
                    <a:pt x="17"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 name="Freeform 1203"/>
            <p:cNvSpPr>
              <a:spLocks/>
            </p:cNvSpPr>
            <p:nvPr/>
          </p:nvSpPr>
          <p:spPr bwMode="auto">
            <a:xfrm>
              <a:off x="3550" y="3127"/>
              <a:ext cx="2" cy="28"/>
            </a:xfrm>
            <a:custGeom>
              <a:avLst/>
              <a:gdLst>
                <a:gd name="T0" fmla="*/ 6 w 6"/>
                <a:gd name="T1" fmla="*/ 3 h 57"/>
                <a:gd name="T2" fmla="*/ 6 w 6"/>
                <a:gd name="T3" fmla="*/ 2 h 57"/>
                <a:gd name="T4" fmla="*/ 4 w 6"/>
                <a:gd name="T5" fmla="*/ 2 h 57"/>
                <a:gd name="T6" fmla="*/ 4 w 6"/>
                <a:gd name="T7" fmla="*/ 0 h 57"/>
                <a:gd name="T8" fmla="*/ 2 w 6"/>
                <a:gd name="T9" fmla="*/ 0 h 57"/>
                <a:gd name="T10" fmla="*/ 2 w 6"/>
                <a:gd name="T11" fmla="*/ 2 h 57"/>
                <a:gd name="T12" fmla="*/ 0 w 6"/>
                <a:gd name="T13" fmla="*/ 2 h 57"/>
                <a:gd name="T14" fmla="*/ 0 w 6"/>
                <a:gd name="T15" fmla="*/ 55 h 57"/>
                <a:gd name="T16" fmla="*/ 2 w 6"/>
                <a:gd name="T17" fmla="*/ 55 h 57"/>
                <a:gd name="T18" fmla="*/ 2 w 6"/>
                <a:gd name="T19" fmla="*/ 57 h 57"/>
                <a:gd name="T20" fmla="*/ 4 w 6"/>
                <a:gd name="T21" fmla="*/ 57 h 57"/>
                <a:gd name="T22" fmla="*/ 4 w 6"/>
                <a:gd name="T23" fmla="*/ 55 h 57"/>
                <a:gd name="T24" fmla="*/ 6 w 6"/>
                <a:gd name="T25" fmla="*/ 55 h 57"/>
                <a:gd name="T26" fmla="*/ 6 w 6"/>
                <a:gd name="T27" fmla="*/ 54 h 57"/>
                <a:gd name="T28" fmla="*/ 6 w 6"/>
                <a:gd name="T29"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57">
                  <a:moveTo>
                    <a:pt x="6" y="3"/>
                  </a:moveTo>
                  <a:lnTo>
                    <a:pt x="6" y="2"/>
                  </a:lnTo>
                  <a:lnTo>
                    <a:pt x="4" y="2"/>
                  </a:lnTo>
                  <a:lnTo>
                    <a:pt x="4" y="0"/>
                  </a:lnTo>
                  <a:lnTo>
                    <a:pt x="2" y="0"/>
                  </a:lnTo>
                  <a:lnTo>
                    <a:pt x="2" y="2"/>
                  </a:lnTo>
                  <a:lnTo>
                    <a:pt x="0" y="2"/>
                  </a:lnTo>
                  <a:lnTo>
                    <a:pt x="0" y="55"/>
                  </a:lnTo>
                  <a:lnTo>
                    <a:pt x="2" y="55"/>
                  </a:lnTo>
                  <a:lnTo>
                    <a:pt x="2" y="57"/>
                  </a:lnTo>
                  <a:lnTo>
                    <a:pt x="4" y="57"/>
                  </a:lnTo>
                  <a:lnTo>
                    <a:pt x="4" y="55"/>
                  </a:lnTo>
                  <a:lnTo>
                    <a:pt x="6" y="55"/>
                  </a:lnTo>
                  <a:lnTo>
                    <a:pt x="6" y="54"/>
                  </a:lnTo>
                  <a:lnTo>
                    <a:pt x="6"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 name="Freeform 1204"/>
            <p:cNvSpPr>
              <a:spLocks/>
            </p:cNvSpPr>
            <p:nvPr/>
          </p:nvSpPr>
          <p:spPr bwMode="auto">
            <a:xfrm>
              <a:off x="3704" y="3106"/>
              <a:ext cx="18" cy="3"/>
            </a:xfrm>
            <a:custGeom>
              <a:avLst/>
              <a:gdLst>
                <a:gd name="T0" fmla="*/ 34 w 37"/>
                <a:gd name="T1" fmla="*/ 5 h 5"/>
                <a:gd name="T2" fmla="*/ 36 w 37"/>
                <a:gd name="T3" fmla="*/ 5 h 5"/>
                <a:gd name="T4" fmla="*/ 36 w 37"/>
                <a:gd name="T5" fmla="*/ 4 h 5"/>
                <a:gd name="T6" fmla="*/ 37 w 37"/>
                <a:gd name="T7" fmla="*/ 4 h 5"/>
                <a:gd name="T8" fmla="*/ 37 w 37"/>
                <a:gd name="T9" fmla="*/ 1 h 5"/>
                <a:gd name="T10" fmla="*/ 36 w 37"/>
                <a:gd name="T11" fmla="*/ 1 h 5"/>
                <a:gd name="T12" fmla="*/ 36 w 37"/>
                <a:gd name="T13" fmla="*/ 0 h 5"/>
                <a:gd name="T14" fmla="*/ 2 w 37"/>
                <a:gd name="T15" fmla="*/ 0 h 5"/>
                <a:gd name="T16" fmla="*/ 2 w 37"/>
                <a:gd name="T17" fmla="*/ 1 h 5"/>
                <a:gd name="T18" fmla="*/ 0 w 37"/>
                <a:gd name="T19" fmla="*/ 1 h 5"/>
                <a:gd name="T20" fmla="*/ 0 w 37"/>
                <a:gd name="T21" fmla="*/ 4 h 5"/>
                <a:gd name="T22" fmla="*/ 2 w 37"/>
                <a:gd name="T23" fmla="*/ 4 h 5"/>
                <a:gd name="T24" fmla="*/ 2 w 37"/>
                <a:gd name="T25" fmla="*/ 5 h 5"/>
                <a:gd name="T26" fmla="*/ 3 w 37"/>
                <a:gd name="T27" fmla="*/ 5 h 5"/>
                <a:gd name="T28" fmla="*/ 34 w 37"/>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 h="5">
                  <a:moveTo>
                    <a:pt x="34" y="5"/>
                  </a:moveTo>
                  <a:lnTo>
                    <a:pt x="36" y="5"/>
                  </a:lnTo>
                  <a:lnTo>
                    <a:pt x="36" y="4"/>
                  </a:lnTo>
                  <a:lnTo>
                    <a:pt x="37" y="4"/>
                  </a:lnTo>
                  <a:lnTo>
                    <a:pt x="37" y="1"/>
                  </a:lnTo>
                  <a:lnTo>
                    <a:pt x="36" y="1"/>
                  </a:lnTo>
                  <a:lnTo>
                    <a:pt x="36" y="0"/>
                  </a:lnTo>
                  <a:lnTo>
                    <a:pt x="2" y="0"/>
                  </a:lnTo>
                  <a:lnTo>
                    <a:pt x="2" y="1"/>
                  </a:lnTo>
                  <a:lnTo>
                    <a:pt x="0" y="1"/>
                  </a:lnTo>
                  <a:lnTo>
                    <a:pt x="0" y="4"/>
                  </a:lnTo>
                  <a:lnTo>
                    <a:pt x="2" y="4"/>
                  </a:lnTo>
                  <a:lnTo>
                    <a:pt x="2" y="5"/>
                  </a:lnTo>
                  <a:lnTo>
                    <a:pt x="3" y="5"/>
                  </a:lnTo>
                  <a:lnTo>
                    <a:pt x="34"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 name="Freeform 1205"/>
            <p:cNvSpPr>
              <a:spLocks/>
            </p:cNvSpPr>
            <p:nvPr/>
          </p:nvSpPr>
          <p:spPr bwMode="auto">
            <a:xfrm>
              <a:off x="3649" y="3106"/>
              <a:ext cx="11" cy="3"/>
            </a:xfrm>
            <a:custGeom>
              <a:avLst/>
              <a:gdLst>
                <a:gd name="T0" fmla="*/ 20 w 23"/>
                <a:gd name="T1" fmla="*/ 5 h 5"/>
                <a:gd name="T2" fmla="*/ 21 w 23"/>
                <a:gd name="T3" fmla="*/ 5 h 5"/>
                <a:gd name="T4" fmla="*/ 21 w 23"/>
                <a:gd name="T5" fmla="*/ 4 h 5"/>
                <a:gd name="T6" fmla="*/ 23 w 23"/>
                <a:gd name="T7" fmla="*/ 4 h 5"/>
                <a:gd name="T8" fmla="*/ 23 w 23"/>
                <a:gd name="T9" fmla="*/ 1 h 5"/>
                <a:gd name="T10" fmla="*/ 21 w 23"/>
                <a:gd name="T11" fmla="*/ 1 h 5"/>
                <a:gd name="T12" fmla="*/ 21 w 23"/>
                <a:gd name="T13" fmla="*/ 0 h 5"/>
                <a:gd name="T14" fmla="*/ 2 w 23"/>
                <a:gd name="T15" fmla="*/ 0 h 5"/>
                <a:gd name="T16" fmla="*/ 2 w 23"/>
                <a:gd name="T17" fmla="*/ 1 h 5"/>
                <a:gd name="T18" fmla="*/ 0 w 23"/>
                <a:gd name="T19" fmla="*/ 1 h 5"/>
                <a:gd name="T20" fmla="*/ 0 w 23"/>
                <a:gd name="T21" fmla="*/ 4 h 5"/>
                <a:gd name="T22" fmla="*/ 2 w 23"/>
                <a:gd name="T23" fmla="*/ 4 h 5"/>
                <a:gd name="T24" fmla="*/ 2 w 23"/>
                <a:gd name="T25" fmla="*/ 5 h 5"/>
                <a:gd name="T26" fmla="*/ 3 w 23"/>
                <a:gd name="T27" fmla="*/ 5 h 5"/>
                <a:gd name="T28" fmla="*/ 20 w 23"/>
                <a:gd name="T2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
                  <a:moveTo>
                    <a:pt x="20" y="5"/>
                  </a:moveTo>
                  <a:lnTo>
                    <a:pt x="21" y="5"/>
                  </a:lnTo>
                  <a:lnTo>
                    <a:pt x="21" y="4"/>
                  </a:lnTo>
                  <a:lnTo>
                    <a:pt x="23" y="4"/>
                  </a:lnTo>
                  <a:lnTo>
                    <a:pt x="23" y="1"/>
                  </a:lnTo>
                  <a:lnTo>
                    <a:pt x="21" y="1"/>
                  </a:lnTo>
                  <a:lnTo>
                    <a:pt x="21" y="0"/>
                  </a:lnTo>
                  <a:lnTo>
                    <a:pt x="2" y="0"/>
                  </a:lnTo>
                  <a:lnTo>
                    <a:pt x="2" y="1"/>
                  </a:lnTo>
                  <a:lnTo>
                    <a:pt x="0" y="1"/>
                  </a:lnTo>
                  <a:lnTo>
                    <a:pt x="0" y="4"/>
                  </a:lnTo>
                  <a:lnTo>
                    <a:pt x="2" y="4"/>
                  </a:lnTo>
                  <a:lnTo>
                    <a:pt x="2" y="5"/>
                  </a:lnTo>
                  <a:lnTo>
                    <a:pt x="3" y="5"/>
                  </a:lnTo>
                  <a:lnTo>
                    <a:pt x="20"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4" name="Freeform 1206"/>
            <p:cNvSpPr>
              <a:spLocks/>
            </p:cNvSpPr>
            <p:nvPr/>
          </p:nvSpPr>
          <p:spPr bwMode="auto">
            <a:xfrm>
              <a:off x="3666" y="3141"/>
              <a:ext cx="9" cy="3"/>
            </a:xfrm>
            <a:custGeom>
              <a:avLst/>
              <a:gdLst>
                <a:gd name="T0" fmla="*/ 16 w 18"/>
                <a:gd name="T1" fmla="*/ 6 h 6"/>
                <a:gd name="T2" fmla="*/ 17 w 18"/>
                <a:gd name="T3" fmla="*/ 6 h 6"/>
                <a:gd name="T4" fmla="*/ 17 w 18"/>
                <a:gd name="T5" fmla="*/ 5 h 6"/>
                <a:gd name="T6" fmla="*/ 18 w 18"/>
                <a:gd name="T7" fmla="*/ 5 h 6"/>
                <a:gd name="T8" fmla="*/ 18 w 18"/>
                <a:gd name="T9" fmla="*/ 2 h 6"/>
                <a:gd name="T10" fmla="*/ 17 w 18"/>
                <a:gd name="T11" fmla="*/ 2 h 6"/>
                <a:gd name="T12" fmla="*/ 17 w 18"/>
                <a:gd name="T13" fmla="*/ 0 h 6"/>
                <a:gd name="T14" fmla="*/ 1 w 18"/>
                <a:gd name="T15" fmla="*/ 0 h 6"/>
                <a:gd name="T16" fmla="*/ 1 w 18"/>
                <a:gd name="T17" fmla="*/ 2 h 6"/>
                <a:gd name="T18" fmla="*/ 0 w 18"/>
                <a:gd name="T19" fmla="*/ 2 h 6"/>
                <a:gd name="T20" fmla="*/ 0 w 18"/>
                <a:gd name="T21" fmla="*/ 5 h 6"/>
                <a:gd name="T22" fmla="*/ 1 w 18"/>
                <a:gd name="T23" fmla="*/ 5 h 6"/>
                <a:gd name="T24" fmla="*/ 1 w 18"/>
                <a:gd name="T25" fmla="*/ 6 h 6"/>
                <a:gd name="T26" fmla="*/ 3 w 18"/>
                <a:gd name="T27" fmla="*/ 6 h 6"/>
                <a:gd name="T28" fmla="*/ 16 w 18"/>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6">
                  <a:moveTo>
                    <a:pt x="16" y="6"/>
                  </a:moveTo>
                  <a:lnTo>
                    <a:pt x="17" y="6"/>
                  </a:lnTo>
                  <a:lnTo>
                    <a:pt x="17" y="5"/>
                  </a:lnTo>
                  <a:lnTo>
                    <a:pt x="18" y="5"/>
                  </a:lnTo>
                  <a:lnTo>
                    <a:pt x="18" y="2"/>
                  </a:lnTo>
                  <a:lnTo>
                    <a:pt x="17" y="2"/>
                  </a:lnTo>
                  <a:lnTo>
                    <a:pt x="17" y="0"/>
                  </a:lnTo>
                  <a:lnTo>
                    <a:pt x="1" y="0"/>
                  </a:lnTo>
                  <a:lnTo>
                    <a:pt x="1" y="2"/>
                  </a:lnTo>
                  <a:lnTo>
                    <a:pt x="0" y="2"/>
                  </a:lnTo>
                  <a:lnTo>
                    <a:pt x="0" y="5"/>
                  </a:lnTo>
                  <a:lnTo>
                    <a:pt x="1" y="5"/>
                  </a:lnTo>
                  <a:lnTo>
                    <a:pt x="1" y="6"/>
                  </a:lnTo>
                  <a:lnTo>
                    <a:pt x="3" y="6"/>
                  </a:lnTo>
                  <a:lnTo>
                    <a:pt x="16"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5" name="Freeform 1207"/>
            <p:cNvSpPr>
              <a:spLocks/>
            </p:cNvSpPr>
            <p:nvPr/>
          </p:nvSpPr>
          <p:spPr bwMode="auto">
            <a:xfrm>
              <a:off x="3649" y="3141"/>
              <a:ext cx="11" cy="3"/>
            </a:xfrm>
            <a:custGeom>
              <a:avLst/>
              <a:gdLst>
                <a:gd name="T0" fmla="*/ 20 w 23"/>
                <a:gd name="T1" fmla="*/ 6 h 6"/>
                <a:gd name="T2" fmla="*/ 21 w 23"/>
                <a:gd name="T3" fmla="*/ 6 h 6"/>
                <a:gd name="T4" fmla="*/ 21 w 23"/>
                <a:gd name="T5" fmla="*/ 5 h 6"/>
                <a:gd name="T6" fmla="*/ 23 w 23"/>
                <a:gd name="T7" fmla="*/ 5 h 6"/>
                <a:gd name="T8" fmla="*/ 23 w 23"/>
                <a:gd name="T9" fmla="*/ 2 h 6"/>
                <a:gd name="T10" fmla="*/ 21 w 23"/>
                <a:gd name="T11" fmla="*/ 2 h 6"/>
                <a:gd name="T12" fmla="*/ 21 w 23"/>
                <a:gd name="T13" fmla="*/ 0 h 6"/>
                <a:gd name="T14" fmla="*/ 2 w 23"/>
                <a:gd name="T15" fmla="*/ 0 h 6"/>
                <a:gd name="T16" fmla="*/ 2 w 23"/>
                <a:gd name="T17" fmla="*/ 2 h 6"/>
                <a:gd name="T18" fmla="*/ 0 w 23"/>
                <a:gd name="T19" fmla="*/ 2 h 6"/>
                <a:gd name="T20" fmla="*/ 0 w 23"/>
                <a:gd name="T21" fmla="*/ 5 h 6"/>
                <a:gd name="T22" fmla="*/ 2 w 23"/>
                <a:gd name="T23" fmla="*/ 5 h 6"/>
                <a:gd name="T24" fmla="*/ 2 w 23"/>
                <a:gd name="T25" fmla="*/ 6 h 6"/>
                <a:gd name="T26" fmla="*/ 3 w 23"/>
                <a:gd name="T27" fmla="*/ 6 h 6"/>
                <a:gd name="T28" fmla="*/ 20 w 23"/>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6">
                  <a:moveTo>
                    <a:pt x="20" y="6"/>
                  </a:moveTo>
                  <a:lnTo>
                    <a:pt x="21" y="6"/>
                  </a:lnTo>
                  <a:lnTo>
                    <a:pt x="21" y="5"/>
                  </a:lnTo>
                  <a:lnTo>
                    <a:pt x="23" y="5"/>
                  </a:lnTo>
                  <a:lnTo>
                    <a:pt x="23" y="2"/>
                  </a:lnTo>
                  <a:lnTo>
                    <a:pt x="21" y="2"/>
                  </a:lnTo>
                  <a:lnTo>
                    <a:pt x="21" y="0"/>
                  </a:lnTo>
                  <a:lnTo>
                    <a:pt x="2" y="0"/>
                  </a:lnTo>
                  <a:lnTo>
                    <a:pt x="2" y="2"/>
                  </a:lnTo>
                  <a:lnTo>
                    <a:pt x="0" y="2"/>
                  </a:lnTo>
                  <a:lnTo>
                    <a:pt x="0" y="5"/>
                  </a:lnTo>
                  <a:lnTo>
                    <a:pt x="2" y="5"/>
                  </a:lnTo>
                  <a:lnTo>
                    <a:pt x="2" y="6"/>
                  </a:lnTo>
                  <a:lnTo>
                    <a:pt x="3" y="6"/>
                  </a:lnTo>
                  <a:lnTo>
                    <a:pt x="20"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6" name="Freeform 1208"/>
            <p:cNvSpPr>
              <a:spLocks/>
            </p:cNvSpPr>
            <p:nvPr/>
          </p:nvSpPr>
          <p:spPr bwMode="auto">
            <a:xfrm>
              <a:off x="3675" y="3187"/>
              <a:ext cx="17" cy="3"/>
            </a:xfrm>
            <a:custGeom>
              <a:avLst/>
              <a:gdLst>
                <a:gd name="T0" fmla="*/ 31 w 34"/>
                <a:gd name="T1" fmla="*/ 6 h 6"/>
                <a:gd name="T2" fmla="*/ 33 w 34"/>
                <a:gd name="T3" fmla="*/ 6 h 6"/>
                <a:gd name="T4" fmla="*/ 33 w 34"/>
                <a:gd name="T5" fmla="*/ 4 h 6"/>
                <a:gd name="T6" fmla="*/ 34 w 34"/>
                <a:gd name="T7" fmla="*/ 4 h 6"/>
                <a:gd name="T8" fmla="*/ 34 w 34"/>
                <a:gd name="T9" fmla="*/ 1 h 6"/>
                <a:gd name="T10" fmla="*/ 33 w 34"/>
                <a:gd name="T11" fmla="*/ 1 h 6"/>
                <a:gd name="T12" fmla="*/ 33 w 34"/>
                <a:gd name="T13" fmla="*/ 0 h 6"/>
                <a:gd name="T14" fmla="*/ 2 w 34"/>
                <a:gd name="T15" fmla="*/ 0 h 6"/>
                <a:gd name="T16" fmla="*/ 2 w 34"/>
                <a:gd name="T17" fmla="*/ 1 h 6"/>
                <a:gd name="T18" fmla="*/ 0 w 34"/>
                <a:gd name="T19" fmla="*/ 1 h 6"/>
                <a:gd name="T20" fmla="*/ 0 w 34"/>
                <a:gd name="T21" fmla="*/ 4 h 6"/>
                <a:gd name="T22" fmla="*/ 2 w 34"/>
                <a:gd name="T23" fmla="*/ 4 h 6"/>
                <a:gd name="T24" fmla="*/ 2 w 34"/>
                <a:gd name="T25" fmla="*/ 6 h 6"/>
                <a:gd name="T26" fmla="*/ 3 w 34"/>
                <a:gd name="T27" fmla="*/ 6 h 6"/>
                <a:gd name="T28" fmla="*/ 31 w 34"/>
                <a:gd name="T2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6">
                  <a:moveTo>
                    <a:pt x="31" y="6"/>
                  </a:moveTo>
                  <a:lnTo>
                    <a:pt x="33" y="6"/>
                  </a:lnTo>
                  <a:lnTo>
                    <a:pt x="33" y="4"/>
                  </a:lnTo>
                  <a:lnTo>
                    <a:pt x="34" y="4"/>
                  </a:lnTo>
                  <a:lnTo>
                    <a:pt x="34" y="1"/>
                  </a:lnTo>
                  <a:lnTo>
                    <a:pt x="33" y="1"/>
                  </a:lnTo>
                  <a:lnTo>
                    <a:pt x="33" y="0"/>
                  </a:lnTo>
                  <a:lnTo>
                    <a:pt x="2" y="0"/>
                  </a:lnTo>
                  <a:lnTo>
                    <a:pt x="2" y="1"/>
                  </a:lnTo>
                  <a:lnTo>
                    <a:pt x="0" y="1"/>
                  </a:lnTo>
                  <a:lnTo>
                    <a:pt x="0" y="4"/>
                  </a:lnTo>
                  <a:lnTo>
                    <a:pt x="2" y="4"/>
                  </a:lnTo>
                  <a:lnTo>
                    <a:pt x="2" y="6"/>
                  </a:lnTo>
                  <a:lnTo>
                    <a:pt x="3" y="6"/>
                  </a:lnTo>
                  <a:lnTo>
                    <a:pt x="3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7" name="Rectangle 1209"/>
            <p:cNvSpPr>
              <a:spLocks noChangeArrowheads="1"/>
            </p:cNvSpPr>
            <p:nvPr/>
          </p:nvSpPr>
          <p:spPr bwMode="auto">
            <a:xfrm>
              <a:off x="3854" y="3067"/>
              <a:ext cx="58" cy="59"/>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8" name="Freeform 1210"/>
            <p:cNvSpPr>
              <a:spLocks/>
            </p:cNvSpPr>
            <p:nvPr/>
          </p:nvSpPr>
          <p:spPr bwMode="auto">
            <a:xfrm>
              <a:off x="3852" y="3064"/>
              <a:ext cx="62" cy="64"/>
            </a:xfrm>
            <a:custGeom>
              <a:avLst/>
              <a:gdLst>
                <a:gd name="T0" fmla="*/ 6 w 124"/>
                <a:gd name="T1" fmla="*/ 0 h 128"/>
                <a:gd name="T2" fmla="*/ 5 w 124"/>
                <a:gd name="T3" fmla="*/ 0 h 128"/>
                <a:gd name="T4" fmla="*/ 3 w 124"/>
                <a:gd name="T5" fmla="*/ 1 h 128"/>
                <a:gd name="T6" fmla="*/ 2 w 124"/>
                <a:gd name="T7" fmla="*/ 1 h 128"/>
                <a:gd name="T8" fmla="*/ 2 w 124"/>
                <a:gd name="T9" fmla="*/ 2 h 128"/>
                <a:gd name="T10" fmla="*/ 0 w 124"/>
                <a:gd name="T11" fmla="*/ 4 h 128"/>
                <a:gd name="T12" fmla="*/ 0 w 124"/>
                <a:gd name="T13" fmla="*/ 124 h 128"/>
                <a:gd name="T14" fmla="*/ 2 w 124"/>
                <a:gd name="T15" fmla="*/ 125 h 128"/>
                <a:gd name="T16" fmla="*/ 2 w 124"/>
                <a:gd name="T17" fmla="*/ 127 h 128"/>
                <a:gd name="T18" fmla="*/ 3 w 124"/>
                <a:gd name="T19" fmla="*/ 127 h 128"/>
                <a:gd name="T20" fmla="*/ 5 w 124"/>
                <a:gd name="T21" fmla="*/ 128 h 128"/>
                <a:gd name="T22" fmla="*/ 120 w 124"/>
                <a:gd name="T23" fmla="*/ 128 h 128"/>
                <a:gd name="T24" fmla="*/ 122 w 124"/>
                <a:gd name="T25" fmla="*/ 127 h 128"/>
                <a:gd name="T26" fmla="*/ 123 w 124"/>
                <a:gd name="T27" fmla="*/ 127 h 128"/>
                <a:gd name="T28" fmla="*/ 123 w 124"/>
                <a:gd name="T29" fmla="*/ 125 h 128"/>
                <a:gd name="T30" fmla="*/ 124 w 124"/>
                <a:gd name="T31" fmla="*/ 124 h 128"/>
                <a:gd name="T32" fmla="*/ 124 w 124"/>
                <a:gd name="T33" fmla="*/ 4 h 128"/>
                <a:gd name="T34" fmla="*/ 123 w 124"/>
                <a:gd name="T35" fmla="*/ 2 h 128"/>
                <a:gd name="T36" fmla="*/ 123 w 124"/>
                <a:gd name="T37" fmla="*/ 1 h 128"/>
                <a:gd name="T38" fmla="*/ 122 w 124"/>
                <a:gd name="T39" fmla="*/ 1 h 128"/>
                <a:gd name="T40" fmla="*/ 120 w 124"/>
                <a:gd name="T41" fmla="*/ 0 h 128"/>
                <a:gd name="T42" fmla="*/ 119 w 124"/>
                <a:gd name="T43" fmla="*/ 0 h 128"/>
                <a:gd name="T44" fmla="*/ 6 w 124"/>
                <a:gd name="T45" fmla="*/ 0 h 128"/>
                <a:gd name="T46" fmla="*/ 12 w 124"/>
                <a:gd name="T47" fmla="*/ 11 h 128"/>
                <a:gd name="T48" fmla="*/ 113 w 124"/>
                <a:gd name="T49" fmla="*/ 11 h 128"/>
                <a:gd name="T50" fmla="*/ 113 w 124"/>
                <a:gd name="T51" fmla="*/ 117 h 128"/>
                <a:gd name="T52" fmla="*/ 12 w 124"/>
                <a:gd name="T53" fmla="*/ 117 h 128"/>
                <a:gd name="T54" fmla="*/ 12 w 124"/>
                <a:gd name="T55" fmla="*/ 11 h 128"/>
                <a:gd name="T56" fmla="*/ 6 w 124"/>
                <a:gd name="T5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4" h="128">
                  <a:moveTo>
                    <a:pt x="6" y="0"/>
                  </a:moveTo>
                  <a:lnTo>
                    <a:pt x="5" y="0"/>
                  </a:lnTo>
                  <a:lnTo>
                    <a:pt x="3" y="1"/>
                  </a:lnTo>
                  <a:lnTo>
                    <a:pt x="2" y="1"/>
                  </a:lnTo>
                  <a:lnTo>
                    <a:pt x="2" y="2"/>
                  </a:lnTo>
                  <a:lnTo>
                    <a:pt x="0" y="4"/>
                  </a:lnTo>
                  <a:lnTo>
                    <a:pt x="0" y="124"/>
                  </a:lnTo>
                  <a:lnTo>
                    <a:pt x="2" y="125"/>
                  </a:lnTo>
                  <a:lnTo>
                    <a:pt x="2" y="127"/>
                  </a:lnTo>
                  <a:lnTo>
                    <a:pt x="3" y="127"/>
                  </a:lnTo>
                  <a:lnTo>
                    <a:pt x="5" y="128"/>
                  </a:lnTo>
                  <a:lnTo>
                    <a:pt x="120" y="128"/>
                  </a:lnTo>
                  <a:lnTo>
                    <a:pt x="122" y="127"/>
                  </a:lnTo>
                  <a:lnTo>
                    <a:pt x="123" y="127"/>
                  </a:lnTo>
                  <a:lnTo>
                    <a:pt x="123" y="125"/>
                  </a:lnTo>
                  <a:lnTo>
                    <a:pt x="124" y="124"/>
                  </a:lnTo>
                  <a:lnTo>
                    <a:pt x="124" y="4"/>
                  </a:lnTo>
                  <a:lnTo>
                    <a:pt x="123" y="2"/>
                  </a:lnTo>
                  <a:lnTo>
                    <a:pt x="123" y="1"/>
                  </a:lnTo>
                  <a:lnTo>
                    <a:pt x="122" y="1"/>
                  </a:lnTo>
                  <a:lnTo>
                    <a:pt x="120" y="0"/>
                  </a:lnTo>
                  <a:lnTo>
                    <a:pt x="119" y="0"/>
                  </a:lnTo>
                  <a:lnTo>
                    <a:pt x="6" y="0"/>
                  </a:lnTo>
                  <a:lnTo>
                    <a:pt x="12" y="11"/>
                  </a:lnTo>
                  <a:lnTo>
                    <a:pt x="113" y="11"/>
                  </a:lnTo>
                  <a:lnTo>
                    <a:pt x="113" y="117"/>
                  </a:lnTo>
                  <a:lnTo>
                    <a:pt x="12" y="117"/>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9" name="Rectangle 1211"/>
            <p:cNvSpPr>
              <a:spLocks noChangeArrowheads="1"/>
            </p:cNvSpPr>
            <p:nvPr/>
          </p:nvSpPr>
          <p:spPr bwMode="auto">
            <a:xfrm>
              <a:off x="3917" y="3067"/>
              <a:ext cx="16" cy="85"/>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0" name="Freeform 1212"/>
            <p:cNvSpPr>
              <a:spLocks/>
            </p:cNvSpPr>
            <p:nvPr/>
          </p:nvSpPr>
          <p:spPr bwMode="auto">
            <a:xfrm>
              <a:off x="3914" y="3064"/>
              <a:ext cx="21" cy="91"/>
            </a:xfrm>
            <a:custGeom>
              <a:avLst/>
              <a:gdLst>
                <a:gd name="T0" fmla="*/ 6 w 41"/>
                <a:gd name="T1" fmla="*/ 0 h 180"/>
                <a:gd name="T2" fmla="*/ 4 w 41"/>
                <a:gd name="T3" fmla="*/ 0 h 180"/>
                <a:gd name="T4" fmla="*/ 3 w 41"/>
                <a:gd name="T5" fmla="*/ 1 h 180"/>
                <a:gd name="T6" fmla="*/ 1 w 41"/>
                <a:gd name="T7" fmla="*/ 1 h 180"/>
                <a:gd name="T8" fmla="*/ 1 w 41"/>
                <a:gd name="T9" fmla="*/ 2 h 180"/>
                <a:gd name="T10" fmla="*/ 0 w 41"/>
                <a:gd name="T11" fmla="*/ 4 h 180"/>
                <a:gd name="T12" fmla="*/ 0 w 41"/>
                <a:gd name="T13" fmla="*/ 176 h 180"/>
                <a:gd name="T14" fmla="*/ 1 w 41"/>
                <a:gd name="T15" fmla="*/ 177 h 180"/>
                <a:gd name="T16" fmla="*/ 1 w 41"/>
                <a:gd name="T17" fmla="*/ 179 h 180"/>
                <a:gd name="T18" fmla="*/ 3 w 41"/>
                <a:gd name="T19" fmla="*/ 179 h 180"/>
                <a:gd name="T20" fmla="*/ 4 w 41"/>
                <a:gd name="T21" fmla="*/ 180 h 180"/>
                <a:gd name="T22" fmla="*/ 37 w 41"/>
                <a:gd name="T23" fmla="*/ 180 h 180"/>
                <a:gd name="T24" fmla="*/ 38 w 41"/>
                <a:gd name="T25" fmla="*/ 179 h 180"/>
                <a:gd name="T26" fmla="*/ 39 w 41"/>
                <a:gd name="T27" fmla="*/ 179 h 180"/>
                <a:gd name="T28" fmla="*/ 39 w 41"/>
                <a:gd name="T29" fmla="*/ 177 h 180"/>
                <a:gd name="T30" fmla="*/ 41 w 41"/>
                <a:gd name="T31" fmla="*/ 176 h 180"/>
                <a:gd name="T32" fmla="*/ 41 w 41"/>
                <a:gd name="T33" fmla="*/ 4 h 180"/>
                <a:gd name="T34" fmla="*/ 39 w 41"/>
                <a:gd name="T35" fmla="*/ 2 h 180"/>
                <a:gd name="T36" fmla="*/ 39 w 41"/>
                <a:gd name="T37" fmla="*/ 1 h 180"/>
                <a:gd name="T38" fmla="*/ 38 w 41"/>
                <a:gd name="T39" fmla="*/ 1 h 180"/>
                <a:gd name="T40" fmla="*/ 37 w 41"/>
                <a:gd name="T41" fmla="*/ 0 h 180"/>
                <a:gd name="T42" fmla="*/ 35 w 41"/>
                <a:gd name="T43" fmla="*/ 0 h 180"/>
                <a:gd name="T44" fmla="*/ 6 w 41"/>
                <a:gd name="T45" fmla="*/ 0 h 180"/>
                <a:gd name="T46" fmla="*/ 11 w 41"/>
                <a:gd name="T47" fmla="*/ 11 h 180"/>
                <a:gd name="T48" fmla="*/ 30 w 41"/>
                <a:gd name="T49" fmla="*/ 11 h 180"/>
                <a:gd name="T50" fmla="*/ 30 w 41"/>
                <a:gd name="T51" fmla="*/ 169 h 180"/>
                <a:gd name="T52" fmla="*/ 11 w 41"/>
                <a:gd name="T53" fmla="*/ 169 h 180"/>
                <a:gd name="T54" fmla="*/ 11 w 41"/>
                <a:gd name="T55" fmla="*/ 11 h 180"/>
                <a:gd name="T56" fmla="*/ 6 w 41"/>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180">
                  <a:moveTo>
                    <a:pt x="6" y="0"/>
                  </a:moveTo>
                  <a:lnTo>
                    <a:pt x="4" y="0"/>
                  </a:lnTo>
                  <a:lnTo>
                    <a:pt x="3" y="1"/>
                  </a:lnTo>
                  <a:lnTo>
                    <a:pt x="1" y="1"/>
                  </a:lnTo>
                  <a:lnTo>
                    <a:pt x="1" y="2"/>
                  </a:lnTo>
                  <a:lnTo>
                    <a:pt x="0" y="4"/>
                  </a:lnTo>
                  <a:lnTo>
                    <a:pt x="0" y="176"/>
                  </a:lnTo>
                  <a:lnTo>
                    <a:pt x="1" y="177"/>
                  </a:lnTo>
                  <a:lnTo>
                    <a:pt x="1" y="179"/>
                  </a:lnTo>
                  <a:lnTo>
                    <a:pt x="3" y="179"/>
                  </a:lnTo>
                  <a:lnTo>
                    <a:pt x="4" y="180"/>
                  </a:lnTo>
                  <a:lnTo>
                    <a:pt x="37" y="180"/>
                  </a:lnTo>
                  <a:lnTo>
                    <a:pt x="38" y="179"/>
                  </a:lnTo>
                  <a:lnTo>
                    <a:pt x="39" y="179"/>
                  </a:lnTo>
                  <a:lnTo>
                    <a:pt x="39" y="177"/>
                  </a:lnTo>
                  <a:lnTo>
                    <a:pt x="41" y="176"/>
                  </a:lnTo>
                  <a:lnTo>
                    <a:pt x="41" y="4"/>
                  </a:lnTo>
                  <a:lnTo>
                    <a:pt x="39" y="2"/>
                  </a:lnTo>
                  <a:lnTo>
                    <a:pt x="39" y="1"/>
                  </a:lnTo>
                  <a:lnTo>
                    <a:pt x="38" y="1"/>
                  </a:lnTo>
                  <a:lnTo>
                    <a:pt x="37" y="0"/>
                  </a:lnTo>
                  <a:lnTo>
                    <a:pt x="35" y="0"/>
                  </a:lnTo>
                  <a:lnTo>
                    <a:pt x="6" y="0"/>
                  </a:lnTo>
                  <a:lnTo>
                    <a:pt x="11" y="11"/>
                  </a:lnTo>
                  <a:lnTo>
                    <a:pt x="30" y="11"/>
                  </a:lnTo>
                  <a:lnTo>
                    <a:pt x="30" y="169"/>
                  </a:lnTo>
                  <a:lnTo>
                    <a:pt x="11" y="169"/>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1" name="Rectangle 1213"/>
            <p:cNvSpPr>
              <a:spLocks noChangeArrowheads="1"/>
            </p:cNvSpPr>
            <p:nvPr/>
          </p:nvSpPr>
          <p:spPr bwMode="auto">
            <a:xfrm>
              <a:off x="3833" y="3067"/>
              <a:ext cx="16" cy="85"/>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2" name="Freeform 1214"/>
            <p:cNvSpPr>
              <a:spLocks/>
            </p:cNvSpPr>
            <p:nvPr/>
          </p:nvSpPr>
          <p:spPr bwMode="auto">
            <a:xfrm>
              <a:off x="3830" y="3064"/>
              <a:ext cx="21" cy="91"/>
            </a:xfrm>
            <a:custGeom>
              <a:avLst/>
              <a:gdLst>
                <a:gd name="T0" fmla="*/ 6 w 41"/>
                <a:gd name="T1" fmla="*/ 0 h 180"/>
                <a:gd name="T2" fmla="*/ 4 w 41"/>
                <a:gd name="T3" fmla="*/ 0 h 180"/>
                <a:gd name="T4" fmla="*/ 3 w 41"/>
                <a:gd name="T5" fmla="*/ 1 h 180"/>
                <a:gd name="T6" fmla="*/ 1 w 41"/>
                <a:gd name="T7" fmla="*/ 1 h 180"/>
                <a:gd name="T8" fmla="*/ 1 w 41"/>
                <a:gd name="T9" fmla="*/ 2 h 180"/>
                <a:gd name="T10" fmla="*/ 0 w 41"/>
                <a:gd name="T11" fmla="*/ 4 h 180"/>
                <a:gd name="T12" fmla="*/ 0 w 41"/>
                <a:gd name="T13" fmla="*/ 176 h 180"/>
                <a:gd name="T14" fmla="*/ 1 w 41"/>
                <a:gd name="T15" fmla="*/ 177 h 180"/>
                <a:gd name="T16" fmla="*/ 1 w 41"/>
                <a:gd name="T17" fmla="*/ 179 h 180"/>
                <a:gd name="T18" fmla="*/ 3 w 41"/>
                <a:gd name="T19" fmla="*/ 179 h 180"/>
                <a:gd name="T20" fmla="*/ 4 w 41"/>
                <a:gd name="T21" fmla="*/ 180 h 180"/>
                <a:gd name="T22" fmla="*/ 37 w 41"/>
                <a:gd name="T23" fmla="*/ 180 h 180"/>
                <a:gd name="T24" fmla="*/ 38 w 41"/>
                <a:gd name="T25" fmla="*/ 179 h 180"/>
                <a:gd name="T26" fmla="*/ 39 w 41"/>
                <a:gd name="T27" fmla="*/ 179 h 180"/>
                <a:gd name="T28" fmla="*/ 39 w 41"/>
                <a:gd name="T29" fmla="*/ 177 h 180"/>
                <a:gd name="T30" fmla="*/ 41 w 41"/>
                <a:gd name="T31" fmla="*/ 176 h 180"/>
                <a:gd name="T32" fmla="*/ 41 w 41"/>
                <a:gd name="T33" fmla="*/ 4 h 180"/>
                <a:gd name="T34" fmla="*/ 39 w 41"/>
                <a:gd name="T35" fmla="*/ 2 h 180"/>
                <a:gd name="T36" fmla="*/ 39 w 41"/>
                <a:gd name="T37" fmla="*/ 1 h 180"/>
                <a:gd name="T38" fmla="*/ 38 w 41"/>
                <a:gd name="T39" fmla="*/ 1 h 180"/>
                <a:gd name="T40" fmla="*/ 37 w 41"/>
                <a:gd name="T41" fmla="*/ 0 h 180"/>
                <a:gd name="T42" fmla="*/ 35 w 41"/>
                <a:gd name="T43" fmla="*/ 0 h 180"/>
                <a:gd name="T44" fmla="*/ 6 w 41"/>
                <a:gd name="T45" fmla="*/ 0 h 180"/>
                <a:gd name="T46" fmla="*/ 11 w 41"/>
                <a:gd name="T47" fmla="*/ 11 h 180"/>
                <a:gd name="T48" fmla="*/ 30 w 41"/>
                <a:gd name="T49" fmla="*/ 11 h 180"/>
                <a:gd name="T50" fmla="*/ 30 w 41"/>
                <a:gd name="T51" fmla="*/ 169 h 180"/>
                <a:gd name="T52" fmla="*/ 11 w 41"/>
                <a:gd name="T53" fmla="*/ 169 h 180"/>
                <a:gd name="T54" fmla="*/ 11 w 41"/>
                <a:gd name="T55" fmla="*/ 11 h 180"/>
                <a:gd name="T56" fmla="*/ 6 w 41"/>
                <a:gd name="T57"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180">
                  <a:moveTo>
                    <a:pt x="6" y="0"/>
                  </a:moveTo>
                  <a:lnTo>
                    <a:pt x="4" y="0"/>
                  </a:lnTo>
                  <a:lnTo>
                    <a:pt x="3" y="1"/>
                  </a:lnTo>
                  <a:lnTo>
                    <a:pt x="1" y="1"/>
                  </a:lnTo>
                  <a:lnTo>
                    <a:pt x="1" y="2"/>
                  </a:lnTo>
                  <a:lnTo>
                    <a:pt x="0" y="4"/>
                  </a:lnTo>
                  <a:lnTo>
                    <a:pt x="0" y="176"/>
                  </a:lnTo>
                  <a:lnTo>
                    <a:pt x="1" y="177"/>
                  </a:lnTo>
                  <a:lnTo>
                    <a:pt x="1" y="179"/>
                  </a:lnTo>
                  <a:lnTo>
                    <a:pt x="3" y="179"/>
                  </a:lnTo>
                  <a:lnTo>
                    <a:pt x="4" y="180"/>
                  </a:lnTo>
                  <a:lnTo>
                    <a:pt x="37" y="180"/>
                  </a:lnTo>
                  <a:lnTo>
                    <a:pt x="38" y="179"/>
                  </a:lnTo>
                  <a:lnTo>
                    <a:pt x="39" y="179"/>
                  </a:lnTo>
                  <a:lnTo>
                    <a:pt x="39" y="177"/>
                  </a:lnTo>
                  <a:lnTo>
                    <a:pt x="41" y="176"/>
                  </a:lnTo>
                  <a:lnTo>
                    <a:pt x="41" y="4"/>
                  </a:lnTo>
                  <a:lnTo>
                    <a:pt x="39" y="2"/>
                  </a:lnTo>
                  <a:lnTo>
                    <a:pt x="39" y="1"/>
                  </a:lnTo>
                  <a:lnTo>
                    <a:pt x="38" y="1"/>
                  </a:lnTo>
                  <a:lnTo>
                    <a:pt x="37" y="0"/>
                  </a:lnTo>
                  <a:lnTo>
                    <a:pt x="35" y="0"/>
                  </a:lnTo>
                  <a:lnTo>
                    <a:pt x="6" y="0"/>
                  </a:lnTo>
                  <a:lnTo>
                    <a:pt x="11" y="11"/>
                  </a:lnTo>
                  <a:lnTo>
                    <a:pt x="30" y="11"/>
                  </a:lnTo>
                  <a:lnTo>
                    <a:pt x="30" y="169"/>
                  </a:lnTo>
                  <a:lnTo>
                    <a:pt x="11" y="169"/>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3" name="Rectangle 1215"/>
            <p:cNvSpPr>
              <a:spLocks noChangeArrowheads="1"/>
            </p:cNvSpPr>
            <p:nvPr/>
          </p:nvSpPr>
          <p:spPr bwMode="auto">
            <a:xfrm>
              <a:off x="3959"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4" name="Rectangle 1216"/>
            <p:cNvSpPr>
              <a:spLocks noChangeArrowheads="1"/>
            </p:cNvSpPr>
            <p:nvPr/>
          </p:nvSpPr>
          <p:spPr bwMode="auto">
            <a:xfrm>
              <a:off x="3953" y="3095"/>
              <a:ext cx="3"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5" name="Rectangle 1217"/>
            <p:cNvSpPr>
              <a:spLocks noChangeArrowheads="1"/>
            </p:cNvSpPr>
            <p:nvPr/>
          </p:nvSpPr>
          <p:spPr bwMode="auto">
            <a:xfrm>
              <a:off x="3939"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6" name="Rectangle 1218"/>
            <p:cNvSpPr>
              <a:spLocks noChangeArrowheads="1"/>
            </p:cNvSpPr>
            <p:nvPr/>
          </p:nvSpPr>
          <p:spPr bwMode="auto">
            <a:xfrm>
              <a:off x="3919" y="3095"/>
              <a:ext cx="12"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7" name="Rectangle 1219"/>
            <p:cNvSpPr>
              <a:spLocks noChangeArrowheads="1"/>
            </p:cNvSpPr>
            <p:nvPr/>
          </p:nvSpPr>
          <p:spPr bwMode="auto">
            <a:xfrm>
              <a:off x="3900"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8" name="Rectangle 1220"/>
            <p:cNvSpPr>
              <a:spLocks noChangeArrowheads="1"/>
            </p:cNvSpPr>
            <p:nvPr/>
          </p:nvSpPr>
          <p:spPr bwMode="auto">
            <a:xfrm>
              <a:off x="3894" y="3095"/>
              <a:ext cx="3"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99" name="Rectangle 1221"/>
            <p:cNvSpPr>
              <a:spLocks noChangeArrowheads="1"/>
            </p:cNvSpPr>
            <p:nvPr/>
          </p:nvSpPr>
          <p:spPr bwMode="auto">
            <a:xfrm>
              <a:off x="3880"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0" name="Rectangle 1222"/>
            <p:cNvSpPr>
              <a:spLocks noChangeArrowheads="1"/>
            </p:cNvSpPr>
            <p:nvPr/>
          </p:nvSpPr>
          <p:spPr bwMode="auto">
            <a:xfrm>
              <a:off x="3860"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1" name="Rectangle 1223"/>
            <p:cNvSpPr>
              <a:spLocks noChangeArrowheads="1"/>
            </p:cNvSpPr>
            <p:nvPr/>
          </p:nvSpPr>
          <p:spPr bwMode="auto">
            <a:xfrm>
              <a:off x="3854" y="3095"/>
              <a:ext cx="3"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2" name="Rectangle 1224"/>
            <p:cNvSpPr>
              <a:spLocks noChangeArrowheads="1"/>
            </p:cNvSpPr>
            <p:nvPr/>
          </p:nvSpPr>
          <p:spPr bwMode="auto">
            <a:xfrm>
              <a:off x="3840" y="3095"/>
              <a:ext cx="12"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3" name="Rectangle 1225"/>
            <p:cNvSpPr>
              <a:spLocks noChangeArrowheads="1"/>
            </p:cNvSpPr>
            <p:nvPr/>
          </p:nvSpPr>
          <p:spPr bwMode="auto">
            <a:xfrm>
              <a:off x="3821"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4" name="Rectangle 1226"/>
            <p:cNvSpPr>
              <a:spLocks noChangeArrowheads="1"/>
            </p:cNvSpPr>
            <p:nvPr/>
          </p:nvSpPr>
          <p:spPr bwMode="auto">
            <a:xfrm>
              <a:off x="3801" y="3095"/>
              <a:ext cx="11"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5" name="Rectangle 1227"/>
            <p:cNvSpPr>
              <a:spLocks noChangeArrowheads="1"/>
            </p:cNvSpPr>
            <p:nvPr/>
          </p:nvSpPr>
          <p:spPr bwMode="auto">
            <a:xfrm>
              <a:off x="3795" y="3095"/>
              <a:ext cx="3" cy="2"/>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6" name="Freeform 1228"/>
            <p:cNvSpPr>
              <a:spLocks/>
            </p:cNvSpPr>
            <p:nvPr/>
          </p:nvSpPr>
          <p:spPr bwMode="auto">
            <a:xfrm>
              <a:off x="3507" y="3152"/>
              <a:ext cx="490" cy="172"/>
            </a:xfrm>
            <a:custGeom>
              <a:avLst/>
              <a:gdLst>
                <a:gd name="T0" fmla="*/ 970 w 981"/>
                <a:gd name="T1" fmla="*/ 337 h 343"/>
                <a:gd name="T2" fmla="*/ 970 w 981"/>
                <a:gd name="T3" fmla="*/ 339 h 343"/>
                <a:gd name="T4" fmla="*/ 971 w 981"/>
                <a:gd name="T5" fmla="*/ 340 h 343"/>
                <a:gd name="T6" fmla="*/ 971 w 981"/>
                <a:gd name="T7" fmla="*/ 341 h 343"/>
                <a:gd name="T8" fmla="*/ 973 w 981"/>
                <a:gd name="T9" fmla="*/ 341 h 343"/>
                <a:gd name="T10" fmla="*/ 974 w 981"/>
                <a:gd name="T11" fmla="*/ 343 h 343"/>
                <a:gd name="T12" fmla="*/ 977 w 981"/>
                <a:gd name="T13" fmla="*/ 343 h 343"/>
                <a:gd name="T14" fmla="*/ 978 w 981"/>
                <a:gd name="T15" fmla="*/ 341 h 343"/>
                <a:gd name="T16" fmla="*/ 980 w 981"/>
                <a:gd name="T17" fmla="*/ 341 h 343"/>
                <a:gd name="T18" fmla="*/ 980 w 981"/>
                <a:gd name="T19" fmla="*/ 340 h 343"/>
                <a:gd name="T20" fmla="*/ 981 w 981"/>
                <a:gd name="T21" fmla="*/ 339 h 343"/>
                <a:gd name="T22" fmla="*/ 981 w 981"/>
                <a:gd name="T23" fmla="*/ 4 h 343"/>
                <a:gd name="T24" fmla="*/ 980 w 981"/>
                <a:gd name="T25" fmla="*/ 3 h 343"/>
                <a:gd name="T26" fmla="*/ 980 w 981"/>
                <a:gd name="T27" fmla="*/ 1 h 343"/>
                <a:gd name="T28" fmla="*/ 978 w 981"/>
                <a:gd name="T29" fmla="*/ 1 h 343"/>
                <a:gd name="T30" fmla="*/ 977 w 981"/>
                <a:gd name="T31" fmla="*/ 0 h 343"/>
                <a:gd name="T32" fmla="*/ 494 w 981"/>
                <a:gd name="T33" fmla="*/ 0 h 343"/>
                <a:gd name="T34" fmla="*/ 493 w 981"/>
                <a:gd name="T35" fmla="*/ 1 h 343"/>
                <a:gd name="T36" fmla="*/ 491 w 981"/>
                <a:gd name="T37" fmla="*/ 1 h 343"/>
                <a:gd name="T38" fmla="*/ 491 w 981"/>
                <a:gd name="T39" fmla="*/ 3 h 343"/>
                <a:gd name="T40" fmla="*/ 490 w 981"/>
                <a:gd name="T41" fmla="*/ 4 h 343"/>
                <a:gd name="T42" fmla="*/ 490 w 981"/>
                <a:gd name="T43" fmla="*/ 133 h 343"/>
                <a:gd name="T44" fmla="*/ 4 w 981"/>
                <a:gd name="T45" fmla="*/ 133 h 343"/>
                <a:gd name="T46" fmla="*/ 3 w 981"/>
                <a:gd name="T47" fmla="*/ 134 h 343"/>
                <a:gd name="T48" fmla="*/ 1 w 981"/>
                <a:gd name="T49" fmla="*/ 134 h 343"/>
                <a:gd name="T50" fmla="*/ 1 w 981"/>
                <a:gd name="T51" fmla="*/ 135 h 343"/>
                <a:gd name="T52" fmla="*/ 0 w 981"/>
                <a:gd name="T53" fmla="*/ 137 h 343"/>
                <a:gd name="T54" fmla="*/ 0 w 981"/>
                <a:gd name="T55" fmla="*/ 337 h 343"/>
                <a:gd name="T56" fmla="*/ 1 w 981"/>
                <a:gd name="T57" fmla="*/ 339 h 343"/>
                <a:gd name="T58" fmla="*/ 1 w 981"/>
                <a:gd name="T59" fmla="*/ 340 h 343"/>
                <a:gd name="T60" fmla="*/ 3 w 981"/>
                <a:gd name="T61" fmla="*/ 340 h 343"/>
                <a:gd name="T62" fmla="*/ 4 w 981"/>
                <a:gd name="T63" fmla="*/ 341 h 343"/>
                <a:gd name="T64" fmla="*/ 7 w 981"/>
                <a:gd name="T65" fmla="*/ 341 h 343"/>
                <a:gd name="T66" fmla="*/ 8 w 981"/>
                <a:gd name="T67" fmla="*/ 340 h 343"/>
                <a:gd name="T68" fmla="*/ 10 w 981"/>
                <a:gd name="T69" fmla="*/ 340 h 343"/>
                <a:gd name="T70" fmla="*/ 10 w 981"/>
                <a:gd name="T71" fmla="*/ 339 h 343"/>
                <a:gd name="T72" fmla="*/ 11 w 981"/>
                <a:gd name="T73" fmla="*/ 337 h 343"/>
                <a:gd name="T74" fmla="*/ 11 w 981"/>
                <a:gd name="T75" fmla="*/ 336 h 343"/>
                <a:gd name="T76" fmla="*/ 11 w 981"/>
                <a:gd name="T77" fmla="*/ 144 h 343"/>
                <a:gd name="T78" fmla="*/ 497 w 981"/>
                <a:gd name="T79" fmla="*/ 144 h 343"/>
                <a:gd name="T80" fmla="*/ 498 w 981"/>
                <a:gd name="T81" fmla="*/ 142 h 343"/>
                <a:gd name="T82" fmla="*/ 500 w 981"/>
                <a:gd name="T83" fmla="*/ 142 h 343"/>
                <a:gd name="T84" fmla="*/ 500 w 981"/>
                <a:gd name="T85" fmla="*/ 141 h 343"/>
                <a:gd name="T86" fmla="*/ 501 w 981"/>
                <a:gd name="T87" fmla="*/ 140 h 343"/>
                <a:gd name="T88" fmla="*/ 501 w 981"/>
                <a:gd name="T89" fmla="*/ 11 h 343"/>
                <a:gd name="T90" fmla="*/ 970 w 981"/>
                <a:gd name="T91" fmla="*/ 11 h 343"/>
                <a:gd name="T92" fmla="*/ 970 w 981"/>
                <a:gd name="T93" fmla="*/ 33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1" h="343">
                  <a:moveTo>
                    <a:pt x="970" y="337"/>
                  </a:moveTo>
                  <a:lnTo>
                    <a:pt x="970" y="339"/>
                  </a:lnTo>
                  <a:lnTo>
                    <a:pt x="971" y="340"/>
                  </a:lnTo>
                  <a:lnTo>
                    <a:pt x="971" y="341"/>
                  </a:lnTo>
                  <a:lnTo>
                    <a:pt x="973" y="341"/>
                  </a:lnTo>
                  <a:lnTo>
                    <a:pt x="974" y="343"/>
                  </a:lnTo>
                  <a:lnTo>
                    <a:pt x="977" y="343"/>
                  </a:lnTo>
                  <a:lnTo>
                    <a:pt x="978" y="341"/>
                  </a:lnTo>
                  <a:lnTo>
                    <a:pt x="980" y="341"/>
                  </a:lnTo>
                  <a:lnTo>
                    <a:pt x="980" y="340"/>
                  </a:lnTo>
                  <a:lnTo>
                    <a:pt x="981" y="339"/>
                  </a:lnTo>
                  <a:lnTo>
                    <a:pt x="981" y="4"/>
                  </a:lnTo>
                  <a:lnTo>
                    <a:pt x="980" y="3"/>
                  </a:lnTo>
                  <a:lnTo>
                    <a:pt x="980" y="1"/>
                  </a:lnTo>
                  <a:lnTo>
                    <a:pt x="978" y="1"/>
                  </a:lnTo>
                  <a:lnTo>
                    <a:pt x="977" y="0"/>
                  </a:lnTo>
                  <a:lnTo>
                    <a:pt x="494" y="0"/>
                  </a:lnTo>
                  <a:lnTo>
                    <a:pt x="493" y="1"/>
                  </a:lnTo>
                  <a:lnTo>
                    <a:pt x="491" y="1"/>
                  </a:lnTo>
                  <a:lnTo>
                    <a:pt x="491" y="3"/>
                  </a:lnTo>
                  <a:lnTo>
                    <a:pt x="490" y="4"/>
                  </a:lnTo>
                  <a:lnTo>
                    <a:pt x="490" y="133"/>
                  </a:lnTo>
                  <a:lnTo>
                    <a:pt x="4" y="133"/>
                  </a:lnTo>
                  <a:lnTo>
                    <a:pt x="3" y="134"/>
                  </a:lnTo>
                  <a:lnTo>
                    <a:pt x="1" y="134"/>
                  </a:lnTo>
                  <a:lnTo>
                    <a:pt x="1" y="135"/>
                  </a:lnTo>
                  <a:lnTo>
                    <a:pt x="0" y="137"/>
                  </a:lnTo>
                  <a:lnTo>
                    <a:pt x="0" y="337"/>
                  </a:lnTo>
                  <a:lnTo>
                    <a:pt x="1" y="339"/>
                  </a:lnTo>
                  <a:lnTo>
                    <a:pt x="1" y="340"/>
                  </a:lnTo>
                  <a:lnTo>
                    <a:pt x="3" y="340"/>
                  </a:lnTo>
                  <a:lnTo>
                    <a:pt x="4" y="341"/>
                  </a:lnTo>
                  <a:lnTo>
                    <a:pt x="7" y="341"/>
                  </a:lnTo>
                  <a:lnTo>
                    <a:pt x="8" y="340"/>
                  </a:lnTo>
                  <a:lnTo>
                    <a:pt x="10" y="340"/>
                  </a:lnTo>
                  <a:lnTo>
                    <a:pt x="10" y="339"/>
                  </a:lnTo>
                  <a:lnTo>
                    <a:pt x="11" y="337"/>
                  </a:lnTo>
                  <a:lnTo>
                    <a:pt x="11" y="336"/>
                  </a:lnTo>
                  <a:lnTo>
                    <a:pt x="11" y="144"/>
                  </a:lnTo>
                  <a:lnTo>
                    <a:pt x="497" y="144"/>
                  </a:lnTo>
                  <a:lnTo>
                    <a:pt x="498" y="142"/>
                  </a:lnTo>
                  <a:lnTo>
                    <a:pt x="500" y="142"/>
                  </a:lnTo>
                  <a:lnTo>
                    <a:pt x="500" y="141"/>
                  </a:lnTo>
                  <a:lnTo>
                    <a:pt x="501" y="140"/>
                  </a:lnTo>
                  <a:lnTo>
                    <a:pt x="501" y="11"/>
                  </a:lnTo>
                  <a:lnTo>
                    <a:pt x="970" y="11"/>
                  </a:lnTo>
                  <a:lnTo>
                    <a:pt x="970" y="3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7" name="Rectangle 1229"/>
            <p:cNvSpPr>
              <a:spLocks noChangeArrowheads="1"/>
            </p:cNvSpPr>
            <p:nvPr/>
          </p:nvSpPr>
          <p:spPr bwMode="auto">
            <a:xfrm>
              <a:off x="3179" y="3065"/>
              <a:ext cx="57" cy="59"/>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8" name="Freeform 1230"/>
            <p:cNvSpPr>
              <a:spLocks/>
            </p:cNvSpPr>
            <p:nvPr/>
          </p:nvSpPr>
          <p:spPr bwMode="auto">
            <a:xfrm>
              <a:off x="3176" y="3062"/>
              <a:ext cx="62" cy="64"/>
            </a:xfrm>
            <a:custGeom>
              <a:avLst/>
              <a:gdLst>
                <a:gd name="T0" fmla="*/ 6 w 125"/>
                <a:gd name="T1" fmla="*/ 0 h 129"/>
                <a:gd name="T2" fmla="*/ 5 w 125"/>
                <a:gd name="T3" fmla="*/ 0 h 129"/>
                <a:gd name="T4" fmla="*/ 3 w 125"/>
                <a:gd name="T5" fmla="*/ 2 h 129"/>
                <a:gd name="T6" fmla="*/ 2 w 125"/>
                <a:gd name="T7" fmla="*/ 2 h 129"/>
                <a:gd name="T8" fmla="*/ 2 w 125"/>
                <a:gd name="T9" fmla="*/ 3 h 129"/>
                <a:gd name="T10" fmla="*/ 0 w 125"/>
                <a:gd name="T11" fmla="*/ 5 h 129"/>
                <a:gd name="T12" fmla="*/ 0 w 125"/>
                <a:gd name="T13" fmla="*/ 124 h 129"/>
                <a:gd name="T14" fmla="*/ 2 w 125"/>
                <a:gd name="T15" fmla="*/ 126 h 129"/>
                <a:gd name="T16" fmla="*/ 2 w 125"/>
                <a:gd name="T17" fmla="*/ 127 h 129"/>
                <a:gd name="T18" fmla="*/ 3 w 125"/>
                <a:gd name="T19" fmla="*/ 127 h 129"/>
                <a:gd name="T20" fmla="*/ 5 w 125"/>
                <a:gd name="T21" fmla="*/ 129 h 129"/>
                <a:gd name="T22" fmla="*/ 120 w 125"/>
                <a:gd name="T23" fmla="*/ 129 h 129"/>
                <a:gd name="T24" fmla="*/ 122 w 125"/>
                <a:gd name="T25" fmla="*/ 127 h 129"/>
                <a:gd name="T26" fmla="*/ 123 w 125"/>
                <a:gd name="T27" fmla="*/ 127 h 129"/>
                <a:gd name="T28" fmla="*/ 123 w 125"/>
                <a:gd name="T29" fmla="*/ 126 h 129"/>
                <a:gd name="T30" fmla="*/ 125 w 125"/>
                <a:gd name="T31" fmla="*/ 124 h 129"/>
                <a:gd name="T32" fmla="*/ 125 w 125"/>
                <a:gd name="T33" fmla="*/ 5 h 129"/>
                <a:gd name="T34" fmla="*/ 123 w 125"/>
                <a:gd name="T35" fmla="*/ 3 h 129"/>
                <a:gd name="T36" fmla="*/ 123 w 125"/>
                <a:gd name="T37" fmla="*/ 2 h 129"/>
                <a:gd name="T38" fmla="*/ 122 w 125"/>
                <a:gd name="T39" fmla="*/ 2 h 129"/>
                <a:gd name="T40" fmla="*/ 120 w 125"/>
                <a:gd name="T41" fmla="*/ 0 h 129"/>
                <a:gd name="T42" fmla="*/ 119 w 125"/>
                <a:gd name="T43" fmla="*/ 0 h 129"/>
                <a:gd name="T44" fmla="*/ 6 w 125"/>
                <a:gd name="T45" fmla="*/ 0 h 129"/>
                <a:gd name="T46" fmla="*/ 12 w 125"/>
                <a:gd name="T47" fmla="*/ 12 h 129"/>
                <a:gd name="T48" fmla="*/ 113 w 125"/>
                <a:gd name="T49" fmla="*/ 12 h 129"/>
                <a:gd name="T50" fmla="*/ 113 w 125"/>
                <a:gd name="T51" fmla="*/ 117 h 129"/>
                <a:gd name="T52" fmla="*/ 12 w 125"/>
                <a:gd name="T53" fmla="*/ 117 h 129"/>
                <a:gd name="T54" fmla="*/ 12 w 125"/>
                <a:gd name="T55" fmla="*/ 12 h 129"/>
                <a:gd name="T56" fmla="*/ 6 w 125"/>
                <a:gd name="T5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129">
                  <a:moveTo>
                    <a:pt x="6" y="0"/>
                  </a:moveTo>
                  <a:lnTo>
                    <a:pt x="5" y="0"/>
                  </a:lnTo>
                  <a:lnTo>
                    <a:pt x="3" y="2"/>
                  </a:lnTo>
                  <a:lnTo>
                    <a:pt x="2" y="2"/>
                  </a:lnTo>
                  <a:lnTo>
                    <a:pt x="2" y="3"/>
                  </a:lnTo>
                  <a:lnTo>
                    <a:pt x="0" y="5"/>
                  </a:lnTo>
                  <a:lnTo>
                    <a:pt x="0" y="124"/>
                  </a:lnTo>
                  <a:lnTo>
                    <a:pt x="2" y="126"/>
                  </a:lnTo>
                  <a:lnTo>
                    <a:pt x="2" y="127"/>
                  </a:lnTo>
                  <a:lnTo>
                    <a:pt x="3" y="127"/>
                  </a:lnTo>
                  <a:lnTo>
                    <a:pt x="5" y="129"/>
                  </a:lnTo>
                  <a:lnTo>
                    <a:pt x="120" y="129"/>
                  </a:lnTo>
                  <a:lnTo>
                    <a:pt x="122" y="127"/>
                  </a:lnTo>
                  <a:lnTo>
                    <a:pt x="123" y="127"/>
                  </a:lnTo>
                  <a:lnTo>
                    <a:pt x="123" y="126"/>
                  </a:lnTo>
                  <a:lnTo>
                    <a:pt x="125" y="124"/>
                  </a:lnTo>
                  <a:lnTo>
                    <a:pt x="125" y="5"/>
                  </a:lnTo>
                  <a:lnTo>
                    <a:pt x="123" y="3"/>
                  </a:lnTo>
                  <a:lnTo>
                    <a:pt x="123" y="2"/>
                  </a:lnTo>
                  <a:lnTo>
                    <a:pt x="122" y="2"/>
                  </a:lnTo>
                  <a:lnTo>
                    <a:pt x="120" y="0"/>
                  </a:lnTo>
                  <a:lnTo>
                    <a:pt x="119" y="0"/>
                  </a:lnTo>
                  <a:lnTo>
                    <a:pt x="6" y="0"/>
                  </a:lnTo>
                  <a:lnTo>
                    <a:pt x="12" y="12"/>
                  </a:lnTo>
                  <a:lnTo>
                    <a:pt x="113" y="12"/>
                  </a:lnTo>
                  <a:lnTo>
                    <a:pt x="113" y="117"/>
                  </a:lnTo>
                  <a:lnTo>
                    <a:pt x="12" y="117"/>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09" name="Rectangle 1231"/>
            <p:cNvSpPr>
              <a:spLocks noChangeArrowheads="1"/>
            </p:cNvSpPr>
            <p:nvPr/>
          </p:nvSpPr>
          <p:spPr bwMode="auto">
            <a:xfrm>
              <a:off x="3242" y="3065"/>
              <a:ext cx="16" cy="85"/>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0" name="Freeform 1232"/>
            <p:cNvSpPr>
              <a:spLocks/>
            </p:cNvSpPr>
            <p:nvPr/>
          </p:nvSpPr>
          <p:spPr bwMode="auto">
            <a:xfrm>
              <a:off x="3239" y="3062"/>
              <a:ext cx="21" cy="90"/>
            </a:xfrm>
            <a:custGeom>
              <a:avLst/>
              <a:gdLst>
                <a:gd name="T0" fmla="*/ 6 w 42"/>
                <a:gd name="T1" fmla="*/ 0 h 181"/>
                <a:gd name="T2" fmla="*/ 4 w 42"/>
                <a:gd name="T3" fmla="*/ 0 h 181"/>
                <a:gd name="T4" fmla="*/ 3 w 42"/>
                <a:gd name="T5" fmla="*/ 2 h 181"/>
                <a:gd name="T6" fmla="*/ 1 w 42"/>
                <a:gd name="T7" fmla="*/ 2 h 181"/>
                <a:gd name="T8" fmla="*/ 1 w 42"/>
                <a:gd name="T9" fmla="*/ 3 h 181"/>
                <a:gd name="T10" fmla="*/ 0 w 42"/>
                <a:gd name="T11" fmla="*/ 5 h 181"/>
                <a:gd name="T12" fmla="*/ 0 w 42"/>
                <a:gd name="T13" fmla="*/ 177 h 181"/>
                <a:gd name="T14" fmla="*/ 1 w 42"/>
                <a:gd name="T15" fmla="*/ 178 h 181"/>
                <a:gd name="T16" fmla="*/ 1 w 42"/>
                <a:gd name="T17" fmla="*/ 179 h 181"/>
                <a:gd name="T18" fmla="*/ 3 w 42"/>
                <a:gd name="T19" fmla="*/ 179 h 181"/>
                <a:gd name="T20" fmla="*/ 4 w 42"/>
                <a:gd name="T21" fmla="*/ 181 h 181"/>
                <a:gd name="T22" fmla="*/ 38 w 42"/>
                <a:gd name="T23" fmla="*/ 181 h 181"/>
                <a:gd name="T24" fmla="*/ 40 w 42"/>
                <a:gd name="T25" fmla="*/ 179 h 181"/>
                <a:gd name="T26" fmla="*/ 41 w 42"/>
                <a:gd name="T27" fmla="*/ 179 h 181"/>
                <a:gd name="T28" fmla="*/ 41 w 42"/>
                <a:gd name="T29" fmla="*/ 178 h 181"/>
                <a:gd name="T30" fmla="*/ 42 w 42"/>
                <a:gd name="T31" fmla="*/ 177 h 181"/>
                <a:gd name="T32" fmla="*/ 42 w 42"/>
                <a:gd name="T33" fmla="*/ 5 h 181"/>
                <a:gd name="T34" fmla="*/ 41 w 42"/>
                <a:gd name="T35" fmla="*/ 3 h 181"/>
                <a:gd name="T36" fmla="*/ 41 w 42"/>
                <a:gd name="T37" fmla="*/ 2 h 181"/>
                <a:gd name="T38" fmla="*/ 40 w 42"/>
                <a:gd name="T39" fmla="*/ 2 h 181"/>
                <a:gd name="T40" fmla="*/ 38 w 42"/>
                <a:gd name="T41" fmla="*/ 0 h 181"/>
                <a:gd name="T42" fmla="*/ 37 w 42"/>
                <a:gd name="T43" fmla="*/ 0 h 181"/>
                <a:gd name="T44" fmla="*/ 6 w 42"/>
                <a:gd name="T45" fmla="*/ 0 h 181"/>
                <a:gd name="T46" fmla="*/ 11 w 42"/>
                <a:gd name="T47" fmla="*/ 12 h 181"/>
                <a:gd name="T48" fmla="*/ 31 w 42"/>
                <a:gd name="T49" fmla="*/ 12 h 181"/>
                <a:gd name="T50" fmla="*/ 31 w 42"/>
                <a:gd name="T51" fmla="*/ 170 h 181"/>
                <a:gd name="T52" fmla="*/ 11 w 42"/>
                <a:gd name="T53" fmla="*/ 170 h 181"/>
                <a:gd name="T54" fmla="*/ 11 w 42"/>
                <a:gd name="T55" fmla="*/ 12 h 181"/>
                <a:gd name="T56" fmla="*/ 6 w 42"/>
                <a:gd name="T5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181">
                  <a:moveTo>
                    <a:pt x="6" y="0"/>
                  </a:moveTo>
                  <a:lnTo>
                    <a:pt x="4" y="0"/>
                  </a:lnTo>
                  <a:lnTo>
                    <a:pt x="3" y="2"/>
                  </a:lnTo>
                  <a:lnTo>
                    <a:pt x="1" y="2"/>
                  </a:lnTo>
                  <a:lnTo>
                    <a:pt x="1" y="3"/>
                  </a:lnTo>
                  <a:lnTo>
                    <a:pt x="0" y="5"/>
                  </a:lnTo>
                  <a:lnTo>
                    <a:pt x="0" y="177"/>
                  </a:lnTo>
                  <a:lnTo>
                    <a:pt x="1" y="178"/>
                  </a:lnTo>
                  <a:lnTo>
                    <a:pt x="1" y="179"/>
                  </a:lnTo>
                  <a:lnTo>
                    <a:pt x="3" y="179"/>
                  </a:lnTo>
                  <a:lnTo>
                    <a:pt x="4" y="181"/>
                  </a:lnTo>
                  <a:lnTo>
                    <a:pt x="38" y="181"/>
                  </a:lnTo>
                  <a:lnTo>
                    <a:pt x="40" y="179"/>
                  </a:lnTo>
                  <a:lnTo>
                    <a:pt x="41" y="179"/>
                  </a:lnTo>
                  <a:lnTo>
                    <a:pt x="41" y="178"/>
                  </a:lnTo>
                  <a:lnTo>
                    <a:pt x="42" y="177"/>
                  </a:lnTo>
                  <a:lnTo>
                    <a:pt x="42" y="5"/>
                  </a:lnTo>
                  <a:lnTo>
                    <a:pt x="41" y="3"/>
                  </a:lnTo>
                  <a:lnTo>
                    <a:pt x="41" y="2"/>
                  </a:lnTo>
                  <a:lnTo>
                    <a:pt x="40" y="2"/>
                  </a:lnTo>
                  <a:lnTo>
                    <a:pt x="38" y="0"/>
                  </a:lnTo>
                  <a:lnTo>
                    <a:pt x="37" y="0"/>
                  </a:lnTo>
                  <a:lnTo>
                    <a:pt x="6" y="0"/>
                  </a:lnTo>
                  <a:lnTo>
                    <a:pt x="11" y="12"/>
                  </a:lnTo>
                  <a:lnTo>
                    <a:pt x="31" y="12"/>
                  </a:lnTo>
                  <a:lnTo>
                    <a:pt x="31" y="170"/>
                  </a:lnTo>
                  <a:lnTo>
                    <a:pt x="11" y="170"/>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1" name="Rectangle 1233"/>
            <p:cNvSpPr>
              <a:spLocks noChangeArrowheads="1"/>
            </p:cNvSpPr>
            <p:nvPr/>
          </p:nvSpPr>
          <p:spPr bwMode="auto">
            <a:xfrm>
              <a:off x="3158" y="3065"/>
              <a:ext cx="15" cy="85"/>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2" name="Freeform 1234"/>
            <p:cNvSpPr>
              <a:spLocks/>
            </p:cNvSpPr>
            <p:nvPr/>
          </p:nvSpPr>
          <p:spPr bwMode="auto">
            <a:xfrm>
              <a:off x="3155" y="3062"/>
              <a:ext cx="20" cy="90"/>
            </a:xfrm>
            <a:custGeom>
              <a:avLst/>
              <a:gdLst>
                <a:gd name="T0" fmla="*/ 6 w 41"/>
                <a:gd name="T1" fmla="*/ 0 h 181"/>
                <a:gd name="T2" fmla="*/ 4 w 41"/>
                <a:gd name="T3" fmla="*/ 0 h 181"/>
                <a:gd name="T4" fmla="*/ 3 w 41"/>
                <a:gd name="T5" fmla="*/ 2 h 181"/>
                <a:gd name="T6" fmla="*/ 1 w 41"/>
                <a:gd name="T7" fmla="*/ 2 h 181"/>
                <a:gd name="T8" fmla="*/ 1 w 41"/>
                <a:gd name="T9" fmla="*/ 3 h 181"/>
                <a:gd name="T10" fmla="*/ 0 w 41"/>
                <a:gd name="T11" fmla="*/ 5 h 181"/>
                <a:gd name="T12" fmla="*/ 0 w 41"/>
                <a:gd name="T13" fmla="*/ 177 h 181"/>
                <a:gd name="T14" fmla="*/ 1 w 41"/>
                <a:gd name="T15" fmla="*/ 178 h 181"/>
                <a:gd name="T16" fmla="*/ 1 w 41"/>
                <a:gd name="T17" fmla="*/ 179 h 181"/>
                <a:gd name="T18" fmla="*/ 3 w 41"/>
                <a:gd name="T19" fmla="*/ 179 h 181"/>
                <a:gd name="T20" fmla="*/ 4 w 41"/>
                <a:gd name="T21" fmla="*/ 181 h 181"/>
                <a:gd name="T22" fmla="*/ 37 w 41"/>
                <a:gd name="T23" fmla="*/ 181 h 181"/>
                <a:gd name="T24" fmla="*/ 38 w 41"/>
                <a:gd name="T25" fmla="*/ 179 h 181"/>
                <a:gd name="T26" fmla="*/ 40 w 41"/>
                <a:gd name="T27" fmla="*/ 179 h 181"/>
                <a:gd name="T28" fmla="*/ 40 w 41"/>
                <a:gd name="T29" fmla="*/ 178 h 181"/>
                <a:gd name="T30" fmla="*/ 41 w 41"/>
                <a:gd name="T31" fmla="*/ 177 h 181"/>
                <a:gd name="T32" fmla="*/ 41 w 41"/>
                <a:gd name="T33" fmla="*/ 5 h 181"/>
                <a:gd name="T34" fmla="*/ 40 w 41"/>
                <a:gd name="T35" fmla="*/ 3 h 181"/>
                <a:gd name="T36" fmla="*/ 40 w 41"/>
                <a:gd name="T37" fmla="*/ 2 h 181"/>
                <a:gd name="T38" fmla="*/ 38 w 41"/>
                <a:gd name="T39" fmla="*/ 2 h 181"/>
                <a:gd name="T40" fmla="*/ 37 w 41"/>
                <a:gd name="T41" fmla="*/ 0 h 181"/>
                <a:gd name="T42" fmla="*/ 35 w 41"/>
                <a:gd name="T43" fmla="*/ 0 h 181"/>
                <a:gd name="T44" fmla="*/ 6 w 41"/>
                <a:gd name="T45" fmla="*/ 0 h 181"/>
                <a:gd name="T46" fmla="*/ 11 w 41"/>
                <a:gd name="T47" fmla="*/ 12 h 181"/>
                <a:gd name="T48" fmla="*/ 30 w 41"/>
                <a:gd name="T49" fmla="*/ 12 h 181"/>
                <a:gd name="T50" fmla="*/ 30 w 41"/>
                <a:gd name="T51" fmla="*/ 170 h 181"/>
                <a:gd name="T52" fmla="*/ 11 w 41"/>
                <a:gd name="T53" fmla="*/ 170 h 181"/>
                <a:gd name="T54" fmla="*/ 11 w 41"/>
                <a:gd name="T55" fmla="*/ 12 h 181"/>
                <a:gd name="T56" fmla="*/ 6 w 41"/>
                <a:gd name="T57"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181">
                  <a:moveTo>
                    <a:pt x="6" y="0"/>
                  </a:moveTo>
                  <a:lnTo>
                    <a:pt x="4" y="0"/>
                  </a:lnTo>
                  <a:lnTo>
                    <a:pt x="3" y="2"/>
                  </a:lnTo>
                  <a:lnTo>
                    <a:pt x="1" y="2"/>
                  </a:lnTo>
                  <a:lnTo>
                    <a:pt x="1" y="3"/>
                  </a:lnTo>
                  <a:lnTo>
                    <a:pt x="0" y="5"/>
                  </a:lnTo>
                  <a:lnTo>
                    <a:pt x="0" y="177"/>
                  </a:lnTo>
                  <a:lnTo>
                    <a:pt x="1" y="178"/>
                  </a:lnTo>
                  <a:lnTo>
                    <a:pt x="1" y="179"/>
                  </a:lnTo>
                  <a:lnTo>
                    <a:pt x="3" y="179"/>
                  </a:lnTo>
                  <a:lnTo>
                    <a:pt x="4" y="181"/>
                  </a:lnTo>
                  <a:lnTo>
                    <a:pt x="37" y="181"/>
                  </a:lnTo>
                  <a:lnTo>
                    <a:pt x="38" y="179"/>
                  </a:lnTo>
                  <a:lnTo>
                    <a:pt x="40" y="179"/>
                  </a:lnTo>
                  <a:lnTo>
                    <a:pt x="40" y="178"/>
                  </a:lnTo>
                  <a:lnTo>
                    <a:pt x="41" y="177"/>
                  </a:lnTo>
                  <a:lnTo>
                    <a:pt x="41" y="5"/>
                  </a:lnTo>
                  <a:lnTo>
                    <a:pt x="40" y="3"/>
                  </a:lnTo>
                  <a:lnTo>
                    <a:pt x="40" y="2"/>
                  </a:lnTo>
                  <a:lnTo>
                    <a:pt x="38" y="2"/>
                  </a:lnTo>
                  <a:lnTo>
                    <a:pt x="37" y="0"/>
                  </a:lnTo>
                  <a:lnTo>
                    <a:pt x="35" y="0"/>
                  </a:lnTo>
                  <a:lnTo>
                    <a:pt x="6" y="0"/>
                  </a:lnTo>
                  <a:lnTo>
                    <a:pt x="11" y="12"/>
                  </a:lnTo>
                  <a:lnTo>
                    <a:pt x="30" y="12"/>
                  </a:lnTo>
                  <a:lnTo>
                    <a:pt x="30" y="170"/>
                  </a:lnTo>
                  <a:lnTo>
                    <a:pt x="11" y="170"/>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3" name="Rectangle 1235"/>
            <p:cNvSpPr>
              <a:spLocks noChangeArrowheads="1"/>
            </p:cNvSpPr>
            <p:nvPr/>
          </p:nvSpPr>
          <p:spPr bwMode="auto">
            <a:xfrm>
              <a:off x="3283" y="3093"/>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4" name="Rectangle 1236"/>
            <p:cNvSpPr>
              <a:spLocks noChangeArrowheads="1"/>
            </p:cNvSpPr>
            <p:nvPr/>
          </p:nvSpPr>
          <p:spPr bwMode="auto">
            <a:xfrm>
              <a:off x="3278" y="3093"/>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5" name="Rectangle 1237"/>
            <p:cNvSpPr>
              <a:spLocks noChangeArrowheads="1"/>
            </p:cNvSpPr>
            <p:nvPr/>
          </p:nvSpPr>
          <p:spPr bwMode="auto">
            <a:xfrm>
              <a:off x="3264" y="3093"/>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6" name="Rectangle 1238"/>
            <p:cNvSpPr>
              <a:spLocks noChangeArrowheads="1"/>
            </p:cNvSpPr>
            <p:nvPr/>
          </p:nvSpPr>
          <p:spPr bwMode="auto">
            <a:xfrm>
              <a:off x="3258" y="3093"/>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17" name="Rectangle 1239"/>
            <p:cNvSpPr>
              <a:spLocks noChangeArrowheads="1"/>
            </p:cNvSpPr>
            <p:nvPr/>
          </p:nvSpPr>
          <p:spPr bwMode="auto">
            <a:xfrm>
              <a:off x="3244" y="3093"/>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nvGrpSpPr>
            <p:cNvPr id="218" name="Group 1240"/>
            <p:cNvGrpSpPr>
              <a:grpSpLocks/>
            </p:cNvGrpSpPr>
            <p:nvPr/>
          </p:nvGrpSpPr>
          <p:grpSpPr bwMode="auto">
            <a:xfrm>
              <a:off x="2079" y="2202"/>
              <a:ext cx="2505" cy="1130"/>
              <a:chOff x="2038" y="2347"/>
              <a:chExt cx="2505" cy="1130"/>
            </a:xfrm>
          </p:grpSpPr>
          <p:sp>
            <p:nvSpPr>
              <p:cNvPr id="1639" name="Rectangle 1241"/>
              <p:cNvSpPr>
                <a:spLocks noChangeArrowheads="1"/>
              </p:cNvSpPr>
              <p:nvPr/>
            </p:nvSpPr>
            <p:spPr bwMode="auto">
              <a:xfrm>
                <a:off x="3197"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0" name="Rectangle 1242"/>
              <p:cNvSpPr>
                <a:spLocks noChangeArrowheads="1"/>
              </p:cNvSpPr>
              <p:nvPr/>
            </p:nvSpPr>
            <p:spPr bwMode="auto">
              <a:xfrm>
                <a:off x="3183"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1" name="Rectangle 1243"/>
              <p:cNvSpPr>
                <a:spLocks noChangeArrowheads="1"/>
              </p:cNvSpPr>
              <p:nvPr/>
            </p:nvSpPr>
            <p:spPr bwMode="auto">
              <a:xfrm>
                <a:off x="3178" y="3238"/>
                <a:ext cx="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2" name="Rectangle 1244"/>
              <p:cNvSpPr>
                <a:spLocks noChangeArrowheads="1"/>
              </p:cNvSpPr>
              <p:nvPr/>
            </p:nvSpPr>
            <p:spPr bwMode="auto">
              <a:xfrm>
                <a:off x="3163" y="3238"/>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3" name="Rectangle 1245"/>
              <p:cNvSpPr>
                <a:spLocks noChangeArrowheads="1"/>
              </p:cNvSpPr>
              <p:nvPr/>
            </p:nvSpPr>
            <p:spPr bwMode="auto">
              <a:xfrm>
                <a:off x="3158"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4" name="Rectangle 1246"/>
              <p:cNvSpPr>
                <a:spLocks noChangeArrowheads="1"/>
              </p:cNvSpPr>
              <p:nvPr/>
            </p:nvSpPr>
            <p:spPr bwMode="auto">
              <a:xfrm>
                <a:off x="3144"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5" name="Rectangle 1247"/>
              <p:cNvSpPr>
                <a:spLocks noChangeArrowheads="1"/>
              </p:cNvSpPr>
              <p:nvPr/>
            </p:nvSpPr>
            <p:spPr bwMode="auto">
              <a:xfrm>
                <a:off x="3138"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6" name="Rectangle 1248"/>
              <p:cNvSpPr>
                <a:spLocks noChangeArrowheads="1"/>
              </p:cNvSpPr>
              <p:nvPr/>
            </p:nvSpPr>
            <p:spPr bwMode="auto">
              <a:xfrm>
                <a:off x="3124"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7" name="Rectangle 1249"/>
              <p:cNvSpPr>
                <a:spLocks noChangeArrowheads="1"/>
              </p:cNvSpPr>
              <p:nvPr/>
            </p:nvSpPr>
            <p:spPr bwMode="auto">
              <a:xfrm>
                <a:off x="3118"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8" name="Rectangle 1250"/>
              <p:cNvSpPr>
                <a:spLocks noChangeArrowheads="1"/>
              </p:cNvSpPr>
              <p:nvPr/>
            </p:nvSpPr>
            <p:spPr bwMode="auto">
              <a:xfrm>
                <a:off x="3104"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49" name="Rectangle 1251"/>
              <p:cNvSpPr>
                <a:spLocks noChangeArrowheads="1"/>
              </p:cNvSpPr>
              <p:nvPr/>
            </p:nvSpPr>
            <p:spPr bwMode="auto">
              <a:xfrm>
                <a:off x="3098"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0" name="Rectangle 1252"/>
              <p:cNvSpPr>
                <a:spLocks noChangeArrowheads="1"/>
              </p:cNvSpPr>
              <p:nvPr/>
            </p:nvSpPr>
            <p:spPr bwMode="auto">
              <a:xfrm>
                <a:off x="3084" y="3238"/>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1" name="Rectangle 1253"/>
              <p:cNvSpPr>
                <a:spLocks noChangeArrowheads="1"/>
              </p:cNvSpPr>
              <p:nvPr/>
            </p:nvSpPr>
            <p:spPr bwMode="auto">
              <a:xfrm>
                <a:off x="3079"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2" name="Rectangle 1254"/>
              <p:cNvSpPr>
                <a:spLocks noChangeArrowheads="1"/>
              </p:cNvSpPr>
              <p:nvPr/>
            </p:nvSpPr>
            <p:spPr bwMode="auto">
              <a:xfrm>
                <a:off x="2316" y="3238"/>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3" name="Rectangle 1255"/>
              <p:cNvSpPr>
                <a:spLocks noChangeArrowheads="1"/>
              </p:cNvSpPr>
              <p:nvPr/>
            </p:nvSpPr>
            <p:spPr bwMode="auto">
              <a:xfrm>
                <a:off x="2311"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4" name="Rectangle 1256"/>
              <p:cNvSpPr>
                <a:spLocks noChangeArrowheads="1"/>
              </p:cNvSpPr>
              <p:nvPr/>
            </p:nvSpPr>
            <p:spPr bwMode="auto">
              <a:xfrm>
                <a:off x="2297"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5" name="Rectangle 1257"/>
              <p:cNvSpPr>
                <a:spLocks noChangeArrowheads="1"/>
              </p:cNvSpPr>
              <p:nvPr/>
            </p:nvSpPr>
            <p:spPr bwMode="auto">
              <a:xfrm>
                <a:off x="2291"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6" name="Rectangle 1258"/>
              <p:cNvSpPr>
                <a:spLocks noChangeArrowheads="1"/>
              </p:cNvSpPr>
              <p:nvPr/>
            </p:nvSpPr>
            <p:spPr bwMode="auto">
              <a:xfrm>
                <a:off x="2277"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7" name="Rectangle 1259"/>
              <p:cNvSpPr>
                <a:spLocks noChangeArrowheads="1"/>
              </p:cNvSpPr>
              <p:nvPr/>
            </p:nvSpPr>
            <p:spPr bwMode="auto">
              <a:xfrm>
                <a:off x="2271"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8" name="Rectangle 1260"/>
              <p:cNvSpPr>
                <a:spLocks noChangeArrowheads="1"/>
              </p:cNvSpPr>
              <p:nvPr/>
            </p:nvSpPr>
            <p:spPr bwMode="auto">
              <a:xfrm>
                <a:off x="2257"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59" name="Rectangle 1261"/>
              <p:cNvSpPr>
                <a:spLocks noChangeArrowheads="1"/>
              </p:cNvSpPr>
              <p:nvPr/>
            </p:nvSpPr>
            <p:spPr bwMode="auto">
              <a:xfrm>
                <a:off x="2252" y="3238"/>
                <a:ext cx="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0" name="Rectangle 1262"/>
              <p:cNvSpPr>
                <a:spLocks noChangeArrowheads="1"/>
              </p:cNvSpPr>
              <p:nvPr/>
            </p:nvSpPr>
            <p:spPr bwMode="auto">
              <a:xfrm>
                <a:off x="2237" y="3238"/>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1" name="Rectangle 1263"/>
              <p:cNvSpPr>
                <a:spLocks noChangeArrowheads="1"/>
              </p:cNvSpPr>
              <p:nvPr/>
            </p:nvSpPr>
            <p:spPr bwMode="auto">
              <a:xfrm>
                <a:off x="2232"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2" name="Rectangle 1264"/>
              <p:cNvSpPr>
                <a:spLocks noChangeArrowheads="1"/>
              </p:cNvSpPr>
              <p:nvPr/>
            </p:nvSpPr>
            <p:spPr bwMode="auto">
              <a:xfrm>
                <a:off x="2218"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3" name="Rectangle 1265"/>
              <p:cNvSpPr>
                <a:spLocks noChangeArrowheads="1"/>
              </p:cNvSpPr>
              <p:nvPr/>
            </p:nvSpPr>
            <p:spPr bwMode="auto">
              <a:xfrm>
                <a:off x="2212"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4" name="Rectangle 1266"/>
              <p:cNvSpPr>
                <a:spLocks noChangeArrowheads="1"/>
              </p:cNvSpPr>
              <p:nvPr/>
            </p:nvSpPr>
            <p:spPr bwMode="auto">
              <a:xfrm>
                <a:off x="2198"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5" name="Rectangle 1267"/>
              <p:cNvSpPr>
                <a:spLocks noChangeArrowheads="1"/>
              </p:cNvSpPr>
              <p:nvPr/>
            </p:nvSpPr>
            <p:spPr bwMode="auto">
              <a:xfrm>
                <a:off x="2192"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6" name="Rectangle 1268"/>
              <p:cNvSpPr>
                <a:spLocks noChangeArrowheads="1"/>
              </p:cNvSpPr>
              <p:nvPr/>
            </p:nvSpPr>
            <p:spPr bwMode="auto">
              <a:xfrm>
                <a:off x="2178" y="3238"/>
                <a:ext cx="11"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7" name="Rectangle 1269"/>
              <p:cNvSpPr>
                <a:spLocks noChangeArrowheads="1"/>
              </p:cNvSpPr>
              <p:nvPr/>
            </p:nvSpPr>
            <p:spPr bwMode="auto">
              <a:xfrm>
                <a:off x="2173" y="3238"/>
                <a:ext cx="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8" name="Rectangle 1270"/>
              <p:cNvSpPr>
                <a:spLocks noChangeArrowheads="1"/>
              </p:cNvSpPr>
              <p:nvPr/>
            </p:nvSpPr>
            <p:spPr bwMode="auto">
              <a:xfrm>
                <a:off x="2158" y="3238"/>
                <a:ext cx="12"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69" name="Rectangle 1271"/>
              <p:cNvSpPr>
                <a:spLocks noChangeArrowheads="1"/>
              </p:cNvSpPr>
              <p:nvPr/>
            </p:nvSpPr>
            <p:spPr bwMode="auto">
              <a:xfrm>
                <a:off x="2153" y="3238"/>
                <a:ext cx="3" cy="3"/>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0" name="Freeform 1272"/>
              <p:cNvSpPr>
                <a:spLocks/>
              </p:cNvSpPr>
              <p:nvPr/>
            </p:nvSpPr>
            <p:spPr bwMode="auto">
              <a:xfrm>
                <a:off x="3077" y="3297"/>
                <a:ext cx="182" cy="180"/>
              </a:xfrm>
              <a:custGeom>
                <a:avLst/>
                <a:gdLst>
                  <a:gd name="T0" fmla="*/ 355 w 366"/>
                  <a:gd name="T1" fmla="*/ 352 h 360"/>
                  <a:gd name="T2" fmla="*/ 355 w 366"/>
                  <a:gd name="T3" fmla="*/ 353 h 360"/>
                  <a:gd name="T4" fmla="*/ 356 w 366"/>
                  <a:gd name="T5" fmla="*/ 355 h 360"/>
                  <a:gd name="T6" fmla="*/ 356 w 366"/>
                  <a:gd name="T7" fmla="*/ 356 h 360"/>
                  <a:gd name="T8" fmla="*/ 357 w 366"/>
                  <a:gd name="T9" fmla="*/ 356 h 360"/>
                  <a:gd name="T10" fmla="*/ 359 w 366"/>
                  <a:gd name="T11" fmla="*/ 357 h 360"/>
                  <a:gd name="T12" fmla="*/ 362 w 366"/>
                  <a:gd name="T13" fmla="*/ 357 h 360"/>
                  <a:gd name="T14" fmla="*/ 363 w 366"/>
                  <a:gd name="T15" fmla="*/ 356 h 360"/>
                  <a:gd name="T16" fmla="*/ 364 w 366"/>
                  <a:gd name="T17" fmla="*/ 356 h 360"/>
                  <a:gd name="T18" fmla="*/ 364 w 366"/>
                  <a:gd name="T19" fmla="*/ 355 h 360"/>
                  <a:gd name="T20" fmla="*/ 366 w 366"/>
                  <a:gd name="T21" fmla="*/ 353 h 360"/>
                  <a:gd name="T22" fmla="*/ 366 w 366"/>
                  <a:gd name="T23" fmla="*/ 5 h 360"/>
                  <a:gd name="T24" fmla="*/ 364 w 366"/>
                  <a:gd name="T25" fmla="*/ 3 h 360"/>
                  <a:gd name="T26" fmla="*/ 364 w 366"/>
                  <a:gd name="T27" fmla="*/ 2 h 360"/>
                  <a:gd name="T28" fmla="*/ 363 w 366"/>
                  <a:gd name="T29" fmla="*/ 2 h 360"/>
                  <a:gd name="T30" fmla="*/ 362 w 366"/>
                  <a:gd name="T31" fmla="*/ 0 h 360"/>
                  <a:gd name="T32" fmla="*/ 4 w 366"/>
                  <a:gd name="T33" fmla="*/ 0 h 360"/>
                  <a:gd name="T34" fmla="*/ 3 w 366"/>
                  <a:gd name="T35" fmla="*/ 2 h 360"/>
                  <a:gd name="T36" fmla="*/ 2 w 366"/>
                  <a:gd name="T37" fmla="*/ 2 h 360"/>
                  <a:gd name="T38" fmla="*/ 2 w 366"/>
                  <a:gd name="T39" fmla="*/ 3 h 360"/>
                  <a:gd name="T40" fmla="*/ 0 w 366"/>
                  <a:gd name="T41" fmla="*/ 5 h 360"/>
                  <a:gd name="T42" fmla="*/ 0 w 366"/>
                  <a:gd name="T43" fmla="*/ 356 h 360"/>
                  <a:gd name="T44" fmla="*/ 2 w 366"/>
                  <a:gd name="T45" fmla="*/ 357 h 360"/>
                  <a:gd name="T46" fmla="*/ 2 w 366"/>
                  <a:gd name="T47" fmla="*/ 359 h 360"/>
                  <a:gd name="T48" fmla="*/ 3 w 366"/>
                  <a:gd name="T49" fmla="*/ 359 h 360"/>
                  <a:gd name="T50" fmla="*/ 4 w 366"/>
                  <a:gd name="T51" fmla="*/ 360 h 360"/>
                  <a:gd name="T52" fmla="*/ 7 w 366"/>
                  <a:gd name="T53" fmla="*/ 360 h 360"/>
                  <a:gd name="T54" fmla="*/ 9 w 366"/>
                  <a:gd name="T55" fmla="*/ 359 h 360"/>
                  <a:gd name="T56" fmla="*/ 10 w 366"/>
                  <a:gd name="T57" fmla="*/ 359 h 360"/>
                  <a:gd name="T58" fmla="*/ 10 w 366"/>
                  <a:gd name="T59" fmla="*/ 357 h 360"/>
                  <a:gd name="T60" fmla="*/ 12 w 366"/>
                  <a:gd name="T61" fmla="*/ 356 h 360"/>
                  <a:gd name="T62" fmla="*/ 12 w 366"/>
                  <a:gd name="T63" fmla="*/ 355 h 360"/>
                  <a:gd name="T64" fmla="*/ 12 w 366"/>
                  <a:gd name="T65" fmla="*/ 12 h 360"/>
                  <a:gd name="T66" fmla="*/ 355 w 366"/>
                  <a:gd name="T67" fmla="*/ 12 h 360"/>
                  <a:gd name="T68" fmla="*/ 355 w 366"/>
                  <a:gd name="T69" fmla="*/ 35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6" h="360">
                    <a:moveTo>
                      <a:pt x="355" y="352"/>
                    </a:moveTo>
                    <a:lnTo>
                      <a:pt x="355" y="353"/>
                    </a:lnTo>
                    <a:lnTo>
                      <a:pt x="356" y="355"/>
                    </a:lnTo>
                    <a:lnTo>
                      <a:pt x="356" y="356"/>
                    </a:lnTo>
                    <a:lnTo>
                      <a:pt x="357" y="356"/>
                    </a:lnTo>
                    <a:lnTo>
                      <a:pt x="359" y="357"/>
                    </a:lnTo>
                    <a:lnTo>
                      <a:pt x="362" y="357"/>
                    </a:lnTo>
                    <a:lnTo>
                      <a:pt x="363" y="356"/>
                    </a:lnTo>
                    <a:lnTo>
                      <a:pt x="364" y="356"/>
                    </a:lnTo>
                    <a:lnTo>
                      <a:pt x="364" y="355"/>
                    </a:lnTo>
                    <a:lnTo>
                      <a:pt x="366" y="353"/>
                    </a:lnTo>
                    <a:lnTo>
                      <a:pt x="366" y="5"/>
                    </a:lnTo>
                    <a:lnTo>
                      <a:pt x="364" y="3"/>
                    </a:lnTo>
                    <a:lnTo>
                      <a:pt x="364" y="2"/>
                    </a:lnTo>
                    <a:lnTo>
                      <a:pt x="363" y="2"/>
                    </a:lnTo>
                    <a:lnTo>
                      <a:pt x="362" y="0"/>
                    </a:lnTo>
                    <a:lnTo>
                      <a:pt x="4" y="0"/>
                    </a:lnTo>
                    <a:lnTo>
                      <a:pt x="3" y="2"/>
                    </a:lnTo>
                    <a:lnTo>
                      <a:pt x="2" y="2"/>
                    </a:lnTo>
                    <a:lnTo>
                      <a:pt x="2" y="3"/>
                    </a:lnTo>
                    <a:lnTo>
                      <a:pt x="0" y="5"/>
                    </a:lnTo>
                    <a:lnTo>
                      <a:pt x="0" y="356"/>
                    </a:lnTo>
                    <a:lnTo>
                      <a:pt x="2" y="357"/>
                    </a:lnTo>
                    <a:lnTo>
                      <a:pt x="2" y="359"/>
                    </a:lnTo>
                    <a:lnTo>
                      <a:pt x="3" y="359"/>
                    </a:lnTo>
                    <a:lnTo>
                      <a:pt x="4" y="360"/>
                    </a:lnTo>
                    <a:lnTo>
                      <a:pt x="7" y="360"/>
                    </a:lnTo>
                    <a:lnTo>
                      <a:pt x="9" y="359"/>
                    </a:lnTo>
                    <a:lnTo>
                      <a:pt x="10" y="359"/>
                    </a:lnTo>
                    <a:lnTo>
                      <a:pt x="10" y="357"/>
                    </a:lnTo>
                    <a:lnTo>
                      <a:pt x="12" y="356"/>
                    </a:lnTo>
                    <a:lnTo>
                      <a:pt x="12" y="355"/>
                    </a:lnTo>
                    <a:lnTo>
                      <a:pt x="12" y="12"/>
                    </a:lnTo>
                    <a:lnTo>
                      <a:pt x="355" y="12"/>
                    </a:lnTo>
                    <a:lnTo>
                      <a:pt x="355" y="3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1" name="Freeform 1273"/>
              <p:cNvSpPr>
                <a:spLocks/>
              </p:cNvSpPr>
              <p:nvPr/>
            </p:nvSpPr>
            <p:spPr bwMode="auto">
              <a:xfrm>
                <a:off x="2173" y="3293"/>
                <a:ext cx="141" cy="180"/>
              </a:xfrm>
              <a:custGeom>
                <a:avLst/>
                <a:gdLst>
                  <a:gd name="T0" fmla="*/ 271 w 283"/>
                  <a:gd name="T1" fmla="*/ 351 h 361"/>
                  <a:gd name="T2" fmla="*/ 271 w 283"/>
                  <a:gd name="T3" fmla="*/ 353 h 361"/>
                  <a:gd name="T4" fmla="*/ 273 w 283"/>
                  <a:gd name="T5" fmla="*/ 354 h 361"/>
                  <a:gd name="T6" fmla="*/ 273 w 283"/>
                  <a:gd name="T7" fmla="*/ 356 h 361"/>
                  <a:gd name="T8" fmla="*/ 274 w 283"/>
                  <a:gd name="T9" fmla="*/ 356 h 361"/>
                  <a:gd name="T10" fmla="*/ 276 w 283"/>
                  <a:gd name="T11" fmla="*/ 357 h 361"/>
                  <a:gd name="T12" fmla="*/ 279 w 283"/>
                  <a:gd name="T13" fmla="*/ 357 h 361"/>
                  <a:gd name="T14" fmla="*/ 280 w 283"/>
                  <a:gd name="T15" fmla="*/ 356 h 361"/>
                  <a:gd name="T16" fmla="*/ 281 w 283"/>
                  <a:gd name="T17" fmla="*/ 356 h 361"/>
                  <a:gd name="T18" fmla="*/ 281 w 283"/>
                  <a:gd name="T19" fmla="*/ 354 h 361"/>
                  <a:gd name="T20" fmla="*/ 283 w 283"/>
                  <a:gd name="T21" fmla="*/ 353 h 361"/>
                  <a:gd name="T22" fmla="*/ 283 w 283"/>
                  <a:gd name="T23" fmla="*/ 4 h 361"/>
                  <a:gd name="T24" fmla="*/ 281 w 283"/>
                  <a:gd name="T25" fmla="*/ 3 h 361"/>
                  <a:gd name="T26" fmla="*/ 281 w 283"/>
                  <a:gd name="T27" fmla="*/ 1 h 361"/>
                  <a:gd name="T28" fmla="*/ 280 w 283"/>
                  <a:gd name="T29" fmla="*/ 1 h 361"/>
                  <a:gd name="T30" fmla="*/ 279 w 283"/>
                  <a:gd name="T31" fmla="*/ 0 h 361"/>
                  <a:gd name="T32" fmla="*/ 5 w 283"/>
                  <a:gd name="T33" fmla="*/ 0 h 361"/>
                  <a:gd name="T34" fmla="*/ 3 w 283"/>
                  <a:gd name="T35" fmla="*/ 1 h 361"/>
                  <a:gd name="T36" fmla="*/ 2 w 283"/>
                  <a:gd name="T37" fmla="*/ 1 h 361"/>
                  <a:gd name="T38" fmla="*/ 2 w 283"/>
                  <a:gd name="T39" fmla="*/ 3 h 361"/>
                  <a:gd name="T40" fmla="*/ 0 w 283"/>
                  <a:gd name="T41" fmla="*/ 4 h 361"/>
                  <a:gd name="T42" fmla="*/ 0 w 283"/>
                  <a:gd name="T43" fmla="*/ 357 h 361"/>
                  <a:gd name="T44" fmla="*/ 2 w 283"/>
                  <a:gd name="T45" fmla="*/ 358 h 361"/>
                  <a:gd name="T46" fmla="*/ 2 w 283"/>
                  <a:gd name="T47" fmla="*/ 360 h 361"/>
                  <a:gd name="T48" fmla="*/ 3 w 283"/>
                  <a:gd name="T49" fmla="*/ 360 h 361"/>
                  <a:gd name="T50" fmla="*/ 5 w 283"/>
                  <a:gd name="T51" fmla="*/ 361 h 361"/>
                  <a:gd name="T52" fmla="*/ 7 w 283"/>
                  <a:gd name="T53" fmla="*/ 361 h 361"/>
                  <a:gd name="T54" fmla="*/ 9 w 283"/>
                  <a:gd name="T55" fmla="*/ 360 h 361"/>
                  <a:gd name="T56" fmla="*/ 10 w 283"/>
                  <a:gd name="T57" fmla="*/ 360 h 361"/>
                  <a:gd name="T58" fmla="*/ 10 w 283"/>
                  <a:gd name="T59" fmla="*/ 358 h 361"/>
                  <a:gd name="T60" fmla="*/ 12 w 283"/>
                  <a:gd name="T61" fmla="*/ 357 h 361"/>
                  <a:gd name="T62" fmla="*/ 12 w 283"/>
                  <a:gd name="T63" fmla="*/ 356 h 361"/>
                  <a:gd name="T64" fmla="*/ 12 w 283"/>
                  <a:gd name="T65" fmla="*/ 11 h 361"/>
                  <a:gd name="T66" fmla="*/ 271 w 283"/>
                  <a:gd name="T67" fmla="*/ 11 h 361"/>
                  <a:gd name="T68" fmla="*/ 271 w 283"/>
                  <a:gd name="T69" fmla="*/ 35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361">
                    <a:moveTo>
                      <a:pt x="271" y="351"/>
                    </a:moveTo>
                    <a:lnTo>
                      <a:pt x="271" y="353"/>
                    </a:lnTo>
                    <a:lnTo>
                      <a:pt x="273" y="354"/>
                    </a:lnTo>
                    <a:lnTo>
                      <a:pt x="273" y="356"/>
                    </a:lnTo>
                    <a:lnTo>
                      <a:pt x="274" y="356"/>
                    </a:lnTo>
                    <a:lnTo>
                      <a:pt x="276" y="357"/>
                    </a:lnTo>
                    <a:lnTo>
                      <a:pt x="279" y="357"/>
                    </a:lnTo>
                    <a:lnTo>
                      <a:pt x="280" y="356"/>
                    </a:lnTo>
                    <a:lnTo>
                      <a:pt x="281" y="356"/>
                    </a:lnTo>
                    <a:lnTo>
                      <a:pt x="281" y="354"/>
                    </a:lnTo>
                    <a:lnTo>
                      <a:pt x="283" y="353"/>
                    </a:lnTo>
                    <a:lnTo>
                      <a:pt x="283" y="4"/>
                    </a:lnTo>
                    <a:lnTo>
                      <a:pt x="281" y="3"/>
                    </a:lnTo>
                    <a:lnTo>
                      <a:pt x="281" y="1"/>
                    </a:lnTo>
                    <a:lnTo>
                      <a:pt x="280" y="1"/>
                    </a:lnTo>
                    <a:lnTo>
                      <a:pt x="279" y="0"/>
                    </a:lnTo>
                    <a:lnTo>
                      <a:pt x="5" y="0"/>
                    </a:lnTo>
                    <a:lnTo>
                      <a:pt x="3" y="1"/>
                    </a:lnTo>
                    <a:lnTo>
                      <a:pt x="2" y="1"/>
                    </a:lnTo>
                    <a:lnTo>
                      <a:pt x="2" y="3"/>
                    </a:lnTo>
                    <a:lnTo>
                      <a:pt x="0" y="4"/>
                    </a:lnTo>
                    <a:lnTo>
                      <a:pt x="0" y="357"/>
                    </a:lnTo>
                    <a:lnTo>
                      <a:pt x="2" y="358"/>
                    </a:lnTo>
                    <a:lnTo>
                      <a:pt x="2" y="360"/>
                    </a:lnTo>
                    <a:lnTo>
                      <a:pt x="3" y="360"/>
                    </a:lnTo>
                    <a:lnTo>
                      <a:pt x="5" y="361"/>
                    </a:lnTo>
                    <a:lnTo>
                      <a:pt x="7" y="361"/>
                    </a:lnTo>
                    <a:lnTo>
                      <a:pt x="9" y="360"/>
                    </a:lnTo>
                    <a:lnTo>
                      <a:pt x="10" y="360"/>
                    </a:lnTo>
                    <a:lnTo>
                      <a:pt x="10" y="358"/>
                    </a:lnTo>
                    <a:lnTo>
                      <a:pt x="12" y="357"/>
                    </a:lnTo>
                    <a:lnTo>
                      <a:pt x="12" y="356"/>
                    </a:lnTo>
                    <a:lnTo>
                      <a:pt x="12" y="11"/>
                    </a:lnTo>
                    <a:lnTo>
                      <a:pt x="271" y="11"/>
                    </a:lnTo>
                    <a:lnTo>
                      <a:pt x="271" y="3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2" name="Rectangle 1274"/>
              <p:cNvSpPr>
                <a:spLocks noChangeArrowheads="1"/>
              </p:cNvSpPr>
              <p:nvPr/>
            </p:nvSpPr>
            <p:spPr bwMode="auto">
              <a:xfrm>
                <a:off x="3082" y="3300"/>
                <a:ext cx="174" cy="175"/>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3" name="Freeform 1275"/>
              <p:cNvSpPr>
                <a:spLocks/>
              </p:cNvSpPr>
              <p:nvPr/>
            </p:nvSpPr>
            <p:spPr bwMode="auto">
              <a:xfrm>
                <a:off x="2038" y="2864"/>
                <a:ext cx="76" cy="79"/>
              </a:xfrm>
              <a:custGeom>
                <a:avLst/>
                <a:gdLst>
                  <a:gd name="T0" fmla="*/ 0 w 153"/>
                  <a:gd name="T1" fmla="*/ 153 h 158"/>
                  <a:gd name="T2" fmla="*/ 0 w 153"/>
                  <a:gd name="T3" fmla="*/ 155 h 158"/>
                  <a:gd name="T4" fmla="*/ 2 w 153"/>
                  <a:gd name="T5" fmla="*/ 157 h 158"/>
                  <a:gd name="T6" fmla="*/ 3 w 153"/>
                  <a:gd name="T7" fmla="*/ 157 h 158"/>
                  <a:gd name="T8" fmla="*/ 5 w 153"/>
                  <a:gd name="T9" fmla="*/ 158 h 158"/>
                  <a:gd name="T10" fmla="*/ 9 w 153"/>
                  <a:gd name="T11" fmla="*/ 158 h 158"/>
                  <a:gd name="T12" fmla="*/ 10 w 153"/>
                  <a:gd name="T13" fmla="*/ 157 h 158"/>
                  <a:gd name="T14" fmla="*/ 10 w 153"/>
                  <a:gd name="T15" fmla="*/ 155 h 158"/>
                  <a:gd name="T16" fmla="*/ 12 w 153"/>
                  <a:gd name="T17" fmla="*/ 154 h 158"/>
                  <a:gd name="T18" fmla="*/ 12 w 153"/>
                  <a:gd name="T19" fmla="*/ 153 h 158"/>
                  <a:gd name="T20" fmla="*/ 15 w 153"/>
                  <a:gd name="T21" fmla="*/ 124 h 158"/>
                  <a:gd name="T22" fmla="*/ 23 w 153"/>
                  <a:gd name="T23" fmla="*/ 99 h 158"/>
                  <a:gd name="T24" fmla="*/ 34 w 153"/>
                  <a:gd name="T25" fmla="*/ 74 h 158"/>
                  <a:gd name="T26" fmla="*/ 51 w 153"/>
                  <a:gd name="T27" fmla="*/ 54 h 158"/>
                  <a:gd name="T28" fmla="*/ 71 w 153"/>
                  <a:gd name="T29" fmla="*/ 35 h 158"/>
                  <a:gd name="T30" fmla="*/ 94 w 153"/>
                  <a:gd name="T31" fmla="*/ 23 h 158"/>
                  <a:gd name="T32" fmla="*/ 119 w 153"/>
                  <a:gd name="T33" fmla="*/ 14 h 158"/>
                  <a:gd name="T34" fmla="*/ 146 w 153"/>
                  <a:gd name="T35" fmla="*/ 11 h 158"/>
                  <a:gd name="T36" fmla="*/ 149 w 153"/>
                  <a:gd name="T37" fmla="*/ 11 h 158"/>
                  <a:gd name="T38" fmla="*/ 150 w 153"/>
                  <a:gd name="T39" fmla="*/ 10 h 158"/>
                  <a:gd name="T40" fmla="*/ 151 w 153"/>
                  <a:gd name="T41" fmla="*/ 10 h 158"/>
                  <a:gd name="T42" fmla="*/ 151 w 153"/>
                  <a:gd name="T43" fmla="*/ 9 h 158"/>
                  <a:gd name="T44" fmla="*/ 153 w 153"/>
                  <a:gd name="T45" fmla="*/ 7 h 158"/>
                  <a:gd name="T46" fmla="*/ 153 w 153"/>
                  <a:gd name="T47" fmla="*/ 4 h 158"/>
                  <a:gd name="T48" fmla="*/ 151 w 153"/>
                  <a:gd name="T49" fmla="*/ 3 h 158"/>
                  <a:gd name="T50" fmla="*/ 151 w 153"/>
                  <a:gd name="T51" fmla="*/ 2 h 158"/>
                  <a:gd name="T52" fmla="*/ 150 w 153"/>
                  <a:gd name="T53" fmla="*/ 2 h 158"/>
                  <a:gd name="T54" fmla="*/ 149 w 153"/>
                  <a:gd name="T55" fmla="*/ 0 h 158"/>
                  <a:gd name="T56" fmla="*/ 147 w 153"/>
                  <a:gd name="T57" fmla="*/ 0 h 158"/>
                  <a:gd name="T58" fmla="*/ 146 w 153"/>
                  <a:gd name="T59" fmla="*/ 0 h 158"/>
                  <a:gd name="T60" fmla="*/ 116 w 153"/>
                  <a:gd name="T61" fmla="*/ 3 h 158"/>
                  <a:gd name="T62" fmla="*/ 88 w 153"/>
                  <a:gd name="T63" fmla="*/ 11 h 158"/>
                  <a:gd name="T64" fmla="*/ 65 w 153"/>
                  <a:gd name="T65" fmla="*/ 27 h 158"/>
                  <a:gd name="T66" fmla="*/ 43 w 153"/>
                  <a:gd name="T67" fmla="*/ 45 h 158"/>
                  <a:gd name="T68" fmla="*/ 26 w 153"/>
                  <a:gd name="T69" fmla="*/ 68 h 158"/>
                  <a:gd name="T70" fmla="*/ 12 w 153"/>
                  <a:gd name="T71" fmla="*/ 95 h 158"/>
                  <a:gd name="T72" fmla="*/ 3 w 153"/>
                  <a:gd name="T73" fmla="*/ 121 h 158"/>
                  <a:gd name="T74" fmla="*/ 0 w 153"/>
                  <a:gd name="T75" fmla="*/ 15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8">
                    <a:moveTo>
                      <a:pt x="0" y="153"/>
                    </a:moveTo>
                    <a:lnTo>
                      <a:pt x="0" y="155"/>
                    </a:lnTo>
                    <a:lnTo>
                      <a:pt x="2" y="157"/>
                    </a:lnTo>
                    <a:lnTo>
                      <a:pt x="3" y="157"/>
                    </a:lnTo>
                    <a:lnTo>
                      <a:pt x="5" y="158"/>
                    </a:lnTo>
                    <a:lnTo>
                      <a:pt x="9" y="158"/>
                    </a:lnTo>
                    <a:lnTo>
                      <a:pt x="10" y="157"/>
                    </a:lnTo>
                    <a:lnTo>
                      <a:pt x="10" y="155"/>
                    </a:lnTo>
                    <a:lnTo>
                      <a:pt x="12" y="154"/>
                    </a:lnTo>
                    <a:lnTo>
                      <a:pt x="12" y="153"/>
                    </a:lnTo>
                    <a:lnTo>
                      <a:pt x="15" y="124"/>
                    </a:lnTo>
                    <a:lnTo>
                      <a:pt x="23" y="99"/>
                    </a:lnTo>
                    <a:lnTo>
                      <a:pt x="34" y="74"/>
                    </a:lnTo>
                    <a:lnTo>
                      <a:pt x="51" y="54"/>
                    </a:lnTo>
                    <a:lnTo>
                      <a:pt x="71" y="35"/>
                    </a:lnTo>
                    <a:lnTo>
                      <a:pt x="94" y="23"/>
                    </a:lnTo>
                    <a:lnTo>
                      <a:pt x="119" y="14"/>
                    </a:lnTo>
                    <a:lnTo>
                      <a:pt x="146" y="11"/>
                    </a:lnTo>
                    <a:lnTo>
                      <a:pt x="149" y="11"/>
                    </a:lnTo>
                    <a:lnTo>
                      <a:pt x="150" y="10"/>
                    </a:lnTo>
                    <a:lnTo>
                      <a:pt x="151" y="10"/>
                    </a:lnTo>
                    <a:lnTo>
                      <a:pt x="151" y="9"/>
                    </a:lnTo>
                    <a:lnTo>
                      <a:pt x="153" y="7"/>
                    </a:lnTo>
                    <a:lnTo>
                      <a:pt x="153" y="4"/>
                    </a:lnTo>
                    <a:lnTo>
                      <a:pt x="151" y="3"/>
                    </a:lnTo>
                    <a:lnTo>
                      <a:pt x="151" y="2"/>
                    </a:lnTo>
                    <a:lnTo>
                      <a:pt x="150" y="2"/>
                    </a:lnTo>
                    <a:lnTo>
                      <a:pt x="149" y="0"/>
                    </a:lnTo>
                    <a:lnTo>
                      <a:pt x="147" y="0"/>
                    </a:lnTo>
                    <a:lnTo>
                      <a:pt x="146" y="0"/>
                    </a:lnTo>
                    <a:lnTo>
                      <a:pt x="116" y="3"/>
                    </a:lnTo>
                    <a:lnTo>
                      <a:pt x="88" y="11"/>
                    </a:lnTo>
                    <a:lnTo>
                      <a:pt x="65" y="27"/>
                    </a:lnTo>
                    <a:lnTo>
                      <a:pt x="43" y="45"/>
                    </a:lnTo>
                    <a:lnTo>
                      <a:pt x="26" y="68"/>
                    </a:lnTo>
                    <a:lnTo>
                      <a:pt x="12" y="95"/>
                    </a:lnTo>
                    <a:lnTo>
                      <a:pt x="3" y="121"/>
                    </a:lnTo>
                    <a:lnTo>
                      <a:pt x="0" y="1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4" name="Freeform 1276"/>
              <p:cNvSpPr>
                <a:spLocks/>
              </p:cNvSpPr>
              <p:nvPr/>
            </p:nvSpPr>
            <p:spPr bwMode="auto">
              <a:xfrm>
                <a:off x="2072" y="2900"/>
                <a:ext cx="41" cy="42"/>
              </a:xfrm>
              <a:custGeom>
                <a:avLst/>
                <a:gdLst>
                  <a:gd name="T0" fmla="*/ 0 w 80"/>
                  <a:gd name="T1" fmla="*/ 77 h 83"/>
                  <a:gd name="T2" fmla="*/ 0 w 80"/>
                  <a:gd name="T3" fmla="*/ 80 h 83"/>
                  <a:gd name="T4" fmla="*/ 1 w 80"/>
                  <a:gd name="T5" fmla="*/ 81 h 83"/>
                  <a:gd name="T6" fmla="*/ 2 w 80"/>
                  <a:gd name="T7" fmla="*/ 81 h 83"/>
                  <a:gd name="T8" fmla="*/ 4 w 80"/>
                  <a:gd name="T9" fmla="*/ 83 h 83"/>
                  <a:gd name="T10" fmla="*/ 8 w 80"/>
                  <a:gd name="T11" fmla="*/ 83 h 83"/>
                  <a:gd name="T12" fmla="*/ 9 w 80"/>
                  <a:gd name="T13" fmla="*/ 81 h 83"/>
                  <a:gd name="T14" fmla="*/ 9 w 80"/>
                  <a:gd name="T15" fmla="*/ 80 h 83"/>
                  <a:gd name="T16" fmla="*/ 11 w 80"/>
                  <a:gd name="T17" fmla="*/ 79 h 83"/>
                  <a:gd name="T18" fmla="*/ 11 w 80"/>
                  <a:gd name="T19" fmla="*/ 77 h 83"/>
                  <a:gd name="T20" fmla="*/ 12 w 80"/>
                  <a:gd name="T21" fmla="*/ 64 h 83"/>
                  <a:gd name="T22" fmla="*/ 17 w 80"/>
                  <a:gd name="T23" fmla="*/ 52 h 83"/>
                  <a:gd name="T24" fmla="*/ 21 w 80"/>
                  <a:gd name="T25" fmla="*/ 40 h 83"/>
                  <a:gd name="T26" fmla="*/ 29 w 80"/>
                  <a:gd name="T27" fmla="*/ 31 h 83"/>
                  <a:gd name="T28" fmla="*/ 39 w 80"/>
                  <a:gd name="T29" fmla="*/ 22 h 83"/>
                  <a:gd name="T30" fmla="*/ 50 w 80"/>
                  <a:gd name="T31" fmla="*/ 16 h 83"/>
                  <a:gd name="T32" fmla="*/ 62 w 80"/>
                  <a:gd name="T33" fmla="*/ 12 h 83"/>
                  <a:gd name="T34" fmla="*/ 74 w 80"/>
                  <a:gd name="T35" fmla="*/ 11 h 83"/>
                  <a:gd name="T36" fmla="*/ 76 w 80"/>
                  <a:gd name="T37" fmla="*/ 11 h 83"/>
                  <a:gd name="T38" fmla="*/ 77 w 80"/>
                  <a:gd name="T39" fmla="*/ 9 h 83"/>
                  <a:gd name="T40" fmla="*/ 79 w 80"/>
                  <a:gd name="T41" fmla="*/ 9 h 83"/>
                  <a:gd name="T42" fmla="*/ 80 w 80"/>
                  <a:gd name="T43" fmla="*/ 8 h 83"/>
                  <a:gd name="T44" fmla="*/ 80 w 80"/>
                  <a:gd name="T45" fmla="*/ 4 h 83"/>
                  <a:gd name="T46" fmla="*/ 79 w 80"/>
                  <a:gd name="T47" fmla="*/ 2 h 83"/>
                  <a:gd name="T48" fmla="*/ 79 w 80"/>
                  <a:gd name="T49" fmla="*/ 1 h 83"/>
                  <a:gd name="T50" fmla="*/ 77 w 80"/>
                  <a:gd name="T51" fmla="*/ 0 h 83"/>
                  <a:gd name="T52" fmla="*/ 74 w 80"/>
                  <a:gd name="T53" fmla="*/ 0 h 83"/>
                  <a:gd name="T54" fmla="*/ 59 w 80"/>
                  <a:gd name="T55" fmla="*/ 1 h 83"/>
                  <a:gd name="T56" fmla="*/ 45 w 80"/>
                  <a:gd name="T57" fmla="*/ 5 h 83"/>
                  <a:gd name="T58" fmla="*/ 22 w 80"/>
                  <a:gd name="T59" fmla="*/ 22 h 83"/>
                  <a:gd name="T60" fmla="*/ 21 w 80"/>
                  <a:gd name="T61" fmla="*/ 23 h 83"/>
                  <a:gd name="T62" fmla="*/ 12 w 80"/>
                  <a:gd name="T63" fmla="*/ 35 h 83"/>
                  <a:gd name="T64" fmla="*/ 5 w 80"/>
                  <a:gd name="T65" fmla="*/ 47 h 83"/>
                  <a:gd name="T66" fmla="*/ 1 w 80"/>
                  <a:gd name="T67" fmla="*/ 62 h 83"/>
                  <a:gd name="T68" fmla="*/ 0 w 80"/>
                  <a:gd name="T69" fmla="*/ 7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83">
                    <a:moveTo>
                      <a:pt x="0" y="77"/>
                    </a:moveTo>
                    <a:lnTo>
                      <a:pt x="0" y="80"/>
                    </a:lnTo>
                    <a:lnTo>
                      <a:pt x="1" y="81"/>
                    </a:lnTo>
                    <a:lnTo>
                      <a:pt x="2" y="81"/>
                    </a:lnTo>
                    <a:lnTo>
                      <a:pt x="4" y="83"/>
                    </a:lnTo>
                    <a:lnTo>
                      <a:pt x="8" y="83"/>
                    </a:lnTo>
                    <a:lnTo>
                      <a:pt x="9" y="81"/>
                    </a:lnTo>
                    <a:lnTo>
                      <a:pt x="9" y="80"/>
                    </a:lnTo>
                    <a:lnTo>
                      <a:pt x="11" y="79"/>
                    </a:lnTo>
                    <a:lnTo>
                      <a:pt x="11" y="77"/>
                    </a:lnTo>
                    <a:lnTo>
                      <a:pt x="12" y="64"/>
                    </a:lnTo>
                    <a:lnTo>
                      <a:pt x="17" y="52"/>
                    </a:lnTo>
                    <a:lnTo>
                      <a:pt x="21" y="40"/>
                    </a:lnTo>
                    <a:lnTo>
                      <a:pt x="29" y="31"/>
                    </a:lnTo>
                    <a:lnTo>
                      <a:pt x="39" y="22"/>
                    </a:lnTo>
                    <a:lnTo>
                      <a:pt x="50" y="16"/>
                    </a:lnTo>
                    <a:lnTo>
                      <a:pt x="62" y="12"/>
                    </a:lnTo>
                    <a:lnTo>
                      <a:pt x="74" y="11"/>
                    </a:lnTo>
                    <a:lnTo>
                      <a:pt x="76" y="11"/>
                    </a:lnTo>
                    <a:lnTo>
                      <a:pt x="77" y="9"/>
                    </a:lnTo>
                    <a:lnTo>
                      <a:pt x="79" y="9"/>
                    </a:lnTo>
                    <a:lnTo>
                      <a:pt x="80" y="8"/>
                    </a:lnTo>
                    <a:lnTo>
                      <a:pt x="80" y="4"/>
                    </a:lnTo>
                    <a:lnTo>
                      <a:pt x="79" y="2"/>
                    </a:lnTo>
                    <a:lnTo>
                      <a:pt x="79" y="1"/>
                    </a:lnTo>
                    <a:lnTo>
                      <a:pt x="77" y="0"/>
                    </a:lnTo>
                    <a:lnTo>
                      <a:pt x="74" y="0"/>
                    </a:lnTo>
                    <a:lnTo>
                      <a:pt x="59" y="1"/>
                    </a:lnTo>
                    <a:lnTo>
                      <a:pt x="45" y="5"/>
                    </a:lnTo>
                    <a:lnTo>
                      <a:pt x="22" y="22"/>
                    </a:lnTo>
                    <a:lnTo>
                      <a:pt x="21" y="23"/>
                    </a:lnTo>
                    <a:lnTo>
                      <a:pt x="12" y="35"/>
                    </a:lnTo>
                    <a:lnTo>
                      <a:pt x="5" y="47"/>
                    </a:lnTo>
                    <a:lnTo>
                      <a:pt x="1" y="62"/>
                    </a:lnTo>
                    <a:lnTo>
                      <a:pt x="0" y="7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5" name="Freeform 1277"/>
              <p:cNvSpPr>
                <a:spLocks/>
              </p:cNvSpPr>
              <p:nvPr/>
            </p:nvSpPr>
            <p:spPr bwMode="auto">
              <a:xfrm>
                <a:off x="2073" y="2938"/>
                <a:ext cx="6" cy="38"/>
              </a:xfrm>
              <a:custGeom>
                <a:avLst/>
                <a:gdLst>
                  <a:gd name="T0" fmla="*/ 11 w 11"/>
                  <a:gd name="T1" fmla="*/ 6 h 78"/>
                  <a:gd name="T2" fmla="*/ 11 w 11"/>
                  <a:gd name="T3" fmla="*/ 5 h 78"/>
                  <a:gd name="T4" fmla="*/ 10 w 11"/>
                  <a:gd name="T5" fmla="*/ 3 h 78"/>
                  <a:gd name="T6" fmla="*/ 10 w 11"/>
                  <a:gd name="T7" fmla="*/ 2 h 78"/>
                  <a:gd name="T8" fmla="*/ 8 w 11"/>
                  <a:gd name="T9" fmla="*/ 2 h 78"/>
                  <a:gd name="T10" fmla="*/ 7 w 11"/>
                  <a:gd name="T11" fmla="*/ 0 h 78"/>
                  <a:gd name="T12" fmla="*/ 4 w 11"/>
                  <a:gd name="T13" fmla="*/ 0 h 78"/>
                  <a:gd name="T14" fmla="*/ 3 w 11"/>
                  <a:gd name="T15" fmla="*/ 2 h 78"/>
                  <a:gd name="T16" fmla="*/ 1 w 11"/>
                  <a:gd name="T17" fmla="*/ 2 h 78"/>
                  <a:gd name="T18" fmla="*/ 1 w 11"/>
                  <a:gd name="T19" fmla="*/ 3 h 78"/>
                  <a:gd name="T20" fmla="*/ 0 w 11"/>
                  <a:gd name="T21" fmla="*/ 5 h 78"/>
                  <a:gd name="T22" fmla="*/ 0 w 11"/>
                  <a:gd name="T23" fmla="*/ 74 h 78"/>
                  <a:gd name="T24" fmla="*/ 1 w 11"/>
                  <a:gd name="T25" fmla="*/ 75 h 78"/>
                  <a:gd name="T26" fmla="*/ 1 w 11"/>
                  <a:gd name="T27" fmla="*/ 76 h 78"/>
                  <a:gd name="T28" fmla="*/ 3 w 11"/>
                  <a:gd name="T29" fmla="*/ 76 h 78"/>
                  <a:gd name="T30" fmla="*/ 4 w 11"/>
                  <a:gd name="T31" fmla="*/ 78 h 78"/>
                  <a:gd name="T32" fmla="*/ 7 w 11"/>
                  <a:gd name="T33" fmla="*/ 78 h 78"/>
                  <a:gd name="T34" fmla="*/ 8 w 11"/>
                  <a:gd name="T35" fmla="*/ 76 h 78"/>
                  <a:gd name="T36" fmla="*/ 10 w 11"/>
                  <a:gd name="T37" fmla="*/ 76 h 78"/>
                  <a:gd name="T38" fmla="*/ 10 w 11"/>
                  <a:gd name="T39" fmla="*/ 75 h 78"/>
                  <a:gd name="T40" fmla="*/ 11 w 11"/>
                  <a:gd name="T41" fmla="*/ 74 h 78"/>
                  <a:gd name="T42" fmla="*/ 11 w 11"/>
                  <a:gd name="T43" fmla="*/ 72 h 78"/>
                  <a:gd name="T44" fmla="*/ 11 w 11"/>
                  <a:gd name="T4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78">
                    <a:moveTo>
                      <a:pt x="11" y="6"/>
                    </a:moveTo>
                    <a:lnTo>
                      <a:pt x="11" y="5"/>
                    </a:lnTo>
                    <a:lnTo>
                      <a:pt x="10" y="3"/>
                    </a:lnTo>
                    <a:lnTo>
                      <a:pt x="10" y="2"/>
                    </a:lnTo>
                    <a:lnTo>
                      <a:pt x="8" y="2"/>
                    </a:lnTo>
                    <a:lnTo>
                      <a:pt x="7" y="0"/>
                    </a:lnTo>
                    <a:lnTo>
                      <a:pt x="4" y="0"/>
                    </a:lnTo>
                    <a:lnTo>
                      <a:pt x="3" y="2"/>
                    </a:lnTo>
                    <a:lnTo>
                      <a:pt x="1" y="2"/>
                    </a:lnTo>
                    <a:lnTo>
                      <a:pt x="1" y="3"/>
                    </a:lnTo>
                    <a:lnTo>
                      <a:pt x="0" y="5"/>
                    </a:lnTo>
                    <a:lnTo>
                      <a:pt x="0" y="74"/>
                    </a:lnTo>
                    <a:lnTo>
                      <a:pt x="1" y="75"/>
                    </a:lnTo>
                    <a:lnTo>
                      <a:pt x="1" y="76"/>
                    </a:lnTo>
                    <a:lnTo>
                      <a:pt x="3" y="76"/>
                    </a:lnTo>
                    <a:lnTo>
                      <a:pt x="4" y="78"/>
                    </a:lnTo>
                    <a:lnTo>
                      <a:pt x="7" y="78"/>
                    </a:lnTo>
                    <a:lnTo>
                      <a:pt x="8" y="76"/>
                    </a:lnTo>
                    <a:lnTo>
                      <a:pt x="10" y="76"/>
                    </a:lnTo>
                    <a:lnTo>
                      <a:pt x="10" y="75"/>
                    </a:lnTo>
                    <a:lnTo>
                      <a:pt x="11" y="74"/>
                    </a:lnTo>
                    <a:lnTo>
                      <a:pt x="11" y="72"/>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6" name="Freeform 1278"/>
              <p:cNvSpPr>
                <a:spLocks/>
              </p:cNvSpPr>
              <p:nvPr/>
            </p:nvSpPr>
            <p:spPr bwMode="auto">
              <a:xfrm>
                <a:off x="2038" y="2938"/>
                <a:ext cx="6" cy="38"/>
              </a:xfrm>
              <a:custGeom>
                <a:avLst/>
                <a:gdLst>
                  <a:gd name="T0" fmla="*/ 11 w 11"/>
                  <a:gd name="T1" fmla="*/ 6 h 78"/>
                  <a:gd name="T2" fmla="*/ 11 w 11"/>
                  <a:gd name="T3" fmla="*/ 5 h 78"/>
                  <a:gd name="T4" fmla="*/ 10 w 11"/>
                  <a:gd name="T5" fmla="*/ 3 h 78"/>
                  <a:gd name="T6" fmla="*/ 10 w 11"/>
                  <a:gd name="T7" fmla="*/ 2 h 78"/>
                  <a:gd name="T8" fmla="*/ 8 w 11"/>
                  <a:gd name="T9" fmla="*/ 2 h 78"/>
                  <a:gd name="T10" fmla="*/ 7 w 11"/>
                  <a:gd name="T11" fmla="*/ 0 h 78"/>
                  <a:gd name="T12" fmla="*/ 4 w 11"/>
                  <a:gd name="T13" fmla="*/ 0 h 78"/>
                  <a:gd name="T14" fmla="*/ 3 w 11"/>
                  <a:gd name="T15" fmla="*/ 2 h 78"/>
                  <a:gd name="T16" fmla="*/ 1 w 11"/>
                  <a:gd name="T17" fmla="*/ 2 h 78"/>
                  <a:gd name="T18" fmla="*/ 1 w 11"/>
                  <a:gd name="T19" fmla="*/ 3 h 78"/>
                  <a:gd name="T20" fmla="*/ 0 w 11"/>
                  <a:gd name="T21" fmla="*/ 5 h 78"/>
                  <a:gd name="T22" fmla="*/ 0 w 11"/>
                  <a:gd name="T23" fmla="*/ 74 h 78"/>
                  <a:gd name="T24" fmla="*/ 1 w 11"/>
                  <a:gd name="T25" fmla="*/ 75 h 78"/>
                  <a:gd name="T26" fmla="*/ 1 w 11"/>
                  <a:gd name="T27" fmla="*/ 76 h 78"/>
                  <a:gd name="T28" fmla="*/ 3 w 11"/>
                  <a:gd name="T29" fmla="*/ 76 h 78"/>
                  <a:gd name="T30" fmla="*/ 4 w 11"/>
                  <a:gd name="T31" fmla="*/ 78 h 78"/>
                  <a:gd name="T32" fmla="*/ 7 w 11"/>
                  <a:gd name="T33" fmla="*/ 78 h 78"/>
                  <a:gd name="T34" fmla="*/ 8 w 11"/>
                  <a:gd name="T35" fmla="*/ 76 h 78"/>
                  <a:gd name="T36" fmla="*/ 10 w 11"/>
                  <a:gd name="T37" fmla="*/ 76 h 78"/>
                  <a:gd name="T38" fmla="*/ 10 w 11"/>
                  <a:gd name="T39" fmla="*/ 75 h 78"/>
                  <a:gd name="T40" fmla="*/ 11 w 11"/>
                  <a:gd name="T41" fmla="*/ 74 h 78"/>
                  <a:gd name="T42" fmla="*/ 11 w 11"/>
                  <a:gd name="T43" fmla="*/ 72 h 78"/>
                  <a:gd name="T44" fmla="*/ 11 w 11"/>
                  <a:gd name="T45"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78">
                    <a:moveTo>
                      <a:pt x="11" y="6"/>
                    </a:moveTo>
                    <a:lnTo>
                      <a:pt x="11" y="5"/>
                    </a:lnTo>
                    <a:lnTo>
                      <a:pt x="10" y="3"/>
                    </a:lnTo>
                    <a:lnTo>
                      <a:pt x="10" y="2"/>
                    </a:lnTo>
                    <a:lnTo>
                      <a:pt x="8" y="2"/>
                    </a:lnTo>
                    <a:lnTo>
                      <a:pt x="7" y="0"/>
                    </a:lnTo>
                    <a:lnTo>
                      <a:pt x="4" y="0"/>
                    </a:lnTo>
                    <a:lnTo>
                      <a:pt x="3" y="2"/>
                    </a:lnTo>
                    <a:lnTo>
                      <a:pt x="1" y="2"/>
                    </a:lnTo>
                    <a:lnTo>
                      <a:pt x="1" y="3"/>
                    </a:lnTo>
                    <a:lnTo>
                      <a:pt x="0" y="5"/>
                    </a:lnTo>
                    <a:lnTo>
                      <a:pt x="0" y="74"/>
                    </a:lnTo>
                    <a:lnTo>
                      <a:pt x="1" y="75"/>
                    </a:lnTo>
                    <a:lnTo>
                      <a:pt x="1" y="76"/>
                    </a:lnTo>
                    <a:lnTo>
                      <a:pt x="3" y="76"/>
                    </a:lnTo>
                    <a:lnTo>
                      <a:pt x="4" y="78"/>
                    </a:lnTo>
                    <a:lnTo>
                      <a:pt x="7" y="78"/>
                    </a:lnTo>
                    <a:lnTo>
                      <a:pt x="8" y="76"/>
                    </a:lnTo>
                    <a:lnTo>
                      <a:pt x="10" y="76"/>
                    </a:lnTo>
                    <a:lnTo>
                      <a:pt x="10" y="75"/>
                    </a:lnTo>
                    <a:lnTo>
                      <a:pt x="11" y="74"/>
                    </a:lnTo>
                    <a:lnTo>
                      <a:pt x="11" y="72"/>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7" name="Freeform 1279"/>
              <p:cNvSpPr>
                <a:spLocks/>
              </p:cNvSpPr>
              <p:nvPr/>
            </p:nvSpPr>
            <p:spPr bwMode="auto">
              <a:xfrm>
                <a:off x="4437" y="2365"/>
                <a:ext cx="103" cy="333"/>
              </a:xfrm>
              <a:custGeom>
                <a:avLst/>
                <a:gdLst>
                  <a:gd name="T0" fmla="*/ 0 w 206"/>
                  <a:gd name="T1" fmla="*/ 0 h 667"/>
                  <a:gd name="T2" fmla="*/ 0 w 206"/>
                  <a:gd name="T3" fmla="*/ 128 h 667"/>
                  <a:gd name="T4" fmla="*/ 37 w 206"/>
                  <a:gd name="T5" fmla="*/ 135 h 667"/>
                  <a:gd name="T6" fmla="*/ 58 w 206"/>
                  <a:gd name="T7" fmla="*/ 155 h 667"/>
                  <a:gd name="T8" fmla="*/ 77 w 206"/>
                  <a:gd name="T9" fmla="*/ 197 h 667"/>
                  <a:gd name="T10" fmla="*/ 77 w 206"/>
                  <a:gd name="T11" fmla="*/ 220 h 667"/>
                  <a:gd name="T12" fmla="*/ 75 w 206"/>
                  <a:gd name="T13" fmla="*/ 667 h 667"/>
                  <a:gd name="T14" fmla="*/ 205 w 206"/>
                  <a:gd name="T15" fmla="*/ 667 h 667"/>
                  <a:gd name="T16" fmla="*/ 206 w 206"/>
                  <a:gd name="T17" fmla="*/ 203 h 667"/>
                  <a:gd name="T18" fmla="*/ 199 w 206"/>
                  <a:gd name="T19" fmla="*/ 152 h 667"/>
                  <a:gd name="T20" fmla="*/ 184 w 206"/>
                  <a:gd name="T21" fmla="*/ 110 h 667"/>
                  <a:gd name="T22" fmla="*/ 158 w 206"/>
                  <a:gd name="T23" fmla="*/ 70 h 667"/>
                  <a:gd name="T24" fmla="*/ 130 w 206"/>
                  <a:gd name="T25" fmla="*/ 46 h 667"/>
                  <a:gd name="T26" fmla="*/ 106 w 206"/>
                  <a:gd name="T27" fmla="*/ 25 h 667"/>
                  <a:gd name="T28" fmla="*/ 61 w 206"/>
                  <a:gd name="T29" fmla="*/ 7 h 667"/>
                  <a:gd name="T30" fmla="*/ 36 w 206"/>
                  <a:gd name="T31" fmla="*/ 1 h 667"/>
                  <a:gd name="T32" fmla="*/ 0 w 206"/>
                  <a:gd name="T3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667">
                    <a:moveTo>
                      <a:pt x="0" y="0"/>
                    </a:moveTo>
                    <a:lnTo>
                      <a:pt x="0" y="128"/>
                    </a:lnTo>
                    <a:lnTo>
                      <a:pt x="37" y="135"/>
                    </a:lnTo>
                    <a:lnTo>
                      <a:pt x="58" y="155"/>
                    </a:lnTo>
                    <a:lnTo>
                      <a:pt x="77" y="197"/>
                    </a:lnTo>
                    <a:lnTo>
                      <a:pt x="77" y="220"/>
                    </a:lnTo>
                    <a:lnTo>
                      <a:pt x="75" y="667"/>
                    </a:lnTo>
                    <a:lnTo>
                      <a:pt x="205" y="667"/>
                    </a:lnTo>
                    <a:lnTo>
                      <a:pt x="206" y="203"/>
                    </a:lnTo>
                    <a:lnTo>
                      <a:pt x="199" y="152"/>
                    </a:lnTo>
                    <a:lnTo>
                      <a:pt x="184" y="110"/>
                    </a:lnTo>
                    <a:lnTo>
                      <a:pt x="158" y="70"/>
                    </a:lnTo>
                    <a:lnTo>
                      <a:pt x="130" y="46"/>
                    </a:lnTo>
                    <a:lnTo>
                      <a:pt x="106" y="25"/>
                    </a:lnTo>
                    <a:lnTo>
                      <a:pt x="61" y="7"/>
                    </a:lnTo>
                    <a:lnTo>
                      <a:pt x="36" y="1"/>
                    </a:lnTo>
                    <a:lnTo>
                      <a:pt x="0" y="0"/>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8" name="Freeform 1280"/>
              <p:cNvSpPr>
                <a:spLocks/>
              </p:cNvSpPr>
              <p:nvPr/>
            </p:nvSpPr>
            <p:spPr bwMode="auto">
              <a:xfrm>
                <a:off x="4434" y="2362"/>
                <a:ext cx="109" cy="339"/>
              </a:xfrm>
              <a:custGeom>
                <a:avLst/>
                <a:gdLst>
                  <a:gd name="T0" fmla="*/ 5 w 217"/>
                  <a:gd name="T1" fmla="*/ 0 h 679"/>
                  <a:gd name="T2" fmla="*/ 3 w 217"/>
                  <a:gd name="T3" fmla="*/ 0 h 679"/>
                  <a:gd name="T4" fmla="*/ 1 w 217"/>
                  <a:gd name="T5" fmla="*/ 1 h 679"/>
                  <a:gd name="T6" fmla="*/ 1 w 217"/>
                  <a:gd name="T7" fmla="*/ 3 h 679"/>
                  <a:gd name="T8" fmla="*/ 0 w 217"/>
                  <a:gd name="T9" fmla="*/ 4 h 679"/>
                  <a:gd name="T10" fmla="*/ 0 w 217"/>
                  <a:gd name="T11" fmla="*/ 135 h 679"/>
                  <a:gd name="T12" fmla="*/ 1 w 217"/>
                  <a:gd name="T13" fmla="*/ 137 h 679"/>
                  <a:gd name="T14" fmla="*/ 1 w 217"/>
                  <a:gd name="T15" fmla="*/ 138 h 679"/>
                  <a:gd name="T16" fmla="*/ 3 w 217"/>
                  <a:gd name="T17" fmla="*/ 138 h 679"/>
                  <a:gd name="T18" fmla="*/ 4 w 217"/>
                  <a:gd name="T19" fmla="*/ 140 h 679"/>
                  <a:gd name="T20" fmla="*/ 39 w 217"/>
                  <a:gd name="T21" fmla="*/ 147 h 679"/>
                  <a:gd name="T22" fmla="*/ 59 w 217"/>
                  <a:gd name="T23" fmla="*/ 164 h 679"/>
                  <a:gd name="T24" fmla="*/ 76 w 217"/>
                  <a:gd name="T25" fmla="*/ 205 h 679"/>
                  <a:gd name="T26" fmla="*/ 76 w 217"/>
                  <a:gd name="T27" fmla="*/ 226 h 679"/>
                  <a:gd name="T28" fmla="*/ 75 w 217"/>
                  <a:gd name="T29" fmla="*/ 673 h 679"/>
                  <a:gd name="T30" fmla="*/ 75 w 217"/>
                  <a:gd name="T31" fmla="*/ 674 h 679"/>
                  <a:gd name="T32" fmla="*/ 76 w 217"/>
                  <a:gd name="T33" fmla="*/ 676 h 679"/>
                  <a:gd name="T34" fmla="*/ 76 w 217"/>
                  <a:gd name="T35" fmla="*/ 677 h 679"/>
                  <a:gd name="T36" fmla="*/ 77 w 217"/>
                  <a:gd name="T37" fmla="*/ 677 h 679"/>
                  <a:gd name="T38" fmla="*/ 79 w 217"/>
                  <a:gd name="T39" fmla="*/ 679 h 679"/>
                  <a:gd name="T40" fmla="*/ 211 w 217"/>
                  <a:gd name="T41" fmla="*/ 679 h 679"/>
                  <a:gd name="T42" fmla="*/ 213 w 217"/>
                  <a:gd name="T43" fmla="*/ 677 h 679"/>
                  <a:gd name="T44" fmla="*/ 214 w 217"/>
                  <a:gd name="T45" fmla="*/ 677 h 679"/>
                  <a:gd name="T46" fmla="*/ 214 w 217"/>
                  <a:gd name="T47" fmla="*/ 676 h 679"/>
                  <a:gd name="T48" fmla="*/ 216 w 217"/>
                  <a:gd name="T49" fmla="*/ 674 h 679"/>
                  <a:gd name="T50" fmla="*/ 216 w 217"/>
                  <a:gd name="T51" fmla="*/ 673 h 679"/>
                  <a:gd name="T52" fmla="*/ 217 w 217"/>
                  <a:gd name="T53" fmla="*/ 209 h 679"/>
                  <a:gd name="T54" fmla="*/ 210 w 217"/>
                  <a:gd name="T55" fmla="*/ 157 h 679"/>
                  <a:gd name="T56" fmla="*/ 194 w 217"/>
                  <a:gd name="T57" fmla="*/ 113 h 679"/>
                  <a:gd name="T58" fmla="*/ 168 w 217"/>
                  <a:gd name="T59" fmla="*/ 73 h 679"/>
                  <a:gd name="T60" fmla="*/ 168 w 217"/>
                  <a:gd name="T61" fmla="*/ 72 h 679"/>
                  <a:gd name="T62" fmla="*/ 139 w 217"/>
                  <a:gd name="T63" fmla="*/ 48 h 679"/>
                  <a:gd name="T64" fmla="*/ 115 w 217"/>
                  <a:gd name="T65" fmla="*/ 27 h 679"/>
                  <a:gd name="T66" fmla="*/ 114 w 217"/>
                  <a:gd name="T67" fmla="*/ 25 h 679"/>
                  <a:gd name="T68" fmla="*/ 67 w 217"/>
                  <a:gd name="T69" fmla="*/ 7 h 679"/>
                  <a:gd name="T70" fmla="*/ 42 w 217"/>
                  <a:gd name="T71" fmla="*/ 1 h 679"/>
                  <a:gd name="T72" fmla="*/ 5 w 217"/>
                  <a:gd name="T73" fmla="*/ 0 h 679"/>
                  <a:gd name="T74" fmla="*/ 11 w 217"/>
                  <a:gd name="T75" fmla="*/ 11 h 679"/>
                  <a:gd name="T76" fmla="*/ 39 w 217"/>
                  <a:gd name="T77" fmla="*/ 13 h 679"/>
                  <a:gd name="T78" fmla="*/ 65 w 217"/>
                  <a:gd name="T79" fmla="*/ 18 h 679"/>
                  <a:gd name="T80" fmla="*/ 108 w 217"/>
                  <a:gd name="T81" fmla="*/ 35 h 679"/>
                  <a:gd name="T82" fmla="*/ 131 w 217"/>
                  <a:gd name="T83" fmla="*/ 56 h 679"/>
                  <a:gd name="T84" fmla="*/ 159 w 217"/>
                  <a:gd name="T85" fmla="*/ 80 h 679"/>
                  <a:gd name="T86" fmla="*/ 183 w 217"/>
                  <a:gd name="T87" fmla="*/ 118 h 679"/>
                  <a:gd name="T88" fmla="*/ 199 w 217"/>
                  <a:gd name="T89" fmla="*/ 159 h 679"/>
                  <a:gd name="T90" fmla="*/ 206 w 217"/>
                  <a:gd name="T91" fmla="*/ 209 h 679"/>
                  <a:gd name="T92" fmla="*/ 204 w 217"/>
                  <a:gd name="T93" fmla="*/ 667 h 679"/>
                  <a:gd name="T94" fmla="*/ 86 w 217"/>
                  <a:gd name="T95" fmla="*/ 667 h 679"/>
                  <a:gd name="T96" fmla="*/ 87 w 217"/>
                  <a:gd name="T97" fmla="*/ 226 h 679"/>
                  <a:gd name="T98" fmla="*/ 87 w 217"/>
                  <a:gd name="T99" fmla="*/ 200 h 679"/>
                  <a:gd name="T100" fmla="*/ 69 w 217"/>
                  <a:gd name="T101" fmla="*/ 158 h 679"/>
                  <a:gd name="T102" fmla="*/ 67 w 217"/>
                  <a:gd name="T103" fmla="*/ 158 h 679"/>
                  <a:gd name="T104" fmla="*/ 67 w 217"/>
                  <a:gd name="T105" fmla="*/ 157 h 679"/>
                  <a:gd name="T106" fmla="*/ 46 w 217"/>
                  <a:gd name="T107" fmla="*/ 137 h 679"/>
                  <a:gd name="T108" fmla="*/ 45 w 217"/>
                  <a:gd name="T109" fmla="*/ 135 h 679"/>
                  <a:gd name="T110" fmla="*/ 43 w 217"/>
                  <a:gd name="T111" fmla="*/ 135 h 679"/>
                  <a:gd name="T112" fmla="*/ 11 w 217"/>
                  <a:gd name="T113" fmla="*/ 130 h 679"/>
                  <a:gd name="T114" fmla="*/ 11 w 217"/>
                  <a:gd name="T115" fmla="*/ 11 h 679"/>
                  <a:gd name="T116" fmla="*/ 5 w 217"/>
                  <a:gd name="T11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 h="679">
                    <a:moveTo>
                      <a:pt x="5" y="0"/>
                    </a:moveTo>
                    <a:lnTo>
                      <a:pt x="3" y="0"/>
                    </a:lnTo>
                    <a:lnTo>
                      <a:pt x="1" y="1"/>
                    </a:lnTo>
                    <a:lnTo>
                      <a:pt x="1" y="3"/>
                    </a:lnTo>
                    <a:lnTo>
                      <a:pt x="0" y="4"/>
                    </a:lnTo>
                    <a:lnTo>
                      <a:pt x="0" y="135"/>
                    </a:lnTo>
                    <a:lnTo>
                      <a:pt x="1" y="137"/>
                    </a:lnTo>
                    <a:lnTo>
                      <a:pt x="1" y="138"/>
                    </a:lnTo>
                    <a:lnTo>
                      <a:pt x="3" y="138"/>
                    </a:lnTo>
                    <a:lnTo>
                      <a:pt x="4" y="140"/>
                    </a:lnTo>
                    <a:lnTo>
                      <a:pt x="39" y="147"/>
                    </a:lnTo>
                    <a:lnTo>
                      <a:pt x="59" y="164"/>
                    </a:lnTo>
                    <a:lnTo>
                      <a:pt x="76" y="205"/>
                    </a:lnTo>
                    <a:lnTo>
                      <a:pt x="76" y="226"/>
                    </a:lnTo>
                    <a:lnTo>
                      <a:pt x="75" y="673"/>
                    </a:lnTo>
                    <a:lnTo>
                      <a:pt x="75" y="674"/>
                    </a:lnTo>
                    <a:lnTo>
                      <a:pt x="76" y="676"/>
                    </a:lnTo>
                    <a:lnTo>
                      <a:pt x="76" y="677"/>
                    </a:lnTo>
                    <a:lnTo>
                      <a:pt x="77" y="677"/>
                    </a:lnTo>
                    <a:lnTo>
                      <a:pt x="79" y="679"/>
                    </a:lnTo>
                    <a:lnTo>
                      <a:pt x="211" y="679"/>
                    </a:lnTo>
                    <a:lnTo>
                      <a:pt x="213" y="677"/>
                    </a:lnTo>
                    <a:lnTo>
                      <a:pt x="214" y="677"/>
                    </a:lnTo>
                    <a:lnTo>
                      <a:pt x="214" y="676"/>
                    </a:lnTo>
                    <a:lnTo>
                      <a:pt x="216" y="674"/>
                    </a:lnTo>
                    <a:lnTo>
                      <a:pt x="216" y="673"/>
                    </a:lnTo>
                    <a:lnTo>
                      <a:pt x="217" y="209"/>
                    </a:lnTo>
                    <a:lnTo>
                      <a:pt x="210" y="157"/>
                    </a:lnTo>
                    <a:lnTo>
                      <a:pt x="194" y="113"/>
                    </a:lnTo>
                    <a:lnTo>
                      <a:pt x="168" y="73"/>
                    </a:lnTo>
                    <a:lnTo>
                      <a:pt x="168" y="72"/>
                    </a:lnTo>
                    <a:lnTo>
                      <a:pt x="139" y="48"/>
                    </a:lnTo>
                    <a:lnTo>
                      <a:pt x="115" y="27"/>
                    </a:lnTo>
                    <a:lnTo>
                      <a:pt x="114" y="25"/>
                    </a:lnTo>
                    <a:lnTo>
                      <a:pt x="67" y="7"/>
                    </a:lnTo>
                    <a:lnTo>
                      <a:pt x="42" y="1"/>
                    </a:lnTo>
                    <a:lnTo>
                      <a:pt x="5" y="0"/>
                    </a:lnTo>
                    <a:lnTo>
                      <a:pt x="11" y="11"/>
                    </a:lnTo>
                    <a:lnTo>
                      <a:pt x="39" y="13"/>
                    </a:lnTo>
                    <a:lnTo>
                      <a:pt x="65" y="18"/>
                    </a:lnTo>
                    <a:lnTo>
                      <a:pt x="108" y="35"/>
                    </a:lnTo>
                    <a:lnTo>
                      <a:pt x="131" y="56"/>
                    </a:lnTo>
                    <a:lnTo>
                      <a:pt x="159" y="80"/>
                    </a:lnTo>
                    <a:lnTo>
                      <a:pt x="183" y="118"/>
                    </a:lnTo>
                    <a:lnTo>
                      <a:pt x="199" y="159"/>
                    </a:lnTo>
                    <a:lnTo>
                      <a:pt x="206" y="209"/>
                    </a:lnTo>
                    <a:lnTo>
                      <a:pt x="204" y="667"/>
                    </a:lnTo>
                    <a:lnTo>
                      <a:pt x="86" y="667"/>
                    </a:lnTo>
                    <a:lnTo>
                      <a:pt x="87" y="226"/>
                    </a:lnTo>
                    <a:lnTo>
                      <a:pt x="87" y="200"/>
                    </a:lnTo>
                    <a:lnTo>
                      <a:pt x="69" y="158"/>
                    </a:lnTo>
                    <a:lnTo>
                      <a:pt x="67" y="158"/>
                    </a:lnTo>
                    <a:lnTo>
                      <a:pt x="67" y="157"/>
                    </a:lnTo>
                    <a:lnTo>
                      <a:pt x="46" y="137"/>
                    </a:lnTo>
                    <a:lnTo>
                      <a:pt x="45" y="135"/>
                    </a:lnTo>
                    <a:lnTo>
                      <a:pt x="43" y="135"/>
                    </a:lnTo>
                    <a:lnTo>
                      <a:pt x="11" y="130"/>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79" name="Rectangle 1281"/>
              <p:cNvSpPr>
                <a:spLocks noChangeArrowheads="1"/>
              </p:cNvSpPr>
              <p:nvPr/>
            </p:nvSpPr>
            <p:spPr bwMode="auto">
              <a:xfrm>
                <a:off x="4252" y="2365"/>
                <a:ext cx="1" cy="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0" name="Rectangle 1282"/>
              <p:cNvSpPr>
                <a:spLocks noChangeArrowheads="1"/>
              </p:cNvSpPr>
              <p:nvPr/>
            </p:nvSpPr>
            <p:spPr bwMode="auto">
              <a:xfrm>
                <a:off x="4252" y="2365"/>
                <a:ext cx="1" cy="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1" name="Rectangle 1283"/>
              <p:cNvSpPr>
                <a:spLocks noChangeArrowheads="1"/>
              </p:cNvSpPr>
              <p:nvPr/>
            </p:nvSpPr>
            <p:spPr bwMode="auto">
              <a:xfrm>
                <a:off x="4253" y="2365"/>
                <a:ext cx="1" cy="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2" name="Rectangle 1284"/>
              <p:cNvSpPr>
                <a:spLocks noChangeArrowheads="1"/>
              </p:cNvSpPr>
              <p:nvPr/>
            </p:nvSpPr>
            <p:spPr bwMode="auto">
              <a:xfrm>
                <a:off x="4254" y="2365"/>
                <a:ext cx="1" cy="8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3" name="Rectangle 1285"/>
              <p:cNvSpPr>
                <a:spLocks noChangeArrowheads="1"/>
              </p:cNvSpPr>
              <p:nvPr/>
            </p:nvSpPr>
            <p:spPr bwMode="auto">
              <a:xfrm>
                <a:off x="4255" y="2365"/>
                <a:ext cx="1" cy="8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4" name="Rectangle 1286"/>
              <p:cNvSpPr>
                <a:spLocks noChangeArrowheads="1"/>
              </p:cNvSpPr>
              <p:nvPr/>
            </p:nvSpPr>
            <p:spPr bwMode="auto">
              <a:xfrm>
                <a:off x="4255" y="2364"/>
                <a:ext cx="1" cy="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5" name="Rectangle 1287"/>
              <p:cNvSpPr>
                <a:spLocks noChangeArrowheads="1"/>
              </p:cNvSpPr>
              <p:nvPr/>
            </p:nvSpPr>
            <p:spPr bwMode="auto">
              <a:xfrm>
                <a:off x="4256" y="2363"/>
                <a:ext cx="1" cy="9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6" name="Rectangle 1288"/>
              <p:cNvSpPr>
                <a:spLocks noChangeArrowheads="1"/>
              </p:cNvSpPr>
              <p:nvPr/>
            </p:nvSpPr>
            <p:spPr bwMode="auto">
              <a:xfrm>
                <a:off x="4257" y="2363"/>
                <a:ext cx="1" cy="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7" name="Rectangle 1289"/>
              <p:cNvSpPr>
                <a:spLocks noChangeArrowheads="1"/>
              </p:cNvSpPr>
              <p:nvPr/>
            </p:nvSpPr>
            <p:spPr bwMode="auto">
              <a:xfrm>
                <a:off x="4257" y="2362"/>
                <a:ext cx="1" cy="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8" name="Rectangle 1290"/>
              <p:cNvSpPr>
                <a:spLocks noChangeArrowheads="1"/>
              </p:cNvSpPr>
              <p:nvPr/>
            </p:nvSpPr>
            <p:spPr bwMode="auto">
              <a:xfrm>
                <a:off x="4258" y="2361"/>
                <a:ext cx="1" cy="1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89" name="Rectangle 1291"/>
              <p:cNvSpPr>
                <a:spLocks noChangeArrowheads="1"/>
              </p:cNvSpPr>
              <p:nvPr/>
            </p:nvSpPr>
            <p:spPr bwMode="auto">
              <a:xfrm>
                <a:off x="4259" y="2361"/>
                <a:ext cx="1" cy="10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0" name="Rectangle 1292"/>
              <p:cNvSpPr>
                <a:spLocks noChangeArrowheads="1"/>
              </p:cNvSpPr>
              <p:nvPr/>
            </p:nvSpPr>
            <p:spPr bwMode="auto">
              <a:xfrm>
                <a:off x="4260" y="2360"/>
                <a:ext cx="1" cy="10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1" name="Rectangle 1293"/>
              <p:cNvSpPr>
                <a:spLocks noChangeArrowheads="1"/>
              </p:cNvSpPr>
              <p:nvPr/>
            </p:nvSpPr>
            <p:spPr bwMode="auto">
              <a:xfrm>
                <a:off x="4260" y="2359"/>
                <a:ext cx="1" cy="10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2" name="Rectangle 1294"/>
              <p:cNvSpPr>
                <a:spLocks noChangeArrowheads="1"/>
              </p:cNvSpPr>
              <p:nvPr/>
            </p:nvSpPr>
            <p:spPr bwMode="auto">
              <a:xfrm>
                <a:off x="4261" y="2358"/>
                <a:ext cx="1" cy="10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3" name="Rectangle 1295"/>
              <p:cNvSpPr>
                <a:spLocks noChangeArrowheads="1"/>
              </p:cNvSpPr>
              <p:nvPr/>
            </p:nvSpPr>
            <p:spPr bwMode="auto">
              <a:xfrm>
                <a:off x="4262" y="2358"/>
                <a:ext cx="1" cy="10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4" name="Rectangle 1296"/>
              <p:cNvSpPr>
                <a:spLocks noChangeArrowheads="1"/>
              </p:cNvSpPr>
              <p:nvPr/>
            </p:nvSpPr>
            <p:spPr bwMode="auto">
              <a:xfrm>
                <a:off x="4262" y="2356"/>
                <a:ext cx="1" cy="11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5" name="Rectangle 1297"/>
              <p:cNvSpPr>
                <a:spLocks noChangeArrowheads="1"/>
              </p:cNvSpPr>
              <p:nvPr/>
            </p:nvSpPr>
            <p:spPr bwMode="auto">
              <a:xfrm>
                <a:off x="4263" y="2356"/>
                <a:ext cx="1" cy="11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6" name="Rectangle 1298"/>
              <p:cNvSpPr>
                <a:spLocks noChangeArrowheads="1"/>
              </p:cNvSpPr>
              <p:nvPr/>
            </p:nvSpPr>
            <p:spPr bwMode="auto">
              <a:xfrm>
                <a:off x="4264" y="2355"/>
                <a:ext cx="1" cy="11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7" name="Rectangle 1299"/>
              <p:cNvSpPr>
                <a:spLocks noChangeArrowheads="1"/>
              </p:cNvSpPr>
              <p:nvPr/>
            </p:nvSpPr>
            <p:spPr bwMode="auto">
              <a:xfrm>
                <a:off x="4264" y="2354"/>
                <a:ext cx="1" cy="11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8" name="Rectangle 1300"/>
              <p:cNvSpPr>
                <a:spLocks noChangeArrowheads="1"/>
              </p:cNvSpPr>
              <p:nvPr/>
            </p:nvSpPr>
            <p:spPr bwMode="auto">
              <a:xfrm>
                <a:off x="4265" y="2354"/>
                <a:ext cx="1" cy="11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99" name="Rectangle 1301"/>
              <p:cNvSpPr>
                <a:spLocks noChangeArrowheads="1"/>
              </p:cNvSpPr>
              <p:nvPr/>
            </p:nvSpPr>
            <p:spPr bwMode="auto">
              <a:xfrm>
                <a:off x="4266" y="2353"/>
                <a:ext cx="1" cy="12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0" name="Rectangle 1302"/>
              <p:cNvSpPr>
                <a:spLocks noChangeArrowheads="1"/>
              </p:cNvSpPr>
              <p:nvPr/>
            </p:nvSpPr>
            <p:spPr bwMode="auto">
              <a:xfrm>
                <a:off x="4267" y="2352"/>
                <a:ext cx="1" cy="12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1" name="Rectangle 1303"/>
              <p:cNvSpPr>
                <a:spLocks noChangeArrowheads="1"/>
              </p:cNvSpPr>
              <p:nvPr/>
            </p:nvSpPr>
            <p:spPr bwMode="auto">
              <a:xfrm>
                <a:off x="4267" y="2351"/>
                <a:ext cx="1" cy="12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2" name="Rectangle 1304"/>
              <p:cNvSpPr>
                <a:spLocks noChangeArrowheads="1"/>
              </p:cNvSpPr>
              <p:nvPr/>
            </p:nvSpPr>
            <p:spPr bwMode="auto">
              <a:xfrm>
                <a:off x="4268" y="2351"/>
                <a:ext cx="1" cy="12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3" name="Rectangle 1305"/>
              <p:cNvSpPr>
                <a:spLocks noChangeArrowheads="1"/>
              </p:cNvSpPr>
              <p:nvPr/>
            </p:nvSpPr>
            <p:spPr bwMode="auto">
              <a:xfrm>
                <a:off x="4269" y="2350"/>
                <a:ext cx="1" cy="13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4" name="Rectangle 1306"/>
              <p:cNvSpPr>
                <a:spLocks noChangeArrowheads="1"/>
              </p:cNvSpPr>
              <p:nvPr/>
            </p:nvSpPr>
            <p:spPr bwMode="auto">
              <a:xfrm>
                <a:off x="4269" y="2349"/>
                <a:ext cx="1" cy="13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5" name="Rectangle 1307"/>
              <p:cNvSpPr>
                <a:spLocks noChangeArrowheads="1"/>
              </p:cNvSpPr>
              <p:nvPr/>
            </p:nvSpPr>
            <p:spPr bwMode="auto">
              <a:xfrm>
                <a:off x="4270" y="2349"/>
                <a:ext cx="1" cy="13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6" name="Rectangle 1308"/>
              <p:cNvSpPr>
                <a:spLocks noChangeArrowheads="1"/>
              </p:cNvSpPr>
              <p:nvPr/>
            </p:nvSpPr>
            <p:spPr bwMode="auto">
              <a:xfrm>
                <a:off x="4271" y="2347"/>
                <a:ext cx="1" cy="13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7" name="Rectangle 1309"/>
              <p:cNvSpPr>
                <a:spLocks noChangeArrowheads="1"/>
              </p:cNvSpPr>
              <p:nvPr/>
            </p:nvSpPr>
            <p:spPr bwMode="auto">
              <a:xfrm>
                <a:off x="4272" y="2347"/>
                <a:ext cx="1" cy="13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8" name="Rectangle 1310"/>
              <p:cNvSpPr>
                <a:spLocks noChangeArrowheads="1"/>
              </p:cNvSpPr>
              <p:nvPr/>
            </p:nvSpPr>
            <p:spPr bwMode="auto">
              <a:xfrm>
                <a:off x="4272" y="2347"/>
                <a:ext cx="1" cy="13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09" name="Rectangle 1311"/>
              <p:cNvSpPr>
                <a:spLocks noChangeArrowheads="1"/>
              </p:cNvSpPr>
              <p:nvPr/>
            </p:nvSpPr>
            <p:spPr bwMode="auto">
              <a:xfrm>
                <a:off x="4273" y="2347"/>
                <a:ext cx="1" cy="14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0" name="Rectangle 1312"/>
              <p:cNvSpPr>
                <a:spLocks noChangeArrowheads="1"/>
              </p:cNvSpPr>
              <p:nvPr/>
            </p:nvSpPr>
            <p:spPr bwMode="auto">
              <a:xfrm>
                <a:off x="4274" y="2347"/>
                <a:ext cx="1" cy="14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1" name="Rectangle 1313"/>
              <p:cNvSpPr>
                <a:spLocks noChangeArrowheads="1"/>
              </p:cNvSpPr>
              <p:nvPr/>
            </p:nvSpPr>
            <p:spPr bwMode="auto">
              <a:xfrm>
                <a:off x="4274" y="2347"/>
                <a:ext cx="1" cy="14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2" name="Rectangle 1314"/>
              <p:cNvSpPr>
                <a:spLocks noChangeArrowheads="1"/>
              </p:cNvSpPr>
              <p:nvPr/>
            </p:nvSpPr>
            <p:spPr bwMode="auto">
              <a:xfrm>
                <a:off x="4275" y="2347"/>
                <a:ext cx="1" cy="14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3" name="Rectangle 1315"/>
              <p:cNvSpPr>
                <a:spLocks noChangeArrowheads="1"/>
              </p:cNvSpPr>
              <p:nvPr/>
            </p:nvSpPr>
            <p:spPr bwMode="auto">
              <a:xfrm>
                <a:off x="4276" y="2347"/>
                <a:ext cx="1" cy="14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4" name="Rectangle 1316"/>
              <p:cNvSpPr>
                <a:spLocks noChangeArrowheads="1"/>
              </p:cNvSpPr>
              <p:nvPr/>
            </p:nvSpPr>
            <p:spPr bwMode="auto">
              <a:xfrm>
                <a:off x="4276" y="2347"/>
                <a:ext cx="1" cy="14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5" name="Rectangle 1317"/>
              <p:cNvSpPr>
                <a:spLocks noChangeArrowheads="1"/>
              </p:cNvSpPr>
              <p:nvPr/>
            </p:nvSpPr>
            <p:spPr bwMode="auto">
              <a:xfrm>
                <a:off x="4277" y="2347"/>
                <a:ext cx="1" cy="14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6" name="Rectangle 1318"/>
              <p:cNvSpPr>
                <a:spLocks noChangeArrowheads="1"/>
              </p:cNvSpPr>
              <p:nvPr/>
            </p:nvSpPr>
            <p:spPr bwMode="auto">
              <a:xfrm>
                <a:off x="4278" y="2347"/>
                <a:ext cx="1" cy="15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7" name="Rectangle 1319"/>
              <p:cNvSpPr>
                <a:spLocks noChangeArrowheads="1"/>
              </p:cNvSpPr>
              <p:nvPr/>
            </p:nvSpPr>
            <p:spPr bwMode="auto">
              <a:xfrm>
                <a:off x="4279" y="2347"/>
                <a:ext cx="1" cy="15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8" name="Rectangle 1320"/>
              <p:cNvSpPr>
                <a:spLocks noChangeArrowheads="1"/>
              </p:cNvSpPr>
              <p:nvPr/>
            </p:nvSpPr>
            <p:spPr bwMode="auto">
              <a:xfrm>
                <a:off x="4279" y="2347"/>
                <a:ext cx="1" cy="15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19" name="Rectangle 1321"/>
              <p:cNvSpPr>
                <a:spLocks noChangeArrowheads="1"/>
              </p:cNvSpPr>
              <p:nvPr/>
            </p:nvSpPr>
            <p:spPr bwMode="auto">
              <a:xfrm>
                <a:off x="4280" y="2347"/>
                <a:ext cx="1" cy="15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0" name="Rectangle 1322"/>
              <p:cNvSpPr>
                <a:spLocks noChangeArrowheads="1"/>
              </p:cNvSpPr>
              <p:nvPr/>
            </p:nvSpPr>
            <p:spPr bwMode="auto">
              <a:xfrm>
                <a:off x="4281" y="2347"/>
                <a:ext cx="1" cy="15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1" name="Rectangle 1323"/>
              <p:cNvSpPr>
                <a:spLocks noChangeArrowheads="1"/>
              </p:cNvSpPr>
              <p:nvPr/>
            </p:nvSpPr>
            <p:spPr bwMode="auto">
              <a:xfrm>
                <a:off x="4281" y="2347"/>
                <a:ext cx="1" cy="15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2" name="Rectangle 1324"/>
              <p:cNvSpPr>
                <a:spLocks noChangeArrowheads="1"/>
              </p:cNvSpPr>
              <p:nvPr/>
            </p:nvSpPr>
            <p:spPr bwMode="auto">
              <a:xfrm>
                <a:off x="4282" y="2347"/>
                <a:ext cx="1" cy="15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3" name="Rectangle 1325"/>
              <p:cNvSpPr>
                <a:spLocks noChangeArrowheads="1"/>
              </p:cNvSpPr>
              <p:nvPr/>
            </p:nvSpPr>
            <p:spPr bwMode="auto">
              <a:xfrm>
                <a:off x="4283" y="2347"/>
                <a:ext cx="1" cy="15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4" name="Rectangle 1326"/>
              <p:cNvSpPr>
                <a:spLocks noChangeArrowheads="1"/>
              </p:cNvSpPr>
              <p:nvPr/>
            </p:nvSpPr>
            <p:spPr bwMode="auto">
              <a:xfrm>
                <a:off x="4284" y="2347"/>
                <a:ext cx="1" cy="16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5" name="Rectangle 1327"/>
              <p:cNvSpPr>
                <a:spLocks noChangeArrowheads="1"/>
              </p:cNvSpPr>
              <p:nvPr/>
            </p:nvSpPr>
            <p:spPr bwMode="auto">
              <a:xfrm>
                <a:off x="4284" y="2347"/>
                <a:ext cx="1" cy="16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6" name="Rectangle 1328"/>
              <p:cNvSpPr>
                <a:spLocks noChangeArrowheads="1"/>
              </p:cNvSpPr>
              <p:nvPr/>
            </p:nvSpPr>
            <p:spPr bwMode="auto">
              <a:xfrm>
                <a:off x="4285" y="2347"/>
                <a:ext cx="1" cy="16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7" name="Rectangle 1329"/>
              <p:cNvSpPr>
                <a:spLocks noChangeArrowheads="1"/>
              </p:cNvSpPr>
              <p:nvPr/>
            </p:nvSpPr>
            <p:spPr bwMode="auto">
              <a:xfrm>
                <a:off x="4286" y="2347"/>
                <a:ext cx="1" cy="16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8" name="Rectangle 1330"/>
              <p:cNvSpPr>
                <a:spLocks noChangeArrowheads="1"/>
              </p:cNvSpPr>
              <p:nvPr/>
            </p:nvSpPr>
            <p:spPr bwMode="auto">
              <a:xfrm>
                <a:off x="4286" y="2347"/>
                <a:ext cx="1" cy="16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29" name="Rectangle 1331"/>
              <p:cNvSpPr>
                <a:spLocks noChangeArrowheads="1"/>
              </p:cNvSpPr>
              <p:nvPr/>
            </p:nvSpPr>
            <p:spPr bwMode="auto">
              <a:xfrm>
                <a:off x="4287" y="2347"/>
                <a:ext cx="1" cy="16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0" name="Rectangle 1332"/>
              <p:cNvSpPr>
                <a:spLocks noChangeArrowheads="1"/>
              </p:cNvSpPr>
              <p:nvPr/>
            </p:nvSpPr>
            <p:spPr bwMode="auto">
              <a:xfrm>
                <a:off x="4288" y="2347"/>
                <a:ext cx="1" cy="16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1" name="Rectangle 1333"/>
              <p:cNvSpPr>
                <a:spLocks noChangeArrowheads="1"/>
              </p:cNvSpPr>
              <p:nvPr/>
            </p:nvSpPr>
            <p:spPr bwMode="auto">
              <a:xfrm>
                <a:off x="4288" y="2347"/>
                <a:ext cx="1" cy="16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2" name="Rectangle 1334"/>
              <p:cNvSpPr>
                <a:spLocks noChangeArrowheads="1"/>
              </p:cNvSpPr>
              <p:nvPr/>
            </p:nvSpPr>
            <p:spPr bwMode="auto">
              <a:xfrm>
                <a:off x="4289" y="2347"/>
                <a:ext cx="1" cy="17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3" name="Rectangle 1335"/>
              <p:cNvSpPr>
                <a:spLocks noChangeArrowheads="1"/>
              </p:cNvSpPr>
              <p:nvPr/>
            </p:nvSpPr>
            <p:spPr bwMode="auto">
              <a:xfrm>
                <a:off x="4290" y="2347"/>
                <a:ext cx="1" cy="17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4" name="Rectangle 1336"/>
              <p:cNvSpPr>
                <a:spLocks noChangeArrowheads="1"/>
              </p:cNvSpPr>
              <p:nvPr/>
            </p:nvSpPr>
            <p:spPr bwMode="auto">
              <a:xfrm>
                <a:off x="4291" y="2347"/>
                <a:ext cx="1" cy="17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5" name="Rectangle 1337"/>
              <p:cNvSpPr>
                <a:spLocks noChangeArrowheads="1"/>
              </p:cNvSpPr>
              <p:nvPr/>
            </p:nvSpPr>
            <p:spPr bwMode="auto">
              <a:xfrm>
                <a:off x="4291" y="2347"/>
                <a:ext cx="1" cy="17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6" name="Rectangle 1338"/>
              <p:cNvSpPr>
                <a:spLocks noChangeArrowheads="1"/>
              </p:cNvSpPr>
              <p:nvPr/>
            </p:nvSpPr>
            <p:spPr bwMode="auto">
              <a:xfrm>
                <a:off x="4292" y="2347"/>
                <a:ext cx="1" cy="17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7" name="Rectangle 1339"/>
              <p:cNvSpPr>
                <a:spLocks noChangeArrowheads="1"/>
              </p:cNvSpPr>
              <p:nvPr/>
            </p:nvSpPr>
            <p:spPr bwMode="auto">
              <a:xfrm>
                <a:off x="4293" y="2347"/>
                <a:ext cx="1" cy="17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8" name="Rectangle 1340"/>
              <p:cNvSpPr>
                <a:spLocks noChangeArrowheads="1"/>
              </p:cNvSpPr>
              <p:nvPr/>
            </p:nvSpPr>
            <p:spPr bwMode="auto">
              <a:xfrm>
                <a:off x="4293" y="2347"/>
                <a:ext cx="1" cy="17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39" name="Rectangle 1341"/>
              <p:cNvSpPr>
                <a:spLocks noChangeArrowheads="1"/>
              </p:cNvSpPr>
              <p:nvPr/>
            </p:nvSpPr>
            <p:spPr bwMode="auto">
              <a:xfrm>
                <a:off x="4294" y="2347"/>
                <a:ext cx="1" cy="17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0" name="Rectangle 1342"/>
              <p:cNvSpPr>
                <a:spLocks noChangeArrowheads="1"/>
              </p:cNvSpPr>
              <p:nvPr/>
            </p:nvSpPr>
            <p:spPr bwMode="auto">
              <a:xfrm>
                <a:off x="4295" y="2347"/>
                <a:ext cx="1" cy="18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1" name="Rectangle 1343"/>
              <p:cNvSpPr>
                <a:spLocks noChangeArrowheads="1"/>
              </p:cNvSpPr>
              <p:nvPr/>
            </p:nvSpPr>
            <p:spPr bwMode="auto">
              <a:xfrm>
                <a:off x="4296" y="2347"/>
                <a:ext cx="1" cy="18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2" name="Rectangle 1344"/>
              <p:cNvSpPr>
                <a:spLocks noChangeArrowheads="1"/>
              </p:cNvSpPr>
              <p:nvPr/>
            </p:nvSpPr>
            <p:spPr bwMode="auto">
              <a:xfrm>
                <a:off x="4296" y="2347"/>
                <a:ext cx="1" cy="18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3" name="Rectangle 1345"/>
              <p:cNvSpPr>
                <a:spLocks noChangeArrowheads="1"/>
              </p:cNvSpPr>
              <p:nvPr/>
            </p:nvSpPr>
            <p:spPr bwMode="auto">
              <a:xfrm>
                <a:off x="4297" y="2347"/>
                <a:ext cx="1" cy="18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4" name="Rectangle 1346"/>
              <p:cNvSpPr>
                <a:spLocks noChangeArrowheads="1"/>
              </p:cNvSpPr>
              <p:nvPr/>
            </p:nvSpPr>
            <p:spPr bwMode="auto">
              <a:xfrm>
                <a:off x="4298" y="2347"/>
                <a:ext cx="1" cy="18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5" name="Rectangle 1347"/>
              <p:cNvSpPr>
                <a:spLocks noChangeArrowheads="1"/>
              </p:cNvSpPr>
              <p:nvPr/>
            </p:nvSpPr>
            <p:spPr bwMode="auto">
              <a:xfrm>
                <a:off x="4298" y="2347"/>
                <a:ext cx="1" cy="18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6" name="Rectangle 1348"/>
              <p:cNvSpPr>
                <a:spLocks noChangeArrowheads="1"/>
              </p:cNvSpPr>
              <p:nvPr/>
            </p:nvSpPr>
            <p:spPr bwMode="auto">
              <a:xfrm>
                <a:off x="4299" y="2347"/>
                <a:ext cx="1" cy="18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7" name="Rectangle 1349"/>
              <p:cNvSpPr>
                <a:spLocks noChangeArrowheads="1"/>
              </p:cNvSpPr>
              <p:nvPr/>
            </p:nvSpPr>
            <p:spPr bwMode="auto">
              <a:xfrm>
                <a:off x="4300" y="2347"/>
                <a:ext cx="1" cy="18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8" name="Rectangle 1350"/>
              <p:cNvSpPr>
                <a:spLocks noChangeArrowheads="1"/>
              </p:cNvSpPr>
              <p:nvPr/>
            </p:nvSpPr>
            <p:spPr bwMode="auto">
              <a:xfrm>
                <a:off x="4300" y="2347"/>
                <a:ext cx="1" cy="19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49" name="Rectangle 1351"/>
              <p:cNvSpPr>
                <a:spLocks noChangeArrowheads="1"/>
              </p:cNvSpPr>
              <p:nvPr/>
            </p:nvSpPr>
            <p:spPr bwMode="auto">
              <a:xfrm>
                <a:off x="4301" y="2347"/>
                <a:ext cx="1" cy="19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0" name="Rectangle 1352"/>
              <p:cNvSpPr>
                <a:spLocks noChangeArrowheads="1"/>
              </p:cNvSpPr>
              <p:nvPr/>
            </p:nvSpPr>
            <p:spPr bwMode="auto">
              <a:xfrm>
                <a:off x="4302" y="2347"/>
                <a:ext cx="1" cy="19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1" name="Rectangle 1353"/>
              <p:cNvSpPr>
                <a:spLocks noChangeArrowheads="1"/>
              </p:cNvSpPr>
              <p:nvPr/>
            </p:nvSpPr>
            <p:spPr bwMode="auto">
              <a:xfrm>
                <a:off x="4303" y="2347"/>
                <a:ext cx="1" cy="19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2" name="Rectangle 1354"/>
              <p:cNvSpPr>
                <a:spLocks noChangeArrowheads="1"/>
              </p:cNvSpPr>
              <p:nvPr/>
            </p:nvSpPr>
            <p:spPr bwMode="auto">
              <a:xfrm>
                <a:off x="4303" y="2347"/>
                <a:ext cx="1" cy="19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3" name="Rectangle 1355"/>
              <p:cNvSpPr>
                <a:spLocks noChangeArrowheads="1"/>
              </p:cNvSpPr>
              <p:nvPr/>
            </p:nvSpPr>
            <p:spPr bwMode="auto">
              <a:xfrm>
                <a:off x="4304" y="2347"/>
                <a:ext cx="1" cy="19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4" name="Rectangle 1356"/>
              <p:cNvSpPr>
                <a:spLocks noChangeArrowheads="1"/>
              </p:cNvSpPr>
              <p:nvPr/>
            </p:nvSpPr>
            <p:spPr bwMode="auto">
              <a:xfrm>
                <a:off x="4305" y="2347"/>
                <a:ext cx="1" cy="19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5" name="Rectangle 1357"/>
              <p:cNvSpPr>
                <a:spLocks noChangeArrowheads="1"/>
              </p:cNvSpPr>
              <p:nvPr/>
            </p:nvSpPr>
            <p:spPr bwMode="auto">
              <a:xfrm>
                <a:off x="4305" y="2347"/>
                <a:ext cx="1" cy="19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6" name="Rectangle 1358"/>
              <p:cNvSpPr>
                <a:spLocks noChangeArrowheads="1"/>
              </p:cNvSpPr>
              <p:nvPr/>
            </p:nvSpPr>
            <p:spPr bwMode="auto">
              <a:xfrm>
                <a:off x="4306" y="2347"/>
                <a:ext cx="1" cy="20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7" name="Rectangle 1359"/>
              <p:cNvSpPr>
                <a:spLocks noChangeArrowheads="1"/>
              </p:cNvSpPr>
              <p:nvPr/>
            </p:nvSpPr>
            <p:spPr bwMode="auto">
              <a:xfrm>
                <a:off x="4307" y="2347"/>
                <a:ext cx="1" cy="20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8" name="Rectangle 1360"/>
              <p:cNvSpPr>
                <a:spLocks noChangeArrowheads="1"/>
              </p:cNvSpPr>
              <p:nvPr/>
            </p:nvSpPr>
            <p:spPr bwMode="auto">
              <a:xfrm>
                <a:off x="4308" y="2347"/>
                <a:ext cx="1" cy="20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59" name="Rectangle 1361"/>
              <p:cNvSpPr>
                <a:spLocks noChangeArrowheads="1"/>
              </p:cNvSpPr>
              <p:nvPr/>
            </p:nvSpPr>
            <p:spPr bwMode="auto">
              <a:xfrm>
                <a:off x="4308" y="2347"/>
                <a:ext cx="1" cy="20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0" name="Rectangle 1362"/>
              <p:cNvSpPr>
                <a:spLocks noChangeArrowheads="1"/>
              </p:cNvSpPr>
              <p:nvPr/>
            </p:nvSpPr>
            <p:spPr bwMode="auto">
              <a:xfrm>
                <a:off x="4309" y="2347"/>
                <a:ext cx="1" cy="20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1" name="Rectangle 1363"/>
              <p:cNvSpPr>
                <a:spLocks noChangeArrowheads="1"/>
              </p:cNvSpPr>
              <p:nvPr/>
            </p:nvSpPr>
            <p:spPr bwMode="auto">
              <a:xfrm>
                <a:off x="4310" y="2347"/>
                <a:ext cx="1" cy="20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2" name="Rectangle 1364"/>
              <p:cNvSpPr>
                <a:spLocks noChangeArrowheads="1"/>
              </p:cNvSpPr>
              <p:nvPr/>
            </p:nvSpPr>
            <p:spPr bwMode="auto">
              <a:xfrm>
                <a:off x="4310" y="2347"/>
                <a:ext cx="1" cy="208"/>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3" name="Rectangle 1365"/>
              <p:cNvSpPr>
                <a:spLocks noChangeArrowheads="1"/>
              </p:cNvSpPr>
              <p:nvPr/>
            </p:nvSpPr>
            <p:spPr bwMode="auto">
              <a:xfrm>
                <a:off x="4311" y="2347"/>
                <a:ext cx="1" cy="210"/>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4" name="Rectangle 1366"/>
              <p:cNvSpPr>
                <a:spLocks noChangeArrowheads="1"/>
              </p:cNvSpPr>
              <p:nvPr/>
            </p:nvSpPr>
            <p:spPr bwMode="auto">
              <a:xfrm>
                <a:off x="4312" y="2347"/>
                <a:ext cx="1" cy="210"/>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5" name="Rectangle 1367"/>
              <p:cNvSpPr>
                <a:spLocks noChangeArrowheads="1"/>
              </p:cNvSpPr>
              <p:nvPr/>
            </p:nvSpPr>
            <p:spPr bwMode="auto">
              <a:xfrm>
                <a:off x="4312" y="2347"/>
                <a:ext cx="1" cy="21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6" name="Rectangle 1368"/>
              <p:cNvSpPr>
                <a:spLocks noChangeArrowheads="1"/>
              </p:cNvSpPr>
              <p:nvPr/>
            </p:nvSpPr>
            <p:spPr bwMode="auto">
              <a:xfrm>
                <a:off x="4313" y="2347"/>
                <a:ext cx="1" cy="213"/>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7" name="Rectangle 1369"/>
              <p:cNvSpPr>
                <a:spLocks noChangeArrowheads="1"/>
              </p:cNvSpPr>
              <p:nvPr/>
            </p:nvSpPr>
            <p:spPr bwMode="auto">
              <a:xfrm>
                <a:off x="4314" y="2347"/>
                <a:ext cx="1" cy="21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8" name="Rectangle 1370"/>
              <p:cNvSpPr>
                <a:spLocks noChangeArrowheads="1"/>
              </p:cNvSpPr>
              <p:nvPr/>
            </p:nvSpPr>
            <p:spPr bwMode="auto">
              <a:xfrm>
                <a:off x="4315" y="2347"/>
                <a:ext cx="1" cy="21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69" name="Rectangle 1371"/>
              <p:cNvSpPr>
                <a:spLocks noChangeArrowheads="1"/>
              </p:cNvSpPr>
              <p:nvPr/>
            </p:nvSpPr>
            <p:spPr bwMode="auto">
              <a:xfrm>
                <a:off x="4315" y="2347"/>
                <a:ext cx="1" cy="21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0" name="Rectangle 1372"/>
              <p:cNvSpPr>
                <a:spLocks noChangeArrowheads="1"/>
              </p:cNvSpPr>
              <p:nvPr/>
            </p:nvSpPr>
            <p:spPr bwMode="auto">
              <a:xfrm>
                <a:off x="4316" y="2347"/>
                <a:ext cx="1" cy="218"/>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1" name="Rectangle 1373"/>
              <p:cNvSpPr>
                <a:spLocks noChangeArrowheads="1"/>
              </p:cNvSpPr>
              <p:nvPr/>
            </p:nvSpPr>
            <p:spPr bwMode="auto">
              <a:xfrm>
                <a:off x="4317" y="2347"/>
                <a:ext cx="11" cy="220"/>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2" name="Rectangle 1374"/>
              <p:cNvSpPr>
                <a:spLocks noChangeArrowheads="1"/>
              </p:cNvSpPr>
              <p:nvPr/>
            </p:nvSpPr>
            <p:spPr bwMode="auto">
              <a:xfrm>
                <a:off x="4328" y="2347"/>
                <a:ext cx="19" cy="22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3" name="Rectangle 1375"/>
              <p:cNvSpPr>
                <a:spLocks noChangeArrowheads="1"/>
              </p:cNvSpPr>
              <p:nvPr/>
            </p:nvSpPr>
            <p:spPr bwMode="auto">
              <a:xfrm>
                <a:off x="4347" y="2347"/>
                <a:ext cx="9" cy="22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4" name="Rectangle 1376"/>
              <p:cNvSpPr>
                <a:spLocks noChangeArrowheads="1"/>
              </p:cNvSpPr>
              <p:nvPr/>
            </p:nvSpPr>
            <p:spPr bwMode="auto">
              <a:xfrm>
                <a:off x="4356" y="2347"/>
                <a:ext cx="1" cy="21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5" name="Rectangle 1377"/>
              <p:cNvSpPr>
                <a:spLocks noChangeArrowheads="1"/>
              </p:cNvSpPr>
              <p:nvPr/>
            </p:nvSpPr>
            <p:spPr bwMode="auto">
              <a:xfrm>
                <a:off x="4356" y="2347"/>
                <a:ext cx="1" cy="21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6" name="Rectangle 1378"/>
              <p:cNvSpPr>
                <a:spLocks noChangeArrowheads="1"/>
              </p:cNvSpPr>
              <p:nvPr/>
            </p:nvSpPr>
            <p:spPr bwMode="auto">
              <a:xfrm>
                <a:off x="4357" y="2347"/>
                <a:ext cx="1" cy="21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7" name="Rectangle 1379"/>
              <p:cNvSpPr>
                <a:spLocks noChangeArrowheads="1"/>
              </p:cNvSpPr>
              <p:nvPr/>
            </p:nvSpPr>
            <p:spPr bwMode="auto">
              <a:xfrm>
                <a:off x="4358" y="2347"/>
                <a:ext cx="1" cy="21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8" name="Rectangle 1380"/>
              <p:cNvSpPr>
                <a:spLocks noChangeArrowheads="1"/>
              </p:cNvSpPr>
              <p:nvPr/>
            </p:nvSpPr>
            <p:spPr bwMode="auto">
              <a:xfrm>
                <a:off x="4358" y="2347"/>
                <a:ext cx="1" cy="21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79" name="Rectangle 1381"/>
              <p:cNvSpPr>
                <a:spLocks noChangeArrowheads="1"/>
              </p:cNvSpPr>
              <p:nvPr/>
            </p:nvSpPr>
            <p:spPr bwMode="auto">
              <a:xfrm>
                <a:off x="4359" y="2347"/>
                <a:ext cx="1" cy="21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0" name="Rectangle 1382"/>
              <p:cNvSpPr>
                <a:spLocks noChangeArrowheads="1"/>
              </p:cNvSpPr>
              <p:nvPr/>
            </p:nvSpPr>
            <p:spPr bwMode="auto">
              <a:xfrm>
                <a:off x="4360" y="2347"/>
                <a:ext cx="1" cy="21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1" name="Rectangle 1383"/>
              <p:cNvSpPr>
                <a:spLocks noChangeArrowheads="1"/>
              </p:cNvSpPr>
              <p:nvPr/>
            </p:nvSpPr>
            <p:spPr bwMode="auto">
              <a:xfrm>
                <a:off x="4360" y="2347"/>
                <a:ext cx="1" cy="21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2" name="Rectangle 1384"/>
              <p:cNvSpPr>
                <a:spLocks noChangeArrowheads="1"/>
              </p:cNvSpPr>
              <p:nvPr/>
            </p:nvSpPr>
            <p:spPr bwMode="auto">
              <a:xfrm>
                <a:off x="4361" y="2347"/>
                <a:ext cx="1" cy="20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3" name="Rectangle 1385"/>
              <p:cNvSpPr>
                <a:spLocks noChangeArrowheads="1"/>
              </p:cNvSpPr>
              <p:nvPr/>
            </p:nvSpPr>
            <p:spPr bwMode="auto">
              <a:xfrm>
                <a:off x="4362" y="2347"/>
                <a:ext cx="1" cy="20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4" name="Rectangle 1386"/>
              <p:cNvSpPr>
                <a:spLocks noChangeArrowheads="1"/>
              </p:cNvSpPr>
              <p:nvPr/>
            </p:nvSpPr>
            <p:spPr bwMode="auto">
              <a:xfrm>
                <a:off x="4363" y="2347"/>
                <a:ext cx="1" cy="20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5" name="Rectangle 1387"/>
              <p:cNvSpPr>
                <a:spLocks noChangeArrowheads="1"/>
              </p:cNvSpPr>
              <p:nvPr/>
            </p:nvSpPr>
            <p:spPr bwMode="auto">
              <a:xfrm>
                <a:off x="4363" y="2347"/>
                <a:ext cx="1" cy="20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6" name="Rectangle 1388"/>
              <p:cNvSpPr>
                <a:spLocks noChangeArrowheads="1"/>
              </p:cNvSpPr>
              <p:nvPr/>
            </p:nvSpPr>
            <p:spPr bwMode="auto">
              <a:xfrm>
                <a:off x="4364" y="2347"/>
                <a:ext cx="1" cy="20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7" name="Rectangle 1389"/>
              <p:cNvSpPr>
                <a:spLocks noChangeArrowheads="1"/>
              </p:cNvSpPr>
              <p:nvPr/>
            </p:nvSpPr>
            <p:spPr bwMode="auto">
              <a:xfrm>
                <a:off x="4365" y="2347"/>
                <a:ext cx="1" cy="20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8" name="Rectangle 1390"/>
              <p:cNvSpPr>
                <a:spLocks noChangeArrowheads="1"/>
              </p:cNvSpPr>
              <p:nvPr/>
            </p:nvSpPr>
            <p:spPr bwMode="auto">
              <a:xfrm>
                <a:off x="4365" y="2347"/>
                <a:ext cx="1" cy="20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89" name="Rectangle 1391"/>
              <p:cNvSpPr>
                <a:spLocks noChangeArrowheads="1"/>
              </p:cNvSpPr>
              <p:nvPr/>
            </p:nvSpPr>
            <p:spPr bwMode="auto">
              <a:xfrm>
                <a:off x="4366" y="2347"/>
                <a:ext cx="1" cy="2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0" name="Rectangle 1392"/>
              <p:cNvSpPr>
                <a:spLocks noChangeArrowheads="1"/>
              </p:cNvSpPr>
              <p:nvPr/>
            </p:nvSpPr>
            <p:spPr bwMode="auto">
              <a:xfrm>
                <a:off x="4367" y="2347"/>
                <a:ext cx="1" cy="19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1" name="Rectangle 1393"/>
              <p:cNvSpPr>
                <a:spLocks noChangeArrowheads="1"/>
              </p:cNvSpPr>
              <p:nvPr/>
            </p:nvSpPr>
            <p:spPr bwMode="auto">
              <a:xfrm>
                <a:off x="4368" y="2347"/>
                <a:ext cx="1" cy="1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2" name="Rectangle 1394"/>
              <p:cNvSpPr>
                <a:spLocks noChangeArrowheads="1"/>
              </p:cNvSpPr>
              <p:nvPr/>
            </p:nvSpPr>
            <p:spPr bwMode="auto">
              <a:xfrm>
                <a:off x="4368" y="2347"/>
                <a:ext cx="1" cy="19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3" name="Rectangle 1395"/>
              <p:cNvSpPr>
                <a:spLocks noChangeArrowheads="1"/>
              </p:cNvSpPr>
              <p:nvPr/>
            </p:nvSpPr>
            <p:spPr bwMode="auto">
              <a:xfrm>
                <a:off x="4369" y="2347"/>
                <a:ext cx="1" cy="1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4" name="Rectangle 1396"/>
              <p:cNvSpPr>
                <a:spLocks noChangeArrowheads="1"/>
              </p:cNvSpPr>
              <p:nvPr/>
            </p:nvSpPr>
            <p:spPr bwMode="auto">
              <a:xfrm>
                <a:off x="4370" y="2347"/>
                <a:ext cx="1" cy="19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5" name="Rectangle 1397"/>
              <p:cNvSpPr>
                <a:spLocks noChangeArrowheads="1"/>
              </p:cNvSpPr>
              <p:nvPr/>
            </p:nvSpPr>
            <p:spPr bwMode="auto">
              <a:xfrm>
                <a:off x="4370" y="2347"/>
                <a:ext cx="1" cy="1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6" name="Rectangle 1398"/>
              <p:cNvSpPr>
                <a:spLocks noChangeArrowheads="1"/>
              </p:cNvSpPr>
              <p:nvPr/>
            </p:nvSpPr>
            <p:spPr bwMode="auto">
              <a:xfrm>
                <a:off x="4371" y="2347"/>
                <a:ext cx="1" cy="19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7" name="Rectangle 1399"/>
              <p:cNvSpPr>
                <a:spLocks noChangeArrowheads="1"/>
              </p:cNvSpPr>
              <p:nvPr/>
            </p:nvSpPr>
            <p:spPr bwMode="auto">
              <a:xfrm>
                <a:off x="4372" y="2347"/>
                <a:ext cx="1" cy="1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8" name="Rectangle 1400"/>
              <p:cNvSpPr>
                <a:spLocks noChangeArrowheads="1"/>
              </p:cNvSpPr>
              <p:nvPr/>
            </p:nvSpPr>
            <p:spPr bwMode="auto">
              <a:xfrm>
                <a:off x="4372" y="2347"/>
                <a:ext cx="1" cy="18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799" name="Rectangle 1401"/>
              <p:cNvSpPr>
                <a:spLocks noChangeArrowheads="1"/>
              </p:cNvSpPr>
              <p:nvPr/>
            </p:nvSpPr>
            <p:spPr bwMode="auto">
              <a:xfrm>
                <a:off x="4373" y="2347"/>
                <a:ext cx="1" cy="1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0" name="Rectangle 1402"/>
              <p:cNvSpPr>
                <a:spLocks noChangeArrowheads="1"/>
              </p:cNvSpPr>
              <p:nvPr/>
            </p:nvSpPr>
            <p:spPr bwMode="auto">
              <a:xfrm>
                <a:off x="4374" y="2347"/>
                <a:ext cx="1" cy="1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1" name="Rectangle 1403"/>
              <p:cNvSpPr>
                <a:spLocks noChangeArrowheads="1"/>
              </p:cNvSpPr>
              <p:nvPr/>
            </p:nvSpPr>
            <p:spPr bwMode="auto">
              <a:xfrm>
                <a:off x="4375" y="2347"/>
                <a:ext cx="1" cy="18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2" name="Rectangle 1404"/>
              <p:cNvSpPr>
                <a:spLocks noChangeArrowheads="1"/>
              </p:cNvSpPr>
              <p:nvPr/>
            </p:nvSpPr>
            <p:spPr bwMode="auto">
              <a:xfrm>
                <a:off x="4375" y="2347"/>
                <a:ext cx="1" cy="1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3" name="Rectangle 1405"/>
              <p:cNvSpPr>
                <a:spLocks noChangeArrowheads="1"/>
              </p:cNvSpPr>
              <p:nvPr/>
            </p:nvSpPr>
            <p:spPr bwMode="auto">
              <a:xfrm>
                <a:off x="4376" y="2347"/>
                <a:ext cx="1" cy="18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4" name="Rectangle 1406"/>
              <p:cNvSpPr>
                <a:spLocks noChangeArrowheads="1"/>
              </p:cNvSpPr>
              <p:nvPr/>
            </p:nvSpPr>
            <p:spPr bwMode="auto">
              <a:xfrm>
                <a:off x="4377" y="2347"/>
                <a:ext cx="1" cy="1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5" name="Rectangle 1407"/>
              <p:cNvSpPr>
                <a:spLocks noChangeArrowheads="1"/>
              </p:cNvSpPr>
              <p:nvPr/>
            </p:nvSpPr>
            <p:spPr bwMode="auto">
              <a:xfrm>
                <a:off x="4377" y="2347"/>
                <a:ext cx="1" cy="18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6" name="Rectangle 1408"/>
              <p:cNvSpPr>
                <a:spLocks noChangeArrowheads="1"/>
              </p:cNvSpPr>
              <p:nvPr/>
            </p:nvSpPr>
            <p:spPr bwMode="auto">
              <a:xfrm>
                <a:off x="4378" y="2347"/>
                <a:ext cx="1" cy="17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7" name="Rectangle 1409"/>
              <p:cNvSpPr>
                <a:spLocks noChangeArrowheads="1"/>
              </p:cNvSpPr>
              <p:nvPr/>
            </p:nvSpPr>
            <p:spPr bwMode="auto">
              <a:xfrm>
                <a:off x="4379" y="2347"/>
                <a:ext cx="1" cy="17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8" name="Rectangle 1410"/>
              <p:cNvSpPr>
                <a:spLocks noChangeArrowheads="1"/>
              </p:cNvSpPr>
              <p:nvPr/>
            </p:nvSpPr>
            <p:spPr bwMode="auto">
              <a:xfrm>
                <a:off x="4380" y="2347"/>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09" name="Rectangle 1411"/>
              <p:cNvSpPr>
                <a:spLocks noChangeArrowheads="1"/>
              </p:cNvSpPr>
              <p:nvPr/>
            </p:nvSpPr>
            <p:spPr bwMode="auto">
              <a:xfrm>
                <a:off x="4380" y="2347"/>
                <a:ext cx="1" cy="17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0" name="Rectangle 1412"/>
              <p:cNvSpPr>
                <a:spLocks noChangeArrowheads="1"/>
              </p:cNvSpPr>
              <p:nvPr/>
            </p:nvSpPr>
            <p:spPr bwMode="auto">
              <a:xfrm>
                <a:off x="4381" y="2347"/>
                <a:ext cx="1" cy="17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1" name="Rectangle 1413"/>
              <p:cNvSpPr>
                <a:spLocks noChangeArrowheads="1"/>
              </p:cNvSpPr>
              <p:nvPr/>
            </p:nvSpPr>
            <p:spPr bwMode="auto">
              <a:xfrm>
                <a:off x="4382" y="2347"/>
                <a:ext cx="1" cy="17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2" name="Rectangle 1414"/>
              <p:cNvSpPr>
                <a:spLocks noChangeArrowheads="1"/>
              </p:cNvSpPr>
              <p:nvPr/>
            </p:nvSpPr>
            <p:spPr bwMode="auto">
              <a:xfrm>
                <a:off x="4382" y="2347"/>
                <a:ext cx="1" cy="17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3" name="Rectangle 1415"/>
              <p:cNvSpPr>
                <a:spLocks noChangeArrowheads="1"/>
              </p:cNvSpPr>
              <p:nvPr/>
            </p:nvSpPr>
            <p:spPr bwMode="auto">
              <a:xfrm>
                <a:off x="4383" y="2347"/>
                <a:ext cx="1" cy="17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4" name="Rectangle 1416"/>
              <p:cNvSpPr>
                <a:spLocks noChangeArrowheads="1"/>
              </p:cNvSpPr>
              <p:nvPr/>
            </p:nvSpPr>
            <p:spPr bwMode="auto">
              <a:xfrm>
                <a:off x="4384" y="2347"/>
                <a:ext cx="1" cy="16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5" name="Rectangle 1417"/>
              <p:cNvSpPr>
                <a:spLocks noChangeArrowheads="1"/>
              </p:cNvSpPr>
              <p:nvPr/>
            </p:nvSpPr>
            <p:spPr bwMode="auto">
              <a:xfrm>
                <a:off x="4384" y="2347"/>
                <a:ext cx="1" cy="16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6" name="Rectangle 1418"/>
              <p:cNvSpPr>
                <a:spLocks noChangeArrowheads="1"/>
              </p:cNvSpPr>
              <p:nvPr/>
            </p:nvSpPr>
            <p:spPr bwMode="auto">
              <a:xfrm>
                <a:off x="4385" y="2347"/>
                <a:ext cx="1" cy="16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7" name="Rectangle 1419"/>
              <p:cNvSpPr>
                <a:spLocks noChangeArrowheads="1"/>
              </p:cNvSpPr>
              <p:nvPr/>
            </p:nvSpPr>
            <p:spPr bwMode="auto">
              <a:xfrm>
                <a:off x="4386" y="2347"/>
                <a:ext cx="1" cy="16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8" name="Rectangle 1420"/>
              <p:cNvSpPr>
                <a:spLocks noChangeArrowheads="1"/>
              </p:cNvSpPr>
              <p:nvPr/>
            </p:nvSpPr>
            <p:spPr bwMode="auto">
              <a:xfrm>
                <a:off x="4387" y="2347"/>
                <a:ext cx="1" cy="16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19" name="Rectangle 1421"/>
              <p:cNvSpPr>
                <a:spLocks noChangeArrowheads="1"/>
              </p:cNvSpPr>
              <p:nvPr/>
            </p:nvSpPr>
            <p:spPr bwMode="auto">
              <a:xfrm>
                <a:off x="4387" y="2347"/>
                <a:ext cx="1" cy="16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0" name="Rectangle 1422"/>
              <p:cNvSpPr>
                <a:spLocks noChangeArrowheads="1"/>
              </p:cNvSpPr>
              <p:nvPr/>
            </p:nvSpPr>
            <p:spPr bwMode="auto">
              <a:xfrm>
                <a:off x="4388" y="2347"/>
                <a:ext cx="1" cy="16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1" name="Rectangle 1423"/>
              <p:cNvSpPr>
                <a:spLocks noChangeArrowheads="1"/>
              </p:cNvSpPr>
              <p:nvPr/>
            </p:nvSpPr>
            <p:spPr bwMode="auto">
              <a:xfrm>
                <a:off x="4389" y="2347"/>
                <a:ext cx="1" cy="16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2" name="Rectangle 1424"/>
              <p:cNvSpPr>
                <a:spLocks noChangeArrowheads="1"/>
              </p:cNvSpPr>
              <p:nvPr/>
            </p:nvSpPr>
            <p:spPr bwMode="auto">
              <a:xfrm>
                <a:off x="4389" y="2347"/>
                <a:ext cx="1" cy="15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3" name="Rectangle 1425"/>
              <p:cNvSpPr>
                <a:spLocks noChangeArrowheads="1"/>
              </p:cNvSpPr>
              <p:nvPr/>
            </p:nvSpPr>
            <p:spPr bwMode="auto">
              <a:xfrm>
                <a:off x="4390" y="2347"/>
                <a:ext cx="1" cy="15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4" name="Rectangle 1426"/>
              <p:cNvSpPr>
                <a:spLocks noChangeArrowheads="1"/>
              </p:cNvSpPr>
              <p:nvPr/>
            </p:nvSpPr>
            <p:spPr bwMode="auto">
              <a:xfrm>
                <a:off x="4391" y="2347"/>
                <a:ext cx="1" cy="15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5" name="Rectangle 1427"/>
              <p:cNvSpPr>
                <a:spLocks noChangeArrowheads="1"/>
              </p:cNvSpPr>
              <p:nvPr/>
            </p:nvSpPr>
            <p:spPr bwMode="auto">
              <a:xfrm>
                <a:off x="4392" y="2347"/>
                <a:ext cx="1" cy="15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6" name="Rectangle 1428"/>
              <p:cNvSpPr>
                <a:spLocks noChangeArrowheads="1"/>
              </p:cNvSpPr>
              <p:nvPr/>
            </p:nvSpPr>
            <p:spPr bwMode="auto">
              <a:xfrm>
                <a:off x="4392" y="2347"/>
                <a:ext cx="1" cy="15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7" name="Rectangle 1429"/>
              <p:cNvSpPr>
                <a:spLocks noChangeArrowheads="1"/>
              </p:cNvSpPr>
              <p:nvPr/>
            </p:nvSpPr>
            <p:spPr bwMode="auto">
              <a:xfrm>
                <a:off x="4393" y="2347"/>
                <a:ext cx="1" cy="15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8" name="Rectangle 1430"/>
              <p:cNvSpPr>
                <a:spLocks noChangeArrowheads="1"/>
              </p:cNvSpPr>
              <p:nvPr/>
            </p:nvSpPr>
            <p:spPr bwMode="auto">
              <a:xfrm>
                <a:off x="4394" y="2347"/>
                <a:ext cx="1" cy="15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29" name="Rectangle 1431"/>
              <p:cNvSpPr>
                <a:spLocks noChangeArrowheads="1"/>
              </p:cNvSpPr>
              <p:nvPr/>
            </p:nvSpPr>
            <p:spPr bwMode="auto">
              <a:xfrm>
                <a:off x="4394" y="2347"/>
                <a:ext cx="1" cy="15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0" name="Rectangle 1432"/>
              <p:cNvSpPr>
                <a:spLocks noChangeArrowheads="1"/>
              </p:cNvSpPr>
              <p:nvPr/>
            </p:nvSpPr>
            <p:spPr bwMode="auto">
              <a:xfrm>
                <a:off x="4395" y="2347"/>
                <a:ext cx="1" cy="14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1" name="Rectangle 1433"/>
              <p:cNvSpPr>
                <a:spLocks noChangeArrowheads="1"/>
              </p:cNvSpPr>
              <p:nvPr/>
            </p:nvSpPr>
            <p:spPr bwMode="auto">
              <a:xfrm>
                <a:off x="4396" y="2347"/>
                <a:ext cx="1" cy="14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2" name="Rectangle 1434"/>
              <p:cNvSpPr>
                <a:spLocks noChangeArrowheads="1"/>
              </p:cNvSpPr>
              <p:nvPr/>
            </p:nvSpPr>
            <p:spPr bwMode="auto">
              <a:xfrm>
                <a:off x="4396" y="2347"/>
                <a:ext cx="1" cy="14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3" name="Rectangle 1435"/>
              <p:cNvSpPr>
                <a:spLocks noChangeArrowheads="1"/>
              </p:cNvSpPr>
              <p:nvPr/>
            </p:nvSpPr>
            <p:spPr bwMode="auto">
              <a:xfrm>
                <a:off x="4397" y="2347"/>
                <a:ext cx="1" cy="14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4" name="Rectangle 1436"/>
              <p:cNvSpPr>
                <a:spLocks noChangeArrowheads="1"/>
              </p:cNvSpPr>
              <p:nvPr/>
            </p:nvSpPr>
            <p:spPr bwMode="auto">
              <a:xfrm>
                <a:off x="4398" y="2347"/>
                <a:ext cx="1" cy="14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5" name="Rectangle 1437"/>
              <p:cNvSpPr>
                <a:spLocks noChangeArrowheads="1"/>
              </p:cNvSpPr>
              <p:nvPr/>
            </p:nvSpPr>
            <p:spPr bwMode="auto">
              <a:xfrm>
                <a:off x="4399" y="2347"/>
                <a:ext cx="1" cy="14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6" name="Rectangle 1438"/>
              <p:cNvSpPr>
                <a:spLocks noChangeArrowheads="1"/>
              </p:cNvSpPr>
              <p:nvPr/>
            </p:nvSpPr>
            <p:spPr bwMode="auto">
              <a:xfrm>
                <a:off x="4399" y="2347"/>
                <a:ext cx="1" cy="14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7" name="Rectangle 1439"/>
              <p:cNvSpPr>
                <a:spLocks noChangeArrowheads="1"/>
              </p:cNvSpPr>
              <p:nvPr/>
            </p:nvSpPr>
            <p:spPr bwMode="auto">
              <a:xfrm>
                <a:off x="4400" y="2347"/>
                <a:ext cx="1" cy="14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38" name="Rectangle 1440"/>
              <p:cNvSpPr>
                <a:spLocks noChangeArrowheads="1"/>
              </p:cNvSpPr>
              <p:nvPr/>
            </p:nvSpPr>
            <p:spPr bwMode="auto">
              <a:xfrm>
                <a:off x="4401" y="2347"/>
                <a:ext cx="1" cy="13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19" name="Group 1441"/>
            <p:cNvGrpSpPr>
              <a:grpSpLocks/>
            </p:cNvGrpSpPr>
            <p:nvPr/>
          </p:nvGrpSpPr>
          <p:grpSpPr bwMode="auto">
            <a:xfrm>
              <a:off x="4289" y="1683"/>
              <a:ext cx="293" cy="741"/>
              <a:chOff x="4248" y="1828"/>
              <a:chExt cx="293" cy="741"/>
            </a:xfrm>
          </p:grpSpPr>
          <p:sp>
            <p:nvSpPr>
              <p:cNvPr id="1439" name="Rectangle 1442"/>
              <p:cNvSpPr>
                <a:spLocks noChangeArrowheads="1"/>
              </p:cNvSpPr>
              <p:nvPr/>
            </p:nvSpPr>
            <p:spPr bwMode="auto">
              <a:xfrm>
                <a:off x="4401" y="2347"/>
                <a:ext cx="1" cy="13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0" name="Rectangle 1443"/>
              <p:cNvSpPr>
                <a:spLocks noChangeArrowheads="1"/>
              </p:cNvSpPr>
              <p:nvPr/>
            </p:nvSpPr>
            <p:spPr bwMode="auto">
              <a:xfrm>
                <a:off x="4402" y="2347"/>
                <a:ext cx="1" cy="13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1" name="Rectangle 1444"/>
              <p:cNvSpPr>
                <a:spLocks noChangeArrowheads="1"/>
              </p:cNvSpPr>
              <p:nvPr/>
            </p:nvSpPr>
            <p:spPr bwMode="auto">
              <a:xfrm>
                <a:off x="4403" y="2347"/>
                <a:ext cx="1" cy="13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2" name="Rectangle 1445"/>
              <p:cNvSpPr>
                <a:spLocks noChangeArrowheads="1"/>
              </p:cNvSpPr>
              <p:nvPr/>
            </p:nvSpPr>
            <p:spPr bwMode="auto">
              <a:xfrm>
                <a:off x="4404" y="2347"/>
                <a:ext cx="1" cy="13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3" name="Rectangle 1446"/>
              <p:cNvSpPr>
                <a:spLocks noChangeArrowheads="1"/>
              </p:cNvSpPr>
              <p:nvPr/>
            </p:nvSpPr>
            <p:spPr bwMode="auto">
              <a:xfrm>
                <a:off x="4404" y="2347"/>
                <a:ext cx="1" cy="13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4" name="Rectangle 1447"/>
              <p:cNvSpPr>
                <a:spLocks noChangeArrowheads="1"/>
              </p:cNvSpPr>
              <p:nvPr/>
            </p:nvSpPr>
            <p:spPr bwMode="auto">
              <a:xfrm>
                <a:off x="4405" y="2349"/>
                <a:ext cx="1" cy="12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5" name="Rectangle 1448"/>
              <p:cNvSpPr>
                <a:spLocks noChangeArrowheads="1"/>
              </p:cNvSpPr>
              <p:nvPr/>
            </p:nvSpPr>
            <p:spPr bwMode="auto">
              <a:xfrm>
                <a:off x="4406" y="2349"/>
                <a:ext cx="1" cy="12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6" name="Rectangle 1449"/>
              <p:cNvSpPr>
                <a:spLocks noChangeArrowheads="1"/>
              </p:cNvSpPr>
              <p:nvPr/>
            </p:nvSpPr>
            <p:spPr bwMode="auto">
              <a:xfrm>
                <a:off x="4406" y="2350"/>
                <a:ext cx="1" cy="12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7" name="Rectangle 1450"/>
              <p:cNvSpPr>
                <a:spLocks noChangeArrowheads="1"/>
              </p:cNvSpPr>
              <p:nvPr/>
            </p:nvSpPr>
            <p:spPr bwMode="auto">
              <a:xfrm>
                <a:off x="4407" y="2351"/>
                <a:ext cx="1" cy="12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8" name="Rectangle 1451"/>
              <p:cNvSpPr>
                <a:spLocks noChangeArrowheads="1"/>
              </p:cNvSpPr>
              <p:nvPr/>
            </p:nvSpPr>
            <p:spPr bwMode="auto">
              <a:xfrm>
                <a:off x="4408" y="2351"/>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49" name="Rectangle 1452"/>
              <p:cNvSpPr>
                <a:spLocks noChangeArrowheads="1"/>
              </p:cNvSpPr>
              <p:nvPr/>
            </p:nvSpPr>
            <p:spPr bwMode="auto">
              <a:xfrm>
                <a:off x="4408" y="2352"/>
                <a:ext cx="1" cy="12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0" name="Rectangle 1453"/>
              <p:cNvSpPr>
                <a:spLocks noChangeArrowheads="1"/>
              </p:cNvSpPr>
              <p:nvPr/>
            </p:nvSpPr>
            <p:spPr bwMode="auto">
              <a:xfrm>
                <a:off x="4409" y="2354"/>
                <a:ext cx="1" cy="11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1" name="Rectangle 1454"/>
              <p:cNvSpPr>
                <a:spLocks noChangeArrowheads="1"/>
              </p:cNvSpPr>
              <p:nvPr/>
            </p:nvSpPr>
            <p:spPr bwMode="auto">
              <a:xfrm>
                <a:off x="4410" y="2354"/>
                <a:ext cx="1" cy="11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2" name="Rectangle 1455"/>
              <p:cNvSpPr>
                <a:spLocks noChangeArrowheads="1"/>
              </p:cNvSpPr>
              <p:nvPr/>
            </p:nvSpPr>
            <p:spPr bwMode="auto">
              <a:xfrm>
                <a:off x="4411" y="2355"/>
                <a:ext cx="1" cy="11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3" name="Rectangle 1456"/>
              <p:cNvSpPr>
                <a:spLocks noChangeArrowheads="1"/>
              </p:cNvSpPr>
              <p:nvPr/>
            </p:nvSpPr>
            <p:spPr bwMode="auto">
              <a:xfrm>
                <a:off x="4411" y="2356"/>
                <a:ext cx="1" cy="11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4" name="Rectangle 1457"/>
              <p:cNvSpPr>
                <a:spLocks noChangeArrowheads="1"/>
              </p:cNvSpPr>
              <p:nvPr/>
            </p:nvSpPr>
            <p:spPr bwMode="auto">
              <a:xfrm>
                <a:off x="4412" y="2356"/>
                <a:ext cx="1" cy="11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5" name="Rectangle 1458"/>
              <p:cNvSpPr>
                <a:spLocks noChangeArrowheads="1"/>
              </p:cNvSpPr>
              <p:nvPr/>
            </p:nvSpPr>
            <p:spPr bwMode="auto">
              <a:xfrm>
                <a:off x="4413" y="2357"/>
                <a:ext cx="1" cy="10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6" name="Rectangle 1459"/>
              <p:cNvSpPr>
                <a:spLocks noChangeArrowheads="1"/>
              </p:cNvSpPr>
              <p:nvPr/>
            </p:nvSpPr>
            <p:spPr bwMode="auto">
              <a:xfrm>
                <a:off x="4413" y="2358"/>
                <a:ext cx="1" cy="10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7" name="Rectangle 1460"/>
              <p:cNvSpPr>
                <a:spLocks noChangeArrowheads="1"/>
              </p:cNvSpPr>
              <p:nvPr/>
            </p:nvSpPr>
            <p:spPr bwMode="auto">
              <a:xfrm>
                <a:off x="4414" y="2358"/>
                <a:ext cx="1" cy="10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8" name="Rectangle 1461"/>
              <p:cNvSpPr>
                <a:spLocks noChangeArrowheads="1"/>
              </p:cNvSpPr>
              <p:nvPr/>
            </p:nvSpPr>
            <p:spPr bwMode="auto">
              <a:xfrm>
                <a:off x="4415" y="2359"/>
                <a:ext cx="1" cy="10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59" name="Rectangle 1462"/>
              <p:cNvSpPr>
                <a:spLocks noChangeArrowheads="1"/>
              </p:cNvSpPr>
              <p:nvPr/>
            </p:nvSpPr>
            <p:spPr bwMode="auto">
              <a:xfrm>
                <a:off x="4415" y="2360"/>
                <a:ext cx="1" cy="10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0" name="Rectangle 1463"/>
              <p:cNvSpPr>
                <a:spLocks noChangeArrowheads="1"/>
              </p:cNvSpPr>
              <p:nvPr/>
            </p:nvSpPr>
            <p:spPr bwMode="auto">
              <a:xfrm>
                <a:off x="4416" y="2361"/>
                <a:ext cx="1" cy="9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1" name="Rectangle 1464"/>
              <p:cNvSpPr>
                <a:spLocks noChangeArrowheads="1"/>
              </p:cNvSpPr>
              <p:nvPr/>
            </p:nvSpPr>
            <p:spPr bwMode="auto">
              <a:xfrm>
                <a:off x="4417" y="2361"/>
                <a:ext cx="1" cy="9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2" name="Rectangle 1465"/>
              <p:cNvSpPr>
                <a:spLocks noChangeArrowheads="1"/>
              </p:cNvSpPr>
              <p:nvPr/>
            </p:nvSpPr>
            <p:spPr bwMode="auto">
              <a:xfrm>
                <a:off x="4418" y="2362"/>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3" name="Rectangle 1466"/>
              <p:cNvSpPr>
                <a:spLocks noChangeArrowheads="1"/>
              </p:cNvSpPr>
              <p:nvPr/>
            </p:nvSpPr>
            <p:spPr bwMode="auto">
              <a:xfrm>
                <a:off x="4418" y="2363"/>
                <a:ext cx="1" cy="9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4" name="Rectangle 1467"/>
              <p:cNvSpPr>
                <a:spLocks noChangeArrowheads="1"/>
              </p:cNvSpPr>
              <p:nvPr/>
            </p:nvSpPr>
            <p:spPr bwMode="auto">
              <a:xfrm>
                <a:off x="4419" y="2364"/>
                <a:ext cx="1" cy="9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5" name="Rectangle 1468"/>
              <p:cNvSpPr>
                <a:spLocks noChangeArrowheads="1"/>
              </p:cNvSpPr>
              <p:nvPr/>
            </p:nvSpPr>
            <p:spPr bwMode="auto">
              <a:xfrm>
                <a:off x="4420" y="2365"/>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6" name="Rectangle 1469"/>
              <p:cNvSpPr>
                <a:spLocks noChangeArrowheads="1"/>
              </p:cNvSpPr>
              <p:nvPr/>
            </p:nvSpPr>
            <p:spPr bwMode="auto">
              <a:xfrm>
                <a:off x="4420" y="2365"/>
                <a:ext cx="1" cy="8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7" name="Rectangle 1470"/>
              <p:cNvSpPr>
                <a:spLocks noChangeArrowheads="1"/>
              </p:cNvSpPr>
              <p:nvPr/>
            </p:nvSpPr>
            <p:spPr bwMode="auto">
              <a:xfrm>
                <a:off x="4421" y="2366"/>
                <a:ext cx="1" cy="8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8" name="Freeform 1471"/>
              <p:cNvSpPr>
                <a:spLocks/>
              </p:cNvSpPr>
              <p:nvPr/>
            </p:nvSpPr>
            <p:spPr bwMode="auto">
              <a:xfrm>
                <a:off x="4249" y="2344"/>
                <a:ext cx="176" cy="225"/>
              </a:xfrm>
              <a:custGeom>
                <a:avLst/>
                <a:gdLst>
                  <a:gd name="T0" fmla="*/ 8 w 351"/>
                  <a:gd name="T1" fmla="*/ 48 h 448"/>
                  <a:gd name="T2" fmla="*/ 10 w 351"/>
                  <a:gd name="T3" fmla="*/ 48 h 448"/>
                  <a:gd name="T4" fmla="*/ 11 w 351"/>
                  <a:gd name="T5" fmla="*/ 46 h 448"/>
                  <a:gd name="T6" fmla="*/ 13 w 351"/>
                  <a:gd name="T7" fmla="*/ 46 h 448"/>
                  <a:gd name="T8" fmla="*/ 46 w 351"/>
                  <a:gd name="T9" fmla="*/ 11 h 448"/>
                  <a:gd name="T10" fmla="*/ 308 w 351"/>
                  <a:gd name="T11" fmla="*/ 11 h 448"/>
                  <a:gd name="T12" fmla="*/ 340 w 351"/>
                  <a:gd name="T13" fmla="*/ 46 h 448"/>
                  <a:gd name="T14" fmla="*/ 340 w 351"/>
                  <a:gd name="T15" fmla="*/ 204 h 448"/>
                  <a:gd name="T16" fmla="*/ 209 w 351"/>
                  <a:gd name="T17" fmla="*/ 437 h 448"/>
                  <a:gd name="T18" fmla="*/ 138 w 351"/>
                  <a:gd name="T19" fmla="*/ 437 h 448"/>
                  <a:gd name="T20" fmla="*/ 11 w 351"/>
                  <a:gd name="T21" fmla="*/ 206 h 448"/>
                  <a:gd name="T22" fmla="*/ 8 w 351"/>
                  <a:gd name="T23" fmla="*/ 45 h 448"/>
                  <a:gd name="T24" fmla="*/ 8 w 351"/>
                  <a:gd name="T25" fmla="*/ 48 h 448"/>
                  <a:gd name="T26" fmla="*/ 7 w 351"/>
                  <a:gd name="T27" fmla="*/ 38 h 448"/>
                  <a:gd name="T28" fmla="*/ 6 w 351"/>
                  <a:gd name="T29" fmla="*/ 36 h 448"/>
                  <a:gd name="T30" fmla="*/ 4 w 351"/>
                  <a:gd name="T31" fmla="*/ 36 h 448"/>
                  <a:gd name="T32" fmla="*/ 3 w 351"/>
                  <a:gd name="T33" fmla="*/ 38 h 448"/>
                  <a:gd name="T34" fmla="*/ 1 w 351"/>
                  <a:gd name="T35" fmla="*/ 38 h 448"/>
                  <a:gd name="T36" fmla="*/ 1 w 351"/>
                  <a:gd name="T37" fmla="*/ 39 h 448"/>
                  <a:gd name="T38" fmla="*/ 0 w 351"/>
                  <a:gd name="T39" fmla="*/ 41 h 448"/>
                  <a:gd name="T40" fmla="*/ 0 w 351"/>
                  <a:gd name="T41" fmla="*/ 208 h 448"/>
                  <a:gd name="T42" fmla="*/ 1 w 351"/>
                  <a:gd name="T43" fmla="*/ 210 h 448"/>
                  <a:gd name="T44" fmla="*/ 131 w 351"/>
                  <a:gd name="T45" fmla="*/ 446 h 448"/>
                  <a:gd name="T46" fmla="*/ 131 w 351"/>
                  <a:gd name="T47" fmla="*/ 447 h 448"/>
                  <a:gd name="T48" fmla="*/ 133 w 351"/>
                  <a:gd name="T49" fmla="*/ 447 h 448"/>
                  <a:gd name="T50" fmla="*/ 134 w 351"/>
                  <a:gd name="T51" fmla="*/ 448 h 448"/>
                  <a:gd name="T52" fmla="*/ 213 w 351"/>
                  <a:gd name="T53" fmla="*/ 448 h 448"/>
                  <a:gd name="T54" fmla="*/ 214 w 351"/>
                  <a:gd name="T55" fmla="*/ 447 h 448"/>
                  <a:gd name="T56" fmla="*/ 216 w 351"/>
                  <a:gd name="T57" fmla="*/ 447 h 448"/>
                  <a:gd name="T58" fmla="*/ 216 w 351"/>
                  <a:gd name="T59" fmla="*/ 446 h 448"/>
                  <a:gd name="T60" fmla="*/ 350 w 351"/>
                  <a:gd name="T61" fmla="*/ 208 h 448"/>
                  <a:gd name="T62" fmla="*/ 351 w 351"/>
                  <a:gd name="T63" fmla="*/ 207 h 448"/>
                  <a:gd name="T64" fmla="*/ 351 w 351"/>
                  <a:gd name="T65" fmla="*/ 41 h 448"/>
                  <a:gd name="T66" fmla="*/ 350 w 351"/>
                  <a:gd name="T67" fmla="*/ 39 h 448"/>
                  <a:gd name="T68" fmla="*/ 315 w 351"/>
                  <a:gd name="T69" fmla="*/ 1 h 448"/>
                  <a:gd name="T70" fmla="*/ 313 w 351"/>
                  <a:gd name="T71" fmla="*/ 1 h 448"/>
                  <a:gd name="T72" fmla="*/ 312 w 351"/>
                  <a:gd name="T73" fmla="*/ 0 h 448"/>
                  <a:gd name="T74" fmla="*/ 42 w 351"/>
                  <a:gd name="T75" fmla="*/ 0 h 448"/>
                  <a:gd name="T76" fmla="*/ 41 w 351"/>
                  <a:gd name="T77" fmla="*/ 1 h 448"/>
                  <a:gd name="T78" fmla="*/ 39 w 351"/>
                  <a:gd name="T79" fmla="*/ 1 h 448"/>
                  <a:gd name="T80" fmla="*/ 7 w 351"/>
                  <a:gd name="T81" fmla="*/ 38 h 448"/>
                  <a:gd name="T82" fmla="*/ 8 w 351"/>
                  <a:gd name="T83" fmla="*/ 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 h="448">
                    <a:moveTo>
                      <a:pt x="8" y="48"/>
                    </a:moveTo>
                    <a:lnTo>
                      <a:pt x="10" y="48"/>
                    </a:lnTo>
                    <a:lnTo>
                      <a:pt x="11" y="46"/>
                    </a:lnTo>
                    <a:lnTo>
                      <a:pt x="13" y="46"/>
                    </a:lnTo>
                    <a:lnTo>
                      <a:pt x="46" y="11"/>
                    </a:lnTo>
                    <a:lnTo>
                      <a:pt x="308" y="11"/>
                    </a:lnTo>
                    <a:lnTo>
                      <a:pt x="340" y="46"/>
                    </a:lnTo>
                    <a:lnTo>
                      <a:pt x="340" y="204"/>
                    </a:lnTo>
                    <a:lnTo>
                      <a:pt x="209" y="437"/>
                    </a:lnTo>
                    <a:lnTo>
                      <a:pt x="138" y="437"/>
                    </a:lnTo>
                    <a:lnTo>
                      <a:pt x="11" y="206"/>
                    </a:lnTo>
                    <a:lnTo>
                      <a:pt x="8" y="45"/>
                    </a:lnTo>
                    <a:lnTo>
                      <a:pt x="8" y="48"/>
                    </a:lnTo>
                    <a:lnTo>
                      <a:pt x="7" y="38"/>
                    </a:lnTo>
                    <a:lnTo>
                      <a:pt x="6" y="36"/>
                    </a:lnTo>
                    <a:lnTo>
                      <a:pt x="4" y="36"/>
                    </a:lnTo>
                    <a:lnTo>
                      <a:pt x="3" y="38"/>
                    </a:lnTo>
                    <a:lnTo>
                      <a:pt x="1" y="38"/>
                    </a:lnTo>
                    <a:lnTo>
                      <a:pt x="1" y="39"/>
                    </a:lnTo>
                    <a:lnTo>
                      <a:pt x="0" y="41"/>
                    </a:lnTo>
                    <a:lnTo>
                      <a:pt x="0" y="208"/>
                    </a:lnTo>
                    <a:lnTo>
                      <a:pt x="1" y="210"/>
                    </a:lnTo>
                    <a:lnTo>
                      <a:pt x="131" y="446"/>
                    </a:lnTo>
                    <a:lnTo>
                      <a:pt x="131" y="447"/>
                    </a:lnTo>
                    <a:lnTo>
                      <a:pt x="133" y="447"/>
                    </a:lnTo>
                    <a:lnTo>
                      <a:pt x="134" y="448"/>
                    </a:lnTo>
                    <a:lnTo>
                      <a:pt x="213" y="448"/>
                    </a:lnTo>
                    <a:lnTo>
                      <a:pt x="214" y="447"/>
                    </a:lnTo>
                    <a:lnTo>
                      <a:pt x="216" y="447"/>
                    </a:lnTo>
                    <a:lnTo>
                      <a:pt x="216" y="446"/>
                    </a:lnTo>
                    <a:lnTo>
                      <a:pt x="350" y="208"/>
                    </a:lnTo>
                    <a:lnTo>
                      <a:pt x="351" y="207"/>
                    </a:lnTo>
                    <a:lnTo>
                      <a:pt x="351" y="41"/>
                    </a:lnTo>
                    <a:lnTo>
                      <a:pt x="350" y="39"/>
                    </a:lnTo>
                    <a:lnTo>
                      <a:pt x="315" y="1"/>
                    </a:lnTo>
                    <a:lnTo>
                      <a:pt x="313" y="1"/>
                    </a:lnTo>
                    <a:lnTo>
                      <a:pt x="312" y="0"/>
                    </a:lnTo>
                    <a:lnTo>
                      <a:pt x="42" y="0"/>
                    </a:lnTo>
                    <a:lnTo>
                      <a:pt x="41" y="1"/>
                    </a:lnTo>
                    <a:lnTo>
                      <a:pt x="39" y="1"/>
                    </a:lnTo>
                    <a:lnTo>
                      <a:pt x="7" y="38"/>
                    </a:lnTo>
                    <a:lnTo>
                      <a:pt x="8"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69" name="Rectangle 1472"/>
              <p:cNvSpPr>
                <a:spLocks noChangeArrowheads="1"/>
              </p:cNvSpPr>
              <p:nvPr/>
            </p:nvSpPr>
            <p:spPr bwMode="auto">
              <a:xfrm>
                <a:off x="4334" y="2366"/>
                <a:ext cx="102" cy="64"/>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0" name="Freeform 1473"/>
              <p:cNvSpPr>
                <a:spLocks/>
              </p:cNvSpPr>
              <p:nvPr/>
            </p:nvSpPr>
            <p:spPr bwMode="auto">
              <a:xfrm>
                <a:off x="4331" y="2363"/>
                <a:ext cx="107" cy="70"/>
              </a:xfrm>
              <a:custGeom>
                <a:avLst/>
                <a:gdLst>
                  <a:gd name="T0" fmla="*/ 5 w 214"/>
                  <a:gd name="T1" fmla="*/ 0 h 138"/>
                  <a:gd name="T2" fmla="*/ 4 w 214"/>
                  <a:gd name="T3" fmla="*/ 0 h 138"/>
                  <a:gd name="T4" fmla="*/ 2 w 214"/>
                  <a:gd name="T5" fmla="*/ 1 h 138"/>
                  <a:gd name="T6" fmla="*/ 1 w 214"/>
                  <a:gd name="T7" fmla="*/ 1 h 138"/>
                  <a:gd name="T8" fmla="*/ 1 w 214"/>
                  <a:gd name="T9" fmla="*/ 3 h 138"/>
                  <a:gd name="T10" fmla="*/ 0 w 214"/>
                  <a:gd name="T11" fmla="*/ 4 h 138"/>
                  <a:gd name="T12" fmla="*/ 0 w 214"/>
                  <a:gd name="T13" fmla="*/ 134 h 138"/>
                  <a:gd name="T14" fmla="*/ 1 w 214"/>
                  <a:gd name="T15" fmla="*/ 135 h 138"/>
                  <a:gd name="T16" fmla="*/ 1 w 214"/>
                  <a:gd name="T17" fmla="*/ 137 h 138"/>
                  <a:gd name="T18" fmla="*/ 2 w 214"/>
                  <a:gd name="T19" fmla="*/ 137 h 138"/>
                  <a:gd name="T20" fmla="*/ 4 w 214"/>
                  <a:gd name="T21" fmla="*/ 138 h 138"/>
                  <a:gd name="T22" fmla="*/ 210 w 214"/>
                  <a:gd name="T23" fmla="*/ 138 h 138"/>
                  <a:gd name="T24" fmla="*/ 211 w 214"/>
                  <a:gd name="T25" fmla="*/ 137 h 138"/>
                  <a:gd name="T26" fmla="*/ 213 w 214"/>
                  <a:gd name="T27" fmla="*/ 137 h 138"/>
                  <a:gd name="T28" fmla="*/ 213 w 214"/>
                  <a:gd name="T29" fmla="*/ 135 h 138"/>
                  <a:gd name="T30" fmla="*/ 214 w 214"/>
                  <a:gd name="T31" fmla="*/ 134 h 138"/>
                  <a:gd name="T32" fmla="*/ 214 w 214"/>
                  <a:gd name="T33" fmla="*/ 4 h 138"/>
                  <a:gd name="T34" fmla="*/ 213 w 214"/>
                  <a:gd name="T35" fmla="*/ 3 h 138"/>
                  <a:gd name="T36" fmla="*/ 213 w 214"/>
                  <a:gd name="T37" fmla="*/ 1 h 138"/>
                  <a:gd name="T38" fmla="*/ 211 w 214"/>
                  <a:gd name="T39" fmla="*/ 1 h 138"/>
                  <a:gd name="T40" fmla="*/ 210 w 214"/>
                  <a:gd name="T41" fmla="*/ 0 h 138"/>
                  <a:gd name="T42" fmla="*/ 209 w 214"/>
                  <a:gd name="T43" fmla="*/ 0 h 138"/>
                  <a:gd name="T44" fmla="*/ 5 w 214"/>
                  <a:gd name="T45" fmla="*/ 0 h 138"/>
                  <a:gd name="T46" fmla="*/ 11 w 214"/>
                  <a:gd name="T47" fmla="*/ 11 h 138"/>
                  <a:gd name="T48" fmla="*/ 203 w 214"/>
                  <a:gd name="T49" fmla="*/ 11 h 138"/>
                  <a:gd name="T50" fmla="*/ 203 w 214"/>
                  <a:gd name="T51" fmla="*/ 127 h 138"/>
                  <a:gd name="T52" fmla="*/ 11 w 214"/>
                  <a:gd name="T53" fmla="*/ 127 h 138"/>
                  <a:gd name="T54" fmla="*/ 11 w 214"/>
                  <a:gd name="T55" fmla="*/ 11 h 138"/>
                  <a:gd name="T56" fmla="*/ 5 w 214"/>
                  <a:gd name="T5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138">
                    <a:moveTo>
                      <a:pt x="5" y="0"/>
                    </a:moveTo>
                    <a:lnTo>
                      <a:pt x="4" y="0"/>
                    </a:lnTo>
                    <a:lnTo>
                      <a:pt x="2" y="1"/>
                    </a:lnTo>
                    <a:lnTo>
                      <a:pt x="1" y="1"/>
                    </a:lnTo>
                    <a:lnTo>
                      <a:pt x="1" y="3"/>
                    </a:lnTo>
                    <a:lnTo>
                      <a:pt x="0" y="4"/>
                    </a:lnTo>
                    <a:lnTo>
                      <a:pt x="0" y="134"/>
                    </a:lnTo>
                    <a:lnTo>
                      <a:pt x="1" y="135"/>
                    </a:lnTo>
                    <a:lnTo>
                      <a:pt x="1" y="137"/>
                    </a:lnTo>
                    <a:lnTo>
                      <a:pt x="2" y="137"/>
                    </a:lnTo>
                    <a:lnTo>
                      <a:pt x="4" y="138"/>
                    </a:lnTo>
                    <a:lnTo>
                      <a:pt x="210" y="138"/>
                    </a:lnTo>
                    <a:lnTo>
                      <a:pt x="211" y="137"/>
                    </a:lnTo>
                    <a:lnTo>
                      <a:pt x="213" y="137"/>
                    </a:lnTo>
                    <a:lnTo>
                      <a:pt x="213" y="135"/>
                    </a:lnTo>
                    <a:lnTo>
                      <a:pt x="214" y="134"/>
                    </a:lnTo>
                    <a:lnTo>
                      <a:pt x="214" y="4"/>
                    </a:lnTo>
                    <a:lnTo>
                      <a:pt x="213" y="3"/>
                    </a:lnTo>
                    <a:lnTo>
                      <a:pt x="213" y="1"/>
                    </a:lnTo>
                    <a:lnTo>
                      <a:pt x="211" y="1"/>
                    </a:lnTo>
                    <a:lnTo>
                      <a:pt x="210" y="0"/>
                    </a:lnTo>
                    <a:lnTo>
                      <a:pt x="209" y="0"/>
                    </a:lnTo>
                    <a:lnTo>
                      <a:pt x="5" y="0"/>
                    </a:lnTo>
                    <a:lnTo>
                      <a:pt x="11" y="11"/>
                    </a:lnTo>
                    <a:lnTo>
                      <a:pt x="203" y="11"/>
                    </a:lnTo>
                    <a:lnTo>
                      <a:pt x="203" y="127"/>
                    </a:lnTo>
                    <a:lnTo>
                      <a:pt x="11" y="127"/>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1" name="Freeform 1474"/>
              <p:cNvSpPr>
                <a:spLocks/>
              </p:cNvSpPr>
              <p:nvPr/>
            </p:nvSpPr>
            <p:spPr bwMode="auto">
              <a:xfrm>
                <a:off x="4248" y="2345"/>
                <a:ext cx="176" cy="23"/>
              </a:xfrm>
              <a:custGeom>
                <a:avLst/>
                <a:gdLst>
                  <a:gd name="T0" fmla="*/ 346 w 352"/>
                  <a:gd name="T1" fmla="*/ 47 h 47"/>
                  <a:gd name="T2" fmla="*/ 348 w 352"/>
                  <a:gd name="T3" fmla="*/ 47 h 47"/>
                  <a:gd name="T4" fmla="*/ 349 w 352"/>
                  <a:gd name="T5" fmla="*/ 45 h 47"/>
                  <a:gd name="T6" fmla="*/ 351 w 352"/>
                  <a:gd name="T7" fmla="*/ 45 h 47"/>
                  <a:gd name="T8" fmla="*/ 351 w 352"/>
                  <a:gd name="T9" fmla="*/ 44 h 47"/>
                  <a:gd name="T10" fmla="*/ 352 w 352"/>
                  <a:gd name="T11" fmla="*/ 42 h 47"/>
                  <a:gd name="T12" fmla="*/ 352 w 352"/>
                  <a:gd name="T13" fmla="*/ 40 h 47"/>
                  <a:gd name="T14" fmla="*/ 351 w 352"/>
                  <a:gd name="T15" fmla="*/ 38 h 47"/>
                  <a:gd name="T16" fmla="*/ 351 w 352"/>
                  <a:gd name="T17" fmla="*/ 37 h 47"/>
                  <a:gd name="T18" fmla="*/ 314 w 352"/>
                  <a:gd name="T19" fmla="*/ 1 h 47"/>
                  <a:gd name="T20" fmla="*/ 312 w 352"/>
                  <a:gd name="T21" fmla="*/ 1 h 47"/>
                  <a:gd name="T22" fmla="*/ 311 w 352"/>
                  <a:gd name="T23" fmla="*/ 0 h 47"/>
                  <a:gd name="T24" fmla="*/ 40 w 352"/>
                  <a:gd name="T25" fmla="*/ 0 h 47"/>
                  <a:gd name="T26" fmla="*/ 39 w 352"/>
                  <a:gd name="T27" fmla="*/ 1 h 47"/>
                  <a:gd name="T28" fmla="*/ 37 w 352"/>
                  <a:gd name="T29" fmla="*/ 1 h 47"/>
                  <a:gd name="T30" fmla="*/ 2 w 352"/>
                  <a:gd name="T31" fmla="*/ 37 h 47"/>
                  <a:gd name="T32" fmla="*/ 2 w 352"/>
                  <a:gd name="T33" fmla="*/ 38 h 47"/>
                  <a:gd name="T34" fmla="*/ 0 w 352"/>
                  <a:gd name="T35" fmla="*/ 40 h 47"/>
                  <a:gd name="T36" fmla="*/ 0 w 352"/>
                  <a:gd name="T37" fmla="*/ 42 h 47"/>
                  <a:gd name="T38" fmla="*/ 2 w 352"/>
                  <a:gd name="T39" fmla="*/ 44 h 47"/>
                  <a:gd name="T40" fmla="*/ 2 w 352"/>
                  <a:gd name="T41" fmla="*/ 45 h 47"/>
                  <a:gd name="T42" fmla="*/ 3 w 352"/>
                  <a:gd name="T43" fmla="*/ 45 h 47"/>
                  <a:gd name="T44" fmla="*/ 5 w 352"/>
                  <a:gd name="T45" fmla="*/ 47 h 47"/>
                  <a:gd name="T46" fmla="*/ 6 w 352"/>
                  <a:gd name="T47" fmla="*/ 47 h 47"/>
                  <a:gd name="T48" fmla="*/ 346 w 352"/>
                  <a:gd name="T49" fmla="*/ 47 h 47"/>
                  <a:gd name="T50" fmla="*/ 332 w 352"/>
                  <a:gd name="T51" fmla="*/ 35 h 47"/>
                  <a:gd name="T52" fmla="*/ 20 w 352"/>
                  <a:gd name="T53" fmla="*/ 35 h 47"/>
                  <a:gd name="T54" fmla="*/ 44 w 352"/>
                  <a:gd name="T55" fmla="*/ 11 h 47"/>
                  <a:gd name="T56" fmla="*/ 307 w 352"/>
                  <a:gd name="T57" fmla="*/ 11 h 47"/>
                  <a:gd name="T58" fmla="*/ 332 w 352"/>
                  <a:gd name="T59" fmla="*/ 35 h 47"/>
                  <a:gd name="T60" fmla="*/ 346 w 352"/>
                  <a:gd name="T61"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47">
                    <a:moveTo>
                      <a:pt x="346" y="47"/>
                    </a:moveTo>
                    <a:lnTo>
                      <a:pt x="348" y="47"/>
                    </a:lnTo>
                    <a:lnTo>
                      <a:pt x="349" y="45"/>
                    </a:lnTo>
                    <a:lnTo>
                      <a:pt x="351" y="45"/>
                    </a:lnTo>
                    <a:lnTo>
                      <a:pt x="351" y="44"/>
                    </a:lnTo>
                    <a:lnTo>
                      <a:pt x="352" y="42"/>
                    </a:lnTo>
                    <a:lnTo>
                      <a:pt x="352" y="40"/>
                    </a:lnTo>
                    <a:lnTo>
                      <a:pt x="351" y="38"/>
                    </a:lnTo>
                    <a:lnTo>
                      <a:pt x="351" y="37"/>
                    </a:lnTo>
                    <a:lnTo>
                      <a:pt x="314" y="1"/>
                    </a:lnTo>
                    <a:lnTo>
                      <a:pt x="312" y="1"/>
                    </a:lnTo>
                    <a:lnTo>
                      <a:pt x="311" y="0"/>
                    </a:lnTo>
                    <a:lnTo>
                      <a:pt x="40" y="0"/>
                    </a:lnTo>
                    <a:lnTo>
                      <a:pt x="39" y="1"/>
                    </a:lnTo>
                    <a:lnTo>
                      <a:pt x="37" y="1"/>
                    </a:lnTo>
                    <a:lnTo>
                      <a:pt x="2" y="37"/>
                    </a:lnTo>
                    <a:lnTo>
                      <a:pt x="2" y="38"/>
                    </a:lnTo>
                    <a:lnTo>
                      <a:pt x="0" y="40"/>
                    </a:lnTo>
                    <a:lnTo>
                      <a:pt x="0" y="42"/>
                    </a:lnTo>
                    <a:lnTo>
                      <a:pt x="2" y="44"/>
                    </a:lnTo>
                    <a:lnTo>
                      <a:pt x="2" y="45"/>
                    </a:lnTo>
                    <a:lnTo>
                      <a:pt x="3" y="45"/>
                    </a:lnTo>
                    <a:lnTo>
                      <a:pt x="5" y="47"/>
                    </a:lnTo>
                    <a:lnTo>
                      <a:pt x="6" y="47"/>
                    </a:lnTo>
                    <a:lnTo>
                      <a:pt x="346" y="47"/>
                    </a:lnTo>
                    <a:lnTo>
                      <a:pt x="332" y="35"/>
                    </a:lnTo>
                    <a:lnTo>
                      <a:pt x="20" y="35"/>
                    </a:lnTo>
                    <a:lnTo>
                      <a:pt x="44" y="11"/>
                    </a:lnTo>
                    <a:lnTo>
                      <a:pt x="307" y="11"/>
                    </a:lnTo>
                    <a:lnTo>
                      <a:pt x="332" y="35"/>
                    </a:lnTo>
                    <a:lnTo>
                      <a:pt x="346"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2" name="Freeform 1475"/>
              <p:cNvSpPr>
                <a:spLocks/>
              </p:cNvSpPr>
              <p:nvPr/>
            </p:nvSpPr>
            <p:spPr bwMode="auto">
              <a:xfrm>
                <a:off x="4394" y="2363"/>
                <a:ext cx="45" cy="70"/>
              </a:xfrm>
              <a:custGeom>
                <a:avLst/>
                <a:gdLst>
                  <a:gd name="T0" fmla="*/ 6 w 92"/>
                  <a:gd name="T1" fmla="*/ 0 h 141"/>
                  <a:gd name="T2" fmla="*/ 4 w 92"/>
                  <a:gd name="T3" fmla="*/ 0 h 141"/>
                  <a:gd name="T4" fmla="*/ 3 w 92"/>
                  <a:gd name="T5" fmla="*/ 2 h 141"/>
                  <a:gd name="T6" fmla="*/ 2 w 92"/>
                  <a:gd name="T7" fmla="*/ 2 h 141"/>
                  <a:gd name="T8" fmla="*/ 2 w 92"/>
                  <a:gd name="T9" fmla="*/ 3 h 141"/>
                  <a:gd name="T10" fmla="*/ 0 w 92"/>
                  <a:gd name="T11" fmla="*/ 5 h 141"/>
                  <a:gd name="T12" fmla="*/ 0 w 92"/>
                  <a:gd name="T13" fmla="*/ 137 h 141"/>
                  <a:gd name="T14" fmla="*/ 2 w 92"/>
                  <a:gd name="T15" fmla="*/ 139 h 141"/>
                  <a:gd name="T16" fmla="*/ 2 w 92"/>
                  <a:gd name="T17" fmla="*/ 140 h 141"/>
                  <a:gd name="T18" fmla="*/ 3 w 92"/>
                  <a:gd name="T19" fmla="*/ 140 h 141"/>
                  <a:gd name="T20" fmla="*/ 4 w 92"/>
                  <a:gd name="T21" fmla="*/ 141 h 141"/>
                  <a:gd name="T22" fmla="*/ 88 w 92"/>
                  <a:gd name="T23" fmla="*/ 141 h 141"/>
                  <a:gd name="T24" fmla="*/ 89 w 92"/>
                  <a:gd name="T25" fmla="*/ 140 h 141"/>
                  <a:gd name="T26" fmla="*/ 91 w 92"/>
                  <a:gd name="T27" fmla="*/ 140 h 141"/>
                  <a:gd name="T28" fmla="*/ 91 w 92"/>
                  <a:gd name="T29" fmla="*/ 139 h 141"/>
                  <a:gd name="T30" fmla="*/ 92 w 92"/>
                  <a:gd name="T31" fmla="*/ 137 h 141"/>
                  <a:gd name="T32" fmla="*/ 92 w 92"/>
                  <a:gd name="T33" fmla="*/ 5 h 141"/>
                  <a:gd name="T34" fmla="*/ 91 w 92"/>
                  <a:gd name="T35" fmla="*/ 3 h 141"/>
                  <a:gd name="T36" fmla="*/ 91 w 92"/>
                  <a:gd name="T37" fmla="*/ 2 h 141"/>
                  <a:gd name="T38" fmla="*/ 89 w 92"/>
                  <a:gd name="T39" fmla="*/ 2 h 141"/>
                  <a:gd name="T40" fmla="*/ 88 w 92"/>
                  <a:gd name="T41" fmla="*/ 0 h 141"/>
                  <a:gd name="T42" fmla="*/ 86 w 92"/>
                  <a:gd name="T43" fmla="*/ 0 h 141"/>
                  <a:gd name="T44" fmla="*/ 6 w 92"/>
                  <a:gd name="T45" fmla="*/ 0 h 141"/>
                  <a:gd name="T46" fmla="*/ 12 w 92"/>
                  <a:gd name="T47" fmla="*/ 12 h 141"/>
                  <a:gd name="T48" fmla="*/ 81 w 92"/>
                  <a:gd name="T49" fmla="*/ 12 h 141"/>
                  <a:gd name="T50" fmla="*/ 81 w 92"/>
                  <a:gd name="T51" fmla="*/ 130 h 141"/>
                  <a:gd name="T52" fmla="*/ 12 w 92"/>
                  <a:gd name="T53" fmla="*/ 130 h 141"/>
                  <a:gd name="T54" fmla="*/ 12 w 92"/>
                  <a:gd name="T55" fmla="*/ 12 h 141"/>
                  <a:gd name="T56" fmla="*/ 6 w 92"/>
                  <a:gd name="T5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41">
                    <a:moveTo>
                      <a:pt x="6" y="0"/>
                    </a:moveTo>
                    <a:lnTo>
                      <a:pt x="4" y="0"/>
                    </a:lnTo>
                    <a:lnTo>
                      <a:pt x="3" y="2"/>
                    </a:lnTo>
                    <a:lnTo>
                      <a:pt x="2" y="2"/>
                    </a:lnTo>
                    <a:lnTo>
                      <a:pt x="2" y="3"/>
                    </a:lnTo>
                    <a:lnTo>
                      <a:pt x="0" y="5"/>
                    </a:lnTo>
                    <a:lnTo>
                      <a:pt x="0" y="137"/>
                    </a:lnTo>
                    <a:lnTo>
                      <a:pt x="2" y="139"/>
                    </a:lnTo>
                    <a:lnTo>
                      <a:pt x="2" y="140"/>
                    </a:lnTo>
                    <a:lnTo>
                      <a:pt x="3" y="140"/>
                    </a:lnTo>
                    <a:lnTo>
                      <a:pt x="4" y="141"/>
                    </a:lnTo>
                    <a:lnTo>
                      <a:pt x="88" y="141"/>
                    </a:lnTo>
                    <a:lnTo>
                      <a:pt x="89" y="140"/>
                    </a:lnTo>
                    <a:lnTo>
                      <a:pt x="91" y="140"/>
                    </a:lnTo>
                    <a:lnTo>
                      <a:pt x="91" y="139"/>
                    </a:lnTo>
                    <a:lnTo>
                      <a:pt x="92" y="137"/>
                    </a:lnTo>
                    <a:lnTo>
                      <a:pt x="92" y="5"/>
                    </a:lnTo>
                    <a:lnTo>
                      <a:pt x="91" y="3"/>
                    </a:lnTo>
                    <a:lnTo>
                      <a:pt x="91" y="2"/>
                    </a:lnTo>
                    <a:lnTo>
                      <a:pt x="89" y="2"/>
                    </a:lnTo>
                    <a:lnTo>
                      <a:pt x="88" y="0"/>
                    </a:lnTo>
                    <a:lnTo>
                      <a:pt x="86" y="0"/>
                    </a:lnTo>
                    <a:lnTo>
                      <a:pt x="6" y="0"/>
                    </a:lnTo>
                    <a:lnTo>
                      <a:pt x="12" y="12"/>
                    </a:lnTo>
                    <a:lnTo>
                      <a:pt x="81" y="12"/>
                    </a:lnTo>
                    <a:lnTo>
                      <a:pt x="81" y="130"/>
                    </a:lnTo>
                    <a:lnTo>
                      <a:pt x="12" y="130"/>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3" name="Freeform 1476"/>
              <p:cNvSpPr>
                <a:spLocks/>
              </p:cNvSpPr>
              <p:nvPr/>
            </p:nvSpPr>
            <p:spPr bwMode="auto">
              <a:xfrm>
                <a:off x="4333" y="2363"/>
                <a:ext cx="66" cy="70"/>
              </a:xfrm>
              <a:custGeom>
                <a:avLst/>
                <a:gdLst>
                  <a:gd name="T0" fmla="*/ 5 w 133"/>
                  <a:gd name="T1" fmla="*/ 0 h 141"/>
                  <a:gd name="T2" fmla="*/ 4 w 133"/>
                  <a:gd name="T3" fmla="*/ 0 h 141"/>
                  <a:gd name="T4" fmla="*/ 3 w 133"/>
                  <a:gd name="T5" fmla="*/ 2 h 141"/>
                  <a:gd name="T6" fmla="*/ 1 w 133"/>
                  <a:gd name="T7" fmla="*/ 2 h 141"/>
                  <a:gd name="T8" fmla="*/ 1 w 133"/>
                  <a:gd name="T9" fmla="*/ 3 h 141"/>
                  <a:gd name="T10" fmla="*/ 0 w 133"/>
                  <a:gd name="T11" fmla="*/ 5 h 141"/>
                  <a:gd name="T12" fmla="*/ 0 w 133"/>
                  <a:gd name="T13" fmla="*/ 137 h 141"/>
                  <a:gd name="T14" fmla="*/ 1 w 133"/>
                  <a:gd name="T15" fmla="*/ 139 h 141"/>
                  <a:gd name="T16" fmla="*/ 1 w 133"/>
                  <a:gd name="T17" fmla="*/ 140 h 141"/>
                  <a:gd name="T18" fmla="*/ 3 w 133"/>
                  <a:gd name="T19" fmla="*/ 140 h 141"/>
                  <a:gd name="T20" fmla="*/ 4 w 133"/>
                  <a:gd name="T21" fmla="*/ 141 h 141"/>
                  <a:gd name="T22" fmla="*/ 128 w 133"/>
                  <a:gd name="T23" fmla="*/ 141 h 141"/>
                  <a:gd name="T24" fmla="*/ 130 w 133"/>
                  <a:gd name="T25" fmla="*/ 140 h 141"/>
                  <a:gd name="T26" fmla="*/ 131 w 133"/>
                  <a:gd name="T27" fmla="*/ 140 h 141"/>
                  <a:gd name="T28" fmla="*/ 131 w 133"/>
                  <a:gd name="T29" fmla="*/ 139 h 141"/>
                  <a:gd name="T30" fmla="*/ 133 w 133"/>
                  <a:gd name="T31" fmla="*/ 137 h 141"/>
                  <a:gd name="T32" fmla="*/ 133 w 133"/>
                  <a:gd name="T33" fmla="*/ 5 h 141"/>
                  <a:gd name="T34" fmla="*/ 131 w 133"/>
                  <a:gd name="T35" fmla="*/ 3 h 141"/>
                  <a:gd name="T36" fmla="*/ 131 w 133"/>
                  <a:gd name="T37" fmla="*/ 2 h 141"/>
                  <a:gd name="T38" fmla="*/ 130 w 133"/>
                  <a:gd name="T39" fmla="*/ 2 h 141"/>
                  <a:gd name="T40" fmla="*/ 128 w 133"/>
                  <a:gd name="T41" fmla="*/ 0 h 141"/>
                  <a:gd name="T42" fmla="*/ 127 w 133"/>
                  <a:gd name="T43" fmla="*/ 0 h 141"/>
                  <a:gd name="T44" fmla="*/ 5 w 133"/>
                  <a:gd name="T45" fmla="*/ 0 h 141"/>
                  <a:gd name="T46" fmla="*/ 11 w 133"/>
                  <a:gd name="T47" fmla="*/ 12 h 141"/>
                  <a:gd name="T48" fmla="*/ 121 w 133"/>
                  <a:gd name="T49" fmla="*/ 12 h 141"/>
                  <a:gd name="T50" fmla="*/ 121 w 133"/>
                  <a:gd name="T51" fmla="*/ 130 h 141"/>
                  <a:gd name="T52" fmla="*/ 11 w 133"/>
                  <a:gd name="T53" fmla="*/ 130 h 141"/>
                  <a:gd name="T54" fmla="*/ 11 w 133"/>
                  <a:gd name="T55" fmla="*/ 12 h 141"/>
                  <a:gd name="T56" fmla="*/ 5 w 133"/>
                  <a:gd name="T5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41">
                    <a:moveTo>
                      <a:pt x="5" y="0"/>
                    </a:moveTo>
                    <a:lnTo>
                      <a:pt x="4" y="0"/>
                    </a:lnTo>
                    <a:lnTo>
                      <a:pt x="3" y="2"/>
                    </a:lnTo>
                    <a:lnTo>
                      <a:pt x="1" y="2"/>
                    </a:lnTo>
                    <a:lnTo>
                      <a:pt x="1" y="3"/>
                    </a:lnTo>
                    <a:lnTo>
                      <a:pt x="0" y="5"/>
                    </a:lnTo>
                    <a:lnTo>
                      <a:pt x="0" y="137"/>
                    </a:lnTo>
                    <a:lnTo>
                      <a:pt x="1" y="139"/>
                    </a:lnTo>
                    <a:lnTo>
                      <a:pt x="1" y="140"/>
                    </a:lnTo>
                    <a:lnTo>
                      <a:pt x="3" y="140"/>
                    </a:lnTo>
                    <a:lnTo>
                      <a:pt x="4" y="141"/>
                    </a:lnTo>
                    <a:lnTo>
                      <a:pt x="128" y="141"/>
                    </a:lnTo>
                    <a:lnTo>
                      <a:pt x="130" y="140"/>
                    </a:lnTo>
                    <a:lnTo>
                      <a:pt x="131" y="140"/>
                    </a:lnTo>
                    <a:lnTo>
                      <a:pt x="131" y="139"/>
                    </a:lnTo>
                    <a:lnTo>
                      <a:pt x="133" y="137"/>
                    </a:lnTo>
                    <a:lnTo>
                      <a:pt x="133" y="5"/>
                    </a:lnTo>
                    <a:lnTo>
                      <a:pt x="131" y="3"/>
                    </a:lnTo>
                    <a:lnTo>
                      <a:pt x="131" y="2"/>
                    </a:lnTo>
                    <a:lnTo>
                      <a:pt x="130" y="2"/>
                    </a:lnTo>
                    <a:lnTo>
                      <a:pt x="128" y="0"/>
                    </a:lnTo>
                    <a:lnTo>
                      <a:pt x="127" y="0"/>
                    </a:lnTo>
                    <a:lnTo>
                      <a:pt x="5" y="0"/>
                    </a:lnTo>
                    <a:lnTo>
                      <a:pt x="11" y="12"/>
                    </a:lnTo>
                    <a:lnTo>
                      <a:pt x="121" y="12"/>
                    </a:lnTo>
                    <a:lnTo>
                      <a:pt x="121" y="130"/>
                    </a:lnTo>
                    <a:lnTo>
                      <a:pt x="11" y="130"/>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4" name="Freeform 1477"/>
              <p:cNvSpPr>
                <a:spLocks/>
              </p:cNvSpPr>
              <p:nvPr/>
            </p:nvSpPr>
            <p:spPr bwMode="auto">
              <a:xfrm>
                <a:off x="4394" y="2363"/>
                <a:ext cx="45" cy="69"/>
              </a:xfrm>
              <a:custGeom>
                <a:avLst/>
                <a:gdLst>
                  <a:gd name="T0" fmla="*/ 3 w 91"/>
                  <a:gd name="T1" fmla="*/ 127 h 137"/>
                  <a:gd name="T2" fmla="*/ 2 w 91"/>
                  <a:gd name="T3" fmla="*/ 128 h 137"/>
                  <a:gd name="T4" fmla="*/ 0 w 91"/>
                  <a:gd name="T5" fmla="*/ 128 h 137"/>
                  <a:gd name="T6" fmla="*/ 0 w 91"/>
                  <a:gd name="T7" fmla="*/ 134 h 137"/>
                  <a:gd name="T8" fmla="*/ 2 w 91"/>
                  <a:gd name="T9" fmla="*/ 134 h 137"/>
                  <a:gd name="T10" fmla="*/ 3 w 91"/>
                  <a:gd name="T11" fmla="*/ 135 h 137"/>
                  <a:gd name="T12" fmla="*/ 3 w 91"/>
                  <a:gd name="T13" fmla="*/ 137 h 137"/>
                  <a:gd name="T14" fmla="*/ 9 w 91"/>
                  <a:gd name="T15" fmla="*/ 137 h 137"/>
                  <a:gd name="T16" fmla="*/ 9 w 91"/>
                  <a:gd name="T17" fmla="*/ 135 h 137"/>
                  <a:gd name="T18" fmla="*/ 88 w 91"/>
                  <a:gd name="T19" fmla="*/ 75 h 137"/>
                  <a:gd name="T20" fmla="*/ 89 w 91"/>
                  <a:gd name="T21" fmla="*/ 73 h 137"/>
                  <a:gd name="T22" fmla="*/ 91 w 91"/>
                  <a:gd name="T23" fmla="*/ 73 h 137"/>
                  <a:gd name="T24" fmla="*/ 91 w 91"/>
                  <a:gd name="T25" fmla="*/ 67 h 137"/>
                  <a:gd name="T26" fmla="*/ 89 w 91"/>
                  <a:gd name="T27" fmla="*/ 67 h 137"/>
                  <a:gd name="T28" fmla="*/ 89 w 91"/>
                  <a:gd name="T29" fmla="*/ 66 h 137"/>
                  <a:gd name="T30" fmla="*/ 12 w 91"/>
                  <a:gd name="T31" fmla="*/ 1 h 137"/>
                  <a:gd name="T32" fmla="*/ 10 w 91"/>
                  <a:gd name="T33" fmla="*/ 0 h 137"/>
                  <a:gd name="T34" fmla="*/ 6 w 91"/>
                  <a:gd name="T35" fmla="*/ 0 h 137"/>
                  <a:gd name="T36" fmla="*/ 4 w 91"/>
                  <a:gd name="T37" fmla="*/ 1 h 137"/>
                  <a:gd name="T38" fmla="*/ 3 w 91"/>
                  <a:gd name="T39" fmla="*/ 1 h 137"/>
                  <a:gd name="T40" fmla="*/ 2 w 91"/>
                  <a:gd name="T41" fmla="*/ 3 h 137"/>
                  <a:gd name="T42" fmla="*/ 2 w 91"/>
                  <a:gd name="T43" fmla="*/ 7 h 137"/>
                  <a:gd name="T44" fmla="*/ 3 w 91"/>
                  <a:gd name="T45" fmla="*/ 8 h 137"/>
                  <a:gd name="T46" fmla="*/ 3 w 91"/>
                  <a:gd name="T47" fmla="*/ 10 h 137"/>
                  <a:gd name="T48" fmla="*/ 76 w 91"/>
                  <a:gd name="T49" fmla="*/ 70 h 137"/>
                  <a:gd name="T50" fmla="*/ 3 w 91"/>
                  <a:gd name="T51"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37">
                    <a:moveTo>
                      <a:pt x="3" y="127"/>
                    </a:moveTo>
                    <a:lnTo>
                      <a:pt x="2" y="128"/>
                    </a:lnTo>
                    <a:lnTo>
                      <a:pt x="0" y="128"/>
                    </a:lnTo>
                    <a:lnTo>
                      <a:pt x="0" y="134"/>
                    </a:lnTo>
                    <a:lnTo>
                      <a:pt x="2" y="134"/>
                    </a:lnTo>
                    <a:lnTo>
                      <a:pt x="3" y="135"/>
                    </a:lnTo>
                    <a:lnTo>
                      <a:pt x="3" y="137"/>
                    </a:lnTo>
                    <a:lnTo>
                      <a:pt x="9" y="137"/>
                    </a:lnTo>
                    <a:lnTo>
                      <a:pt x="9" y="135"/>
                    </a:lnTo>
                    <a:lnTo>
                      <a:pt x="88" y="75"/>
                    </a:lnTo>
                    <a:lnTo>
                      <a:pt x="89" y="73"/>
                    </a:lnTo>
                    <a:lnTo>
                      <a:pt x="91" y="73"/>
                    </a:lnTo>
                    <a:lnTo>
                      <a:pt x="91" y="67"/>
                    </a:lnTo>
                    <a:lnTo>
                      <a:pt x="89" y="67"/>
                    </a:lnTo>
                    <a:lnTo>
                      <a:pt x="89" y="66"/>
                    </a:lnTo>
                    <a:lnTo>
                      <a:pt x="12" y="1"/>
                    </a:lnTo>
                    <a:lnTo>
                      <a:pt x="10" y="0"/>
                    </a:lnTo>
                    <a:lnTo>
                      <a:pt x="6" y="0"/>
                    </a:lnTo>
                    <a:lnTo>
                      <a:pt x="4" y="1"/>
                    </a:lnTo>
                    <a:lnTo>
                      <a:pt x="3" y="1"/>
                    </a:lnTo>
                    <a:lnTo>
                      <a:pt x="2" y="3"/>
                    </a:lnTo>
                    <a:lnTo>
                      <a:pt x="2" y="7"/>
                    </a:lnTo>
                    <a:lnTo>
                      <a:pt x="3" y="8"/>
                    </a:lnTo>
                    <a:lnTo>
                      <a:pt x="3" y="10"/>
                    </a:lnTo>
                    <a:lnTo>
                      <a:pt x="76" y="70"/>
                    </a:lnTo>
                    <a:lnTo>
                      <a:pt x="3"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5" name="Freeform 1478"/>
              <p:cNvSpPr>
                <a:spLocks/>
              </p:cNvSpPr>
              <p:nvPr/>
            </p:nvSpPr>
            <p:spPr bwMode="auto">
              <a:xfrm>
                <a:off x="4248" y="2364"/>
                <a:ext cx="175" cy="86"/>
              </a:xfrm>
              <a:custGeom>
                <a:avLst/>
                <a:gdLst>
                  <a:gd name="T0" fmla="*/ 352 w 352"/>
                  <a:gd name="T1" fmla="*/ 136 h 172"/>
                  <a:gd name="T2" fmla="*/ 352 w 352"/>
                  <a:gd name="T3" fmla="*/ 134 h 172"/>
                  <a:gd name="T4" fmla="*/ 350 w 352"/>
                  <a:gd name="T5" fmla="*/ 133 h 172"/>
                  <a:gd name="T6" fmla="*/ 350 w 352"/>
                  <a:gd name="T7" fmla="*/ 131 h 172"/>
                  <a:gd name="T8" fmla="*/ 349 w 352"/>
                  <a:gd name="T9" fmla="*/ 131 h 172"/>
                  <a:gd name="T10" fmla="*/ 347 w 352"/>
                  <a:gd name="T11" fmla="*/ 130 h 172"/>
                  <a:gd name="T12" fmla="*/ 344 w 352"/>
                  <a:gd name="T13" fmla="*/ 130 h 172"/>
                  <a:gd name="T14" fmla="*/ 343 w 352"/>
                  <a:gd name="T15" fmla="*/ 131 h 172"/>
                  <a:gd name="T16" fmla="*/ 342 w 352"/>
                  <a:gd name="T17" fmla="*/ 131 h 172"/>
                  <a:gd name="T18" fmla="*/ 342 w 352"/>
                  <a:gd name="T19" fmla="*/ 133 h 172"/>
                  <a:gd name="T20" fmla="*/ 340 w 352"/>
                  <a:gd name="T21" fmla="*/ 134 h 172"/>
                  <a:gd name="T22" fmla="*/ 340 w 352"/>
                  <a:gd name="T23" fmla="*/ 161 h 172"/>
                  <a:gd name="T24" fmla="*/ 11 w 352"/>
                  <a:gd name="T25" fmla="*/ 161 h 172"/>
                  <a:gd name="T26" fmla="*/ 11 w 352"/>
                  <a:gd name="T27" fmla="*/ 4 h 172"/>
                  <a:gd name="T28" fmla="*/ 10 w 352"/>
                  <a:gd name="T29" fmla="*/ 3 h 172"/>
                  <a:gd name="T30" fmla="*/ 10 w 352"/>
                  <a:gd name="T31" fmla="*/ 2 h 172"/>
                  <a:gd name="T32" fmla="*/ 9 w 352"/>
                  <a:gd name="T33" fmla="*/ 2 h 172"/>
                  <a:gd name="T34" fmla="*/ 7 w 352"/>
                  <a:gd name="T35" fmla="*/ 0 h 172"/>
                  <a:gd name="T36" fmla="*/ 4 w 352"/>
                  <a:gd name="T37" fmla="*/ 0 h 172"/>
                  <a:gd name="T38" fmla="*/ 3 w 352"/>
                  <a:gd name="T39" fmla="*/ 2 h 172"/>
                  <a:gd name="T40" fmla="*/ 1 w 352"/>
                  <a:gd name="T41" fmla="*/ 2 h 172"/>
                  <a:gd name="T42" fmla="*/ 1 w 352"/>
                  <a:gd name="T43" fmla="*/ 3 h 172"/>
                  <a:gd name="T44" fmla="*/ 0 w 352"/>
                  <a:gd name="T45" fmla="*/ 4 h 172"/>
                  <a:gd name="T46" fmla="*/ 0 w 352"/>
                  <a:gd name="T47" fmla="*/ 6 h 172"/>
                  <a:gd name="T48" fmla="*/ 0 w 352"/>
                  <a:gd name="T49" fmla="*/ 167 h 172"/>
                  <a:gd name="T50" fmla="*/ 0 w 352"/>
                  <a:gd name="T51" fmla="*/ 168 h 172"/>
                  <a:gd name="T52" fmla="*/ 1 w 352"/>
                  <a:gd name="T53" fmla="*/ 169 h 172"/>
                  <a:gd name="T54" fmla="*/ 1 w 352"/>
                  <a:gd name="T55" fmla="*/ 171 h 172"/>
                  <a:gd name="T56" fmla="*/ 3 w 352"/>
                  <a:gd name="T57" fmla="*/ 171 h 172"/>
                  <a:gd name="T58" fmla="*/ 4 w 352"/>
                  <a:gd name="T59" fmla="*/ 172 h 172"/>
                  <a:gd name="T60" fmla="*/ 347 w 352"/>
                  <a:gd name="T61" fmla="*/ 172 h 172"/>
                  <a:gd name="T62" fmla="*/ 349 w 352"/>
                  <a:gd name="T63" fmla="*/ 171 h 172"/>
                  <a:gd name="T64" fmla="*/ 350 w 352"/>
                  <a:gd name="T65" fmla="*/ 171 h 172"/>
                  <a:gd name="T66" fmla="*/ 350 w 352"/>
                  <a:gd name="T67" fmla="*/ 169 h 172"/>
                  <a:gd name="T68" fmla="*/ 352 w 352"/>
                  <a:gd name="T69" fmla="*/ 168 h 172"/>
                  <a:gd name="T70" fmla="*/ 352 w 352"/>
                  <a:gd name="T71" fmla="*/ 167 h 172"/>
                  <a:gd name="T72" fmla="*/ 352 w 352"/>
                  <a:gd name="T73" fmla="*/ 13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72">
                    <a:moveTo>
                      <a:pt x="352" y="136"/>
                    </a:moveTo>
                    <a:lnTo>
                      <a:pt x="352" y="134"/>
                    </a:lnTo>
                    <a:lnTo>
                      <a:pt x="350" y="133"/>
                    </a:lnTo>
                    <a:lnTo>
                      <a:pt x="350" y="131"/>
                    </a:lnTo>
                    <a:lnTo>
                      <a:pt x="349" y="131"/>
                    </a:lnTo>
                    <a:lnTo>
                      <a:pt x="347" y="130"/>
                    </a:lnTo>
                    <a:lnTo>
                      <a:pt x="344" y="130"/>
                    </a:lnTo>
                    <a:lnTo>
                      <a:pt x="343" y="131"/>
                    </a:lnTo>
                    <a:lnTo>
                      <a:pt x="342" y="131"/>
                    </a:lnTo>
                    <a:lnTo>
                      <a:pt x="342" y="133"/>
                    </a:lnTo>
                    <a:lnTo>
                      <a:pt x="340" y="134"/>
                    </a:lnTo>
                    <a:lnTo>
                      <a:pt x="340" y="161"/>
                    </a:lnTo>
                    <a:lnTo>
                      <a:pt x="11" y="161"/>
                    </a:lnTo>
                    <a:lnTo>
                      <a:pt x="11" y="4"/>
                    </a:lnTo>
                    <a:lnTo>
                      <a:pt x="10" y="3"/>
                    </a:lnTo>
                    <a:lnTo>
                      <a:pt x="10" y="2"/>
                    </a:lnTo>
                    <a:lnTo>
                      <a:pt x="9" y="2"/>
                    </a:lnTo>
                    <a:lnTo>
                      <a:pt x="7" y="0"/>
                    </a:lnTo>
                    <a:lnTo>
                      <a:pt x="4" y="0"/>
                    </a:lnTo>
                    <a:lnTo>
                      <a:pt x="3" y="2"/>
                    </a:lnTo>
                    <a:lnTo>
                      <a:pt x="1" y="2"/>
                    </a:lnTo>
                    <a:lnTo>
                      <a:pt x="1" y="3"/>
                    </a:lnTo>
                    <a:lnTo>
                      <a:pt x="0" y="4"/>
                    </a:lnTo>
                    <a:lnTo>
                      <a:pt x="0" y="6"/>
                    </a:lnTo>
                    <a:lnTo>
                      <a:pt x="0" y="167"/>
                    </a:lnTo>
                    <a:lnTo>
                      <a:pt x="0" y="168"/>
                    </a:lnTo>
                    <a:lnTo>
                      <a:pt x="1" y="169"/>
                    </a:lnTo>
                    <a:lnTo>
                      <a:pt x="1" y="171"/>
                    </a:lnTo>
                    <a:lnTo>
                      <a:pt x="3" y="171"/>
                    </a:lnTo>
                    <a:lnTo>
                      <a:pt x="4" y="172"/>
                    </a:lnTo>
                    <a:lnTo>
                      <a:pt x="347" y="172"/>
                    </a:lnTo>
                    <a:lnTo>
                      <a:pt x="349" y="171"/>
                    </a:lnTo>
                    <a:lnTo>
                      <a:pt x="350" y="171"/>
                    </a:lnTo>
                    <a:lnTo>
                      <a:pt x="350" y="169"/>
                    </a:lnTo>
                    <a:lnTo>
                      <a:pt x="352" y="168"/>
                    </a:lnTo>
                    <a:lnTo>
                      <a:pt x="352" y="167"/>
                    </a:lnTo>
                    <a:lnTo>
                      <a:pt x="352" y="1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6" name="Freeform 1479"/>
              <p:cNvSpPr>
                <a:spLocks/>
              </p:cNvSpPr>
              <p:nvPr/>
            </p:nvSpPr>
            <p:spPr bwMode="auto">
              <a:xfrm>
                <a:off x="4248" y="2445"/>
                <a:ext cx="175" cy="124"/>
              </a:xfrm>
              <a:custGeom>
                <a:avLst/>
                <a:gdLst>
                  <a:gd name="T0" fmla="*/ 349 w 351"/>
                  <a:gd name="T1" fmla="*/ 8 h 248"/>
                  <a:gd name="T2" fmla="*/ 351 w 351"/>
                  <a:gd name="T3" fmla="*/ 7 h 248"/>
                  <a:gd name="T4" fmla="*/ 351 w 351"/>
                  <a:gd name="T5" fmla="*/ 4 h 248"/>
                  <a:gd name="T6" fmla="*/ 349 w 351"/>
                  <a:gd name="T7" fmla="*/ 3 h 248"/>
                  <a:gd name="T8" fmla="*/ 349 w 351"/>
                  <a:gd name="T9" fmla="*/ 1 h 248"/>
                  <a:gd name="T10" fmla="*/ 348 w 351"/>
                  <a:gd name="T11" fmla="*/ 1 h 248"/>
                  <a:gd name="T12" fmla="*/ 346 w 351"/>
                  <a:gd name="T13" fmla="*/ 0 h 248"/>
                  <a:gd name="T14" fmla="*/ 343 w 351"/>
                  <a:gd name="T15" fmla="*/ 0 h 248"/>
                  <a:gd name="T16" fmla="*/ 342 w 351"/>
                  <a:gd name="T17" fmla="*/ 1 h 248"/>
                  <a:gd name="T18" fmla="*/ 341 w 351"/>
                  <a:gd name="T19" fmla="*/ 1 h 248"/>
                  <a:gd name="T20" fmla="*/ 341 w 351"/>
                  <a:gd name="T21" fmla="*/ 3 h 248"/>
                  <a:gd name="T22" fmla="*/ 209 w 351"/>
                  <a:gd name="T23" fmla="*/ 237 h 248"/>
                  <a:gd name="T24" fmla="*/ 143 w 351"/>
                  <a:gd name="T25" fmla="*/ 237 h 248"/>
                  <a:gd name="T26" fmla="*/ 10 w 351"/>
                  <a:gd name="T27" fmla="*/ 3 h 248"/>
                  <a:gd name="T28" fmla="*/ 10 w 351"/>
                  <a:gd name="T29" fmla="*/ 1 h 248"/>
                  <a:gd name="T30" fmla="*/ 9 w 351"/>
                  <a:gd name="T31" fmla="*/ 1 h 248"/>
                  <a:gd name="T32" fmla="*/ 8 w 351"/>
                  <a:gd name="T33" fmla="*/ 0 h 248"/>
                  <a:gd name="T34" fmla="*/ 5 w 351"/>
                  <a:gd name="T35" fmla="*/ 0 h 248"/>
                  <a:gd name="T36" fmla="*/ 3 w 351"/>
                  <a:gd name="T37" fmla="*/ 1 h 248"/>
                  <a:gd name="T38" fmla="*/ 2 w 351"/>
                  <a:gd name="T39" fmla="*/ 1 h 248"/>
                  <a:gd name="T40" fmla="*/ 2 w 351"/>
                  <a:gd name="T41" fmla="*/ 3 h 248"/>
                  <a:gd name="T42" fmla="*/ 0 w 351"/>
                  <a:gd name="T43" fmla="*/ 4 h 248"/>
                  <a:gd name="T44" fmla="*/ 0 w 351"/>
                  <a:gd name="T45" fmla="*/ 7 h 248"/>
                  <a:gd name="T46" fmla="*/ 2 w 351"/>
                  <a:gd name="T47" fmla="*/ 8 h 248"/>
                  <a:gd name="T48" fmla="*/ 136 w 351"/>
                  <a:gd name="T49" fmla="*/ 246 h 248"/>
                  <a:gd name="T50" fmla="*/ 136 w 351"/>
                  <a:gd name="T51" fmla="*/ 247 h 248"/>
                  <a:gd name="T52" fmla="*/ 137 w 351"/>
                  <a:gd name="T53" fmla="*/ 247 h 248"/>
                  <a:gd name="T54" fmla="*/ 139 w 351"/>
                  <a:gd name="T55" fmla="*/ 248 h 248"/>
                  <a:gd name="T56" fmla="*/ 214 w 351"/>
                  <a:gd name="T57" fmla="*/ 248 h 248"/>
                  <a:gd name="T58" fmla="*/ 215 w 351"/>
                  <a:gd name="T59" fmla="*/ 247 h 248"/>
                  <a:gd name="T60" fmla="*/ 216 w 351"/>
                  <a:gd name="T61" fmla="*/ 247 h 248"/>
                  <a:gd name="T62" fmla="*/ 216 w 351"/>
                  <a:gd name="T63" fmla="*/ 246 h 248"/>
                  <a:gd name="T64" fmla="*/ 349 w 351"/>
                  <a:gd name="T65" fmla="*/ 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1" h="248">
                    <a:moveTo>
                      <a:pt x="349" y="8"/>
                    </a:moveTo>
                    <a:lnTo>
                      <a:pt x="351" y="7"/>
                    </a:lnTo>
                    <a:lnTo>
                      <a:pt x="351" y="4"/>
                    </a:lnTo>
                    <a:lnTo>
                      <a:pt x="349" y="3"/>
                    </a:lnTo>
                    <a:lnTo>
                      <a:pt x="349" y="1"/>
                    </a:lnTo>
                    <a:lnTo>
                      <a:pt x="348" y="1"/>
                    </a:lnTo>
                    <a:lnTo>
                      <a:pt x="346" y="0"/>
                    </a:lnTo>
                    <a:lnTo>
                      <a:pt x="343" y="0"/>
                    </a:lnTo>
                    <a:lnTo>
                      <a:pt x="342" y="1"/>
                    </a:lnTo>
                    <a:lnTo>
                      <a:pt x="341" y="1"/>
                    </a:lnTo>
                    <a:lnTo>
                      <a:pt x="341" y="3"/>
                    </a:lnTo>
                    <a:lnTo>
                      <a:pt x="209" y="237"/>
                    </a:lnTo>
                    <a:lnTo>
                      <a:pt x="143" y="237"/>
                    </a:lnTo>
                    <a:lnTo>
                      <a:pt x="10" y="3"/>
                    </a:lnTo>
                    <a:lnTo>
                      <a:pt x="10" y="1"/>
                    </a:lnTo>
                    <a:lnTo>
                      <a:pt x="9" y="1"/>
                    </a:lnTo>
                    <a:lnTo>
                      <a:pt x="8" y="0"/>
                    </a:lnTo>
                    <a:lnTo>
                      <a:pt x="5" y="0"/>
                    </a:lnTo>
                    <a:lnTo>
                      <a:pt x="3" y="1"/>
                    </a:lnTo>
                    <a:lnTo>
                      <a:pt x="2" y="1"/>
                    </a:lnTo>
                    <a:lnTo>
                      <a:pt x="2" y="3"/>
                    </a:lnTo>
                    <a:lnTo>
                      <a:pt x="0" y="4"/>
                    </a:lnTo>
                    <a:lnTo>
                      <a:pt x="0" y="7"/>
                    </a:lnTo>
                    <a:lnTo>
                      <a:pt x="2" y="8"/>
                    </a:lnTo>
                    <a:lnTo>
                      <a:pt x="136" y="246"/>
                    </a:lnTo>
                    <a:lnTo>
                      <a:pt x="136" y="247"/>
                    </a:lnTo>
                    <a:lnTo>
                      <a:pt x="137" y="247"/>
                    </a:lnTo>
                    <a:lnTo>
                      <a:pt x="139" y="248"/>
                    </a:lnTo>
                    <a:lnTo>
                      <a:pt x="214" y="248"/>
                    </a:lnTo>
                    <a:lnTo>
                      <a:pt x="215" y="247"/>
                    </a:lnTo>
                    <a:lnTo>
                      <a:pt x="216" y="247"/>
                    </a:lnTo>
                    <a:lnTo>
                      <a:pt x="216" y="246"/>
                    </a:lnTo>
                    <a:lnTo>
                      <a:pt x="3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7" name="Freeform 1480"/>
              <p:cNvSpPr>
                <a:spLocks/>
              </p:cNvSpPr>
              <p:nvPr/>
            </p:nvSpPr>
            <p:spPr bwMode="auto">
              <a:xfrm>
                <a:off x="4435" y="1846"/>
                <a:ext cx="103" cy="251"/>
              </a:xfrm>
              <a:custGeom>
                <a:avLst/>
                <a:gdLst>
                  <a:gd name="T0" fmla="*/ 0 w 206"/>
                  <a:gd name="T1" fmla="*/ 0 h 500"/>
                  <a:gd name="T2" fmla="*/ 0 w 206"/>
                  <a:gd name="T3" fmla="*/ 126 h 500"/>
                  <a:gd name="T4" fmla="*/ 36 w 206"/>
                  <a:gd name="T5" fmla="*/ 135 h 500"/>
                  <a:gd name="T6" fmla="*/ 57 w 206"/>
                  <a:gd name="T7" fmla="*/ 153 h 500"/>
                  <a:gd name="T8" fmla="*/ 76 w 206"/>
                  <a:gd name="T9" fmla="*/ 197 h 500"/>
                  <a:gd name="T10" fmla="*/ 76 w 206"/>
                  <a:gd name="T11" fmla="*/ 218 h 500"/>
                  <a:gd name="T12" fmla="*/ 74 w 206"/>
                  <a:gd name="T13" fmla="*/ 500 h 500"/>
                  <a:gd name="T14" fmla="*/ 204 w 206"/>
                  <a:gd name="T15" fmla="*/ 500 h 500"/>
                  <a:gd name="T16" fmla="*/ 206 w 206"/>
                  <a:gd name="T17" fmla="*/ 201 h 500"/>
                  <a:gd name="T18" fmla="*/ 199 w 206"/>
                  <a:gd name="T19" fmla="*/ 152 h 500"/>
                  <a:gd name="T20" fmla="*/ 183 w 206"/>
                  <a:gd name="T21" fmla="*/ 110 h 500"/>
                  <a:gd name="T22" fmla="*/ 158 w 206"/>
                  <a:gd name="T23" fmla="*/ 70 h 500"/>
                  <a:gd name="T24" fmla="*/ 129 w 206"/>
                  <a:gd name="T25" fmla="*/ 46 h 500"/>
                  <a:gd name="T26" fmla="*/ 104 w 206"/>
                  <a:gd name="T27" fmla="*/ 25 h 500"/>
                  <a:gd name="T28" fmla="*/ 60 w 206"/>
                  <a:gd name="T29" fmla="*/ 7 h 500"/>
                  <a:gd name="T30" fmla="*/ 35 w 206"/>
                  <a:gd name="T31" fmla="*/ 1 h 500"/>
                  <a:gd name="T32" fmla="*/ 0 w 206"/>
                  <a:gd name="T33"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500">
                    <a:moveTo>
                      <a:pt x="0" y="0"/>
                    </a:moveTo>
                    <a:lnTo>
                      <a:pt x="0" y="126"/>
                    </a:lnTo>
                    <a:lnTo>
                      <a:pt x="36" y="135"/>
                    </a:lnTo>
                    <a:lnTo>
                      <a:pt x="57" y="153"/>
                    </a:lnTo>
                    <a:lnTo>
                      <a:pt x="76" y="197"/>
                    </a:lnTo>
                    <a:lnTo>
                      <a:pt x="76" y="218"/>
                    </a:lnTo>
                    <a:lnTo>
                      <a:pt x="74" y="500"/>
                    </a:lnTo>
                    <a:lnTo>
                      <a:pt x="204" y="500"/>
                    </a:lnTo>
                    <a:lnTo>
                      <a:pt x="206" y="201"/>
                    </a:lnTo>
                    <a:lnTo>
                      <a:pt x="199" y="152"/>
                    </a:lnTo>
                    <a:lnTo>
                      <a:pt x="183" y="110"/>
                    </a:lnTo>
                    <a:lnTo>
                      <a:pt x="158" y="70"/>
                    </a:lnTo>
                    <a:lnTo>
                      <a:pt x="129" y="46"/>
                    </a:lnTo>
                    <a:lnTo>
                      <a:pt x="104" y="25"/>
                    </a:lnTo>
                    <a:lnTo>
                      <a:pt x="60" y="7"/>
                    </a:lnTo>
                    <a:lnTo>
                      <a:pt x="35" y="1"/>
                    </a:lnTo>
                    <a:lnTo>
                      <a:pt x="0" y="0"/>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8" name="Freeform 1481"/>
              <p:cNvSpPr>
                <a:spLocks/>
              </p:cNvSpPr>
              <p:nvPr/>
            </p:nvSpPr>
            <p:spPr bwMode="auto">
              <a:xfrm>
                <a:off x="4432" y="1843"/>
                <a:ext cx="109" cy="257"/>
              </a:xfrm>
              <a:custGeom>
                <a:avLst/>
                <a:gdLst>
                  <a:gd name="T0" fmla="*/ 6 w 217"/>
                  <a:gd name="T1" fmla="*/ 0 h 512"/>
                  <a:gd name="T2" fmla="*/ 3 w 217"/>
                  <a:gd name="T3" fmla="*/ 0 h 512"/>
                  <a:gd name="T4" fmla="*/ 1 w 217"/>
                  <a:gd name="T5" fmla="*/ 1 h 512"/>
                  <a:gd name="T6" fmla="*/ 1 w 217"/>
                  <a:gd name="T7" fmla="*/ 3 h 512"/>
                  <a:gd name="T8" fmla="*/ 0 w 217"/>
                  <a:gd name="T9" fmla="*/ 4 h 512"/>
                  <a:gd name="T10" fmla="*/ 0 w 217"/>
                  <a:gd name="T11" fmla="*/ 134 h 512"/>
                  <a:gd name="T12" fmla="*/ 1 w 217"/>
                  <a:gd name="T13" fmla="*/ 135 h 512"/>
                  <a:gd name="T14" fmla="*/ 1 w 217"/>
                  <a:gd name="T15" fmla="*/ 137 h 512"/>
                  <a:gd name="T16" fmla="*/ 3 w 217"/>
                  <a:gd name="T17" fmla="*/ 137 h 512"/>
                  <a:gd name="T18" fmla="*/ 4 w 217"/>
                  <a:gd name="T19" fmla="*/ 138 h 512"/>
                  <a:gd name="T20" fmla="*/ 39 w 217"/>
                  <a:gd name="T21" fmla="*/ 147 h 512"/>
                  <a:gd name="T22" fmla="*/ 59 w 217"/>
                  <a:gd name="T23" fmla="*/ 162 h 512"/>
                  <a:gd name="T24" fmla="*/ 76 w 217"/>
                  <a:gd name="T25" fmla="*/ 204 h 512"/>
                  <a:gd name="T26" fmla="*/ 76 w 217"/>
                  <a:gd name="T27" fmla="*/ 224 h 512"/>
                  <a:gd name="T28" fmla="*/ 75 w 217"/>
                  <a:gd name="T29" fmla="*/ 506 h 512"/>
                  <a:gd name="T30" fmla="*/ 75 w 217"/>
                  <a:gd name="T31" fmla="*/ 508 h 512"/>
                  <a:gd name="T32" fmla="*/ 76 w 217"/>
                  <a:gd name="T33" fmla="*/ 509 h 512"/>
                  <a:gd name="T34" fmla="*/ 76 w 217"/>
                  <a:gd name="T35" fmla="*/ 511 h 512"/>
                  <a:gd name="T36" fmla="*/ 78 w 217"/>
                  <a:gd name="T37" fmla="*/ 511 h 512"/>
                  <a:gd name="T38" fmla="*/ 79 w 217"/>
                  <a:gd name="T39" fmla="*/ 512 h 512"/>
                  <a:gd name="T40" fmla="*/ 212 w 217"/>
                  <a:gd name="T41" fmla="*/ 512 h 512"/>
                  <a:gd name="T42" fmla="*/ 213 w 217"/>
                  <a:gd name="T43" fmla="*/ 511 h 512"/>
                  <a:gd name="T44" fmla="*/ 214 w 217"/>
                  <a:gd name="T45" fmla="*/ 511 h 512"/>
                  <a:gd name="T46" fmla="*/ 214 w 217"/>
                  <a:gd name="T47" fmla="*/ 509 h 512"/>
                  <a:gd name="T48" fmla="*/ 216 w 217"/>
                  <a:gd name="T49" fmla="*/ 508 h 512"/>
                  <a:gd name="T50" fmla="*/ 216 w 217"/>
                  <a:gd name="T51" fmla="*/ 506 h 512"/>
                  <a:gd name="T52" fmla="*/ 217 w 217"/>
                  <a:gd name="T53" fmla="*/ 207 h 512"/>
                  <a:gd name="T54" fmla="*/ 210 w 217"/>
                  <a:gd name="T55" fmla="*/ 156 h 512"/>
                  <a:gd name="T56" fmla="*/ 195 w 217"/>
                  <a:gd name="T57" fmla="*/ 113 h 512"/>
                  <a:gd name="T58" fmla="*/ 168 w 217"/>
                  <a:gd name="T59" fmla="*/ 73 h 512"/>
                  <a:gd name="T60" fmla="*/ 168 w 217"/>
                  <a:gd name="T61" fmla="*/ 72 h 512"/>
                  <a:gd name="T62" fmla="*/ 140 w 217"/>
                  <a:gd name="T63" fmla="*/ 48 h 512"/>
                  <a:gd name="T64" fmla="*/ 114 w 217"/>
                  <a:gd name="T65" fmla="*/ 27 h 512"/>
                  <a:gd name="T66" fmla="*/ 113 w 217"/>
                  <a:gd name="T67" fmla="*/ 25 h 512"/>
                  <a:gd name="T68" fmla="*/ 68 w 217"/>
                  <a:gd name="T69" fmla="*/ 7 h 512"/>
                  <a:gd name="T70" fmla="*/ 42 w 217"/>
                  <a:gd name="T71" fmla="*/ 1 h 512"/>
                  <a:gd name="T72" fmla="*/ 6 w 217"/>
                  <a:gd name="T73" fmla="*/ 0 h 512"/>
                  <a:gd name="T74" fmla="*/ 11 w 217"/>
                  <a:gd name="T75" fmla="*/ 11 h 512"/>
                  <a:gd name="T76" fmla="*/ 39 w 217"/>
                  <a:gd name="T77" fmla="*/ 13 h 512"/>
                  <a:gd name="T78" fmla="*/ 65 w 217"/>
                  <a:gd name="T79" fmla="*/ 18 h 512"/>
                  <a:gd name="T80" fmla="*/ 107 w 217"/>
                  <a:gd name="T81" fmla="*/ 35 h 512"/>
                  <a:gd name="T82" fmla="*/ 131 w 217"/>
                  <a:gd name="T83" fmla="*/ 56 h 512"/>
                  <a:gd name="T84" fmla="*/ 159 w 217"/>
                  <a:gd name="T85" fmla="*/ 80 h 512"/>
                  <a:gd name="T86" fmla="*/ 183 w 217"/>
                  <a:gd name="T87" fmla="*/ 118 h 512"/>
                  <a:gd name="T88" fmla="*/ 199 w 217"/>
                  <a:gd name="T89" fmla="*/ 159 h 512"/>
                  <a:gd name="T90" fmla="*/ 206 w 217"/>
                  <a:gd name="T91" fmla="*/ 207 h 512"/>
                  <a:gd name="T92" fmla="*/ 205 w 217"/>
                  <a:gd name="T93" fmla="*/ 501 h 512"/>
                  <a:gd name="T94" fmla="*/ 86 w 217"/>
                  <a:gd name="T95" fmla="*/ 501 h 512"/>
                  <a:gd name="T96" fmla="*/ 87 w 217"/>
                  <a:gd name="T97" fmla="*/ 224 h 512"/>
                  <a:gd name="T98" fmla="*/ 87 w 217"/>
                  <a:gd name="T99" fmla="*/ 200 h 512"/>
                  <a:gd name="T100" fmla="*/ 69 w 217"/>
                  <a:gd name="T101" fmla="*/ 156 h 512"/>
                  <a:gd name="T102" fmla="*/ 68 w 217"/>
                  <a:gd name="T103" fmla="*/ 156 h 512"/>
                  <a:gd name="T104" fmla="*/ 68 w 217"/>
                  <a:gd name="T105" fmla="*/ 155 h 512"/>
                  <a:gd name="T106" fmla="*/ 46 w 217"/>
                  <a:gd name="T107" fmla="*/ 137 h 512"/>
                  <a:gd name="T108" fmla="*/ 45 w 217"/>
                  <a:gd name="T109" fmla="*/ 135 h 512"/>
                  <a:gd name="T110" fmla="*/ 44 w 217"/>
                  <a:gd name="T111" fmla="*/ 135 h 512"/>
                  <a:gd name="T112" fmla="*/ 11 w 217"/>
                  <a:gd name="T113" fmla="*/ 128 h 512"/>
                  <a:gd name="T114" fmla="*/ 11 w 217"/>
                  <a:gd name="T115" fmla="*/ 11 h 512"/>
                  <a:gd name="T116" fmla="*/ 6 w 217"/>
                  <a:gd name="T117"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 h="512">
                    <a:moveTo>
                      <a:pt x="6" y="0"/>
                    </a:moveTo>
                    <a:lnTo>
                      <a:pt x="3" y="0"/>
                    </a:lnTo>
                    <a:lnTo>
                      <a:pt x="1" y="1"/>
                    </a:lnTo>
                    <a:lnTo>
                      <a:pt x="1" y="3"/>
                    </a:lnTo>
                    <a:lnTo>
                      <a:pt x="0" y="4"/>
                    </a:lnTo>
                    <a:lnTo>
                      <a:pt x="0" y="134"/>
                    </a:lnTo>
                    <a:lnTo>
                      <a:pt x="1" y="135"/>
                    </a:lnTo>
                    <a:lnTo>
                      <a:pt x="1" y="137"/>
                    </a:lnTo>
                    <a:lnTo>
                      <a:pt x="3" y="137"/>
                    </a:lnTo>
                    <a:lnTo>
                      <a:pt x="4" y="138"/>
                    </a:lnTo>
                    <a:lnTo>
                      <a:pt x="39" y="147"/>
                    </a:lnTo>
                    <a:lnTo>
                      <a:pt x="59" y="162"/>
                    </a:lnTo>
                    <a:lnTo>
                      <a:pt x="76" y="204"/>
                    </a:lnTo>
                    <a:lnTo>
                      <a:pt x="76" y="224"/>
                    </a:lnTo>
                    <a:lnTo>
                      <a:pt x="75" y="506"/>
                    </a:lnTo>
                    <a:lnTo>
                      <a:pt x="75" y="508"/>
                    </a:lnTo>
                    <a:lnTo>
                      <a:pt x="76" y="509"/>
                    </a:lnTo>
                    <a:lnTo>
                      <a:pt x="76" y="511"/>
                    </a:lnTo>
                    <a:lnTo>
                      <a:pt x="78" y="511"/>
                    </a:lnTo>
                    <a:lnTo>
                      <a:pt x="79" y="512"/>
                    </a:lnTo>
                    <a:lnTo>
                      <a:pt x="212" y="512"/>
                    </a:lnTo>
                    <a:lnTo>
                      <a:pt x="213" y="511"/>
                    </a:lnTo>
                    <a:lnTo>
                      <a:pt x="214" y="511"/>
                    </a:lnTo>
                    <a:lnTo>
                      <a:pt x="214" y="509"/>
                    </a:lnTo>
                    <a:lnTo>
                      <a:pt x="216" y="508"/>
                    </a:lnTo>
                    <a:lnTo>
                      <a:pt x="216" y="506"/>
                    </a:lnTo>
                    <a:lnTo>
                      <a:pt x="217" y="207"/>
                    </a:lnTo>
                    <a:lnTo>
                      <a:pt x="210" y="156"/>
                    </a:lnTo>
                    <a:lnTo>
                      <a:pt x="195" y="113"/>
                    </a:lnTo>
                    <a:lnTo>
                      <a:pt x="168" y="73"/>
                    </a:lnTo>
                    <a:lnTo>
                      <a:pt x="168" y="72"/>
                    </a:lnTo>
                    <a:lnTo>
                      <a:pt x="140" y="48"/>
                    </a:lnTo>
                    <a:lnTo>
                      <a:pt x="114" y="27"/>
                    </a:lnTo>
                    <a:lnTo>
                      <a:pt x="113" y="25"/>
                    </a:lnTo>
                    <a:lnTo>
                      <a:pt x="68" y="7"/>
                    </a:lnTo>
                    <a:lnTo>
                      <a:pt x="42" y="1"/>
                    </a:lnTo>
                    <a:lnTo>
                      <a:pt x="6" y="0"/>
                    </a:lnTo>
                    <a:lnTo>
                      <a:pt x="11" y="11"/>
                    </a:lnTo>
                    <a:lnTo>
                      <a:pt x="39" y="13"/>
                    </a:lnTo>
                    <a:lnTo>
                      <a:pt x="65" y="18"/>
                    </a:lnTo>
                    <a:lnTo>
                      <a:pt x="107" y="35"/>
                    </a:lnTo>
                    <a:lnTo>
                      <a:pt x="131" y="56"/>
                    </a:lnTo>
                    <a:lnTo>
                      <a:pt x="159" y="80"/>
                    </a:lnTo>
                    <a:lnTo>
                      <a:pt x="183" y="118"/>
                    </a:lnTo>
                    <a:lnTo>
                      <a:pt x="199" y="159"/>
                    </a:lnTo>
                    <a:lnTo>
                      <a:pt x="206" y="207"/>
                    </a:lnTo>
                    <a:lnTo>
                      <a:pt x="205" y="501"/>
                    </a:lnTo>
                    <a:lnTo>
                      <a:pt x="86" y="501"/>
                    </a:lnTo>
                    <a:lnTo>
                      <a:pt x="87" y="224"/>
                    </a:lnTo>
                    <a:lnTo>
                      <a:pt x="87" y="200"/>
                    </a:lnTo>
                    <a:lnTo>
                      <a:pt x="69" y="156"/>
                    </a:lnTo>
                    <a:lnTo>
                      <a:pt x="68" y="156"/>
                    </a:lnTo>
                    <a:lnTo>
                      <a:pt x="68" y="155"/>
                    </a:lnTo>
                    <a:lnTo>
                      <a:pt x="46" y="137"/>
                    </a:lnTo>
                    <a:lnTo>
                      <a:pt x="45" y="135"/>
                    </a:lnTo>
                    <a:lnTo>
                      <a:pt x="44" y="135"/>
                    </a:lnTo>
                    <a:lnTo>
                      <a:pt x="11" y="128"/>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79" name="Rectangle 1482"/>
              <p:cNvSpPr>
                <a:spLocks noChangeArrowheads="1"/>
              </p:cNvSpPr>
              <p:nvPr/>
            </p:nvSpPr>
            <p:spPr bwMode="auto">
              <a:xfrm>
                <a:off x="4250" y="1846"/>
                <a:ext cx="1" cy="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0" name="Rectangle 1483"/>
              <p:cNvSpPr>
                <a:spLocks noChangeArrowheads="1"/>
              </p:cNvSpPr>
              <p:nvPr/>
            </p:nvSpPr>
            <p:spPr bwMode="auto">
              <a:xfrm>
                <a:off x="4251" y="1846"/>
                <a:ext cx="1" cy="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1" name="Rectangle 1484"/>
              <p:cNvSpPr>
                <a:spLocks noChangeArrowheads="1"/>
              </p:cNvSpPr>
              <p:nvPr/>
            </p:nvSpPr>
            <p:spPr bwMode="auto">
              <a:xfrm>
                <a:off x="4252" y="1845"/>
                <a:ext cx="1" cy="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2" name="Rectangle 1485"/>
              <p:cNvSpPr>
                <a:spLocks noChangeArrowheads="1"/>
              </p:cNvSpPr>
              <p:nvPr/>
            </p:nvSpPr>
            <p:spPr bwMode="auto">
              <a:xfrm>
                <a:off x="4252" y="1844"/>
                <a:ext cx="1" cy="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3" name="Rectangle 1486"/>
              <p:cNvSpPr>
                <a:spLocks noChangeArrowheads="1"/>
              </p:cNvSpPr>
              <p:nvPr/>
            </p:nvSpPr>
            <p:spPr bwMode="auto">
              <a:xfrm>
                <a:off x="4253" y="1843"/>
                <a:ext cx="1" cy="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4" name="Rectangle 1487"/>
              <p:cNvSpPr>
                <a:spLocks noChangeArrowheads="1"/>
              </p:cNvSpPr>
              <p:nvPr/>
            </p:nvSpPr>
            <p:spPr bwMode="auto">
              <a:xfrm>
                <a:off x="4254" y="1843"/>
                <a:ext cx="1" cy="9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5" name="Rectangle 1488"/>
              <p:cNvSpPr>
                <a:spLocks noChangeArrowheads="1"/>
              </p:cNvSpPr>
              <p:nvPr/>
            </p:nvSpPr>
            <p:spPr bwMode="auto">
              <a:xfrm>
                <a:off x="4255" y="1842"/>
                <a:ext cx="1" cy="9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6" name="Rectangle 1489"/>
              <p:cNvSpPr>
                <a:spLocks noChangeArrowheads="1"/>
              </p:cNvSpPr>
              <p:nvPr/>
            </p:nvSpPr>
            <p:spPr bwMode="auto">
              <a:xfrm>
                <a:off x="4255" y="1841"/>
                <a:ext cx="1" cy="9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7" name="Rectangle 1490"/>
              <p:cNvSpPr>
                <a:spLocks noChangeArrowheads="1"/>
              </p:cNvSpPr>
              <p:nvPr/>
            </p:nvSpPr>
            <p:spPr bwMode="auto">
              <a:xfrm>
                <a:off x="4256" y="1841"/>
                <a:ext cx="1" cy="9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8" name="Rectangle 1491"/>
              <p:cNvSpPr>
                <a:spLocks noChangeArrowheads="1"/>
              </p:cNvSpPr>
              <p:nvPr/>
            </p:nvSpPr>
            <p:spPr bwMode="auto">
              <a:xfrm>
                <a:off x="4257" y="1840"/>
                <a:ext cx="1" cy="10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89" name="Rectangle 1492"/>
              <p:cNvSpPr>
                <a:spLocks noChangeArrowheads="1"/>
              </p:cNvSpPr>
              <p:nvPr/>
            </p:nvSpPr>
            <p:spPr bwMode="auto">
              <a:xfrm>
                <a:off x="4257" y="1839"/>
                <a:ext cx="1" cy="10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0" name="Rectangle 1493"/>
              <p:cNvSpPr>
                <a:spLocks noChangeArrowheads="1"/>
              </p:cNvSpPr>
              <p:nvPr/>
            </p:nvSpPr>
            <p:spPr bwMode="auto">
              <a:xfrm>
                <a:off x="4258" y="1838"/>
                <a:ext cx="1" cy="10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1" name="Rectangle 1494"/>
              <p:cNvSpPr>
                <a:spLocks noChangeArrowheads="1"/>
              </p:cNvSpPr>
              <p:nvPr/>
            </p:nvSpPr>
            <p:spPr bwMode="auto">
              <a:xfrm>
                <a:off x="4259" y="1838"/>
                <a:ext cx="1" cy="10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2" name="Rectangle 1495"/>
              <p:cNvSpPr>
                <a:spLocks noChangeArrowheads="1"/>
              </p:cNvSpPr>
              <p:nvPr/>
            </p:nvSpPr>
            <p:spPr bwMode="auto">
              <a:xfrm>
                <a:off x="4260" y="1837"/>
                <a:ext cx="1" cy="10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3" name="Rectangle 1496"/>
              <p:cNvSpPr>
                <a:spLocks noChangeArrowheads="1"/>
              </p:cNvSpPr>
              <p:nvPr/>
            </p:nvSpPr>
            <p:spPr bwMode="auto">
              <a:xfrm>
                <a:off x="4260" y="1837"/>
                <a:ext cx="1" cy="11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4" name="Rectangle 1497"/>
              <p:cNvSpPr>
                <a:spLocks noChangeArrowheads="1"/>
              </p:cNvSpPr>
              <p:nvPr/>
            </p:nvSpPr>
            <p:spPr bwMode="auto">
              <a:xfrm>
                <a:off x="4261" y="1836"/>
                <a:ext cx="1" cy="11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5" name="Rectangle 1498"/>
              <p:cNvSpPr>
                <a:spLocks noChangeArrowheads="1"/>
              </p:cNvSpPr>
              <p:nvPr/>
            </p:nvSpPr>
            <p:spPr bwMode="auto">
              <a:xfrm>
                <a:off x="4262" y="1836"/>
                <a:ext cx="1" cy="11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6" name="Rectangle 1499"/>
              <p:cNvSpPr>
                <a:spLocks noChangeArrowheads="1"/>
              </p:cNvSpPr>
              <p:nvPr/>
            </p:nvSpPr>
            <p:spPr bwMode="auto">
              <a:xfrm>
                <a:off x="4262" y="1835"/>
                <a:ext cx="1" cy="11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7" name="Rectangle 1500"/>
              <p:cNvSpPr>
                <a:spLocks noChangeArrowheads="1"/>
              </p:cNvSpPr>
              <p:nvPr/>
            </p:nvSpPr>
            <p:spPr bwMode="auto">
              <a:xfrm>
                <a:off x="4263" y="1834"/>
                <a:ext cx="1" cy="11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8" name="Rectangle 1501"/>
              <p:cNvSpPr>
                <a:spLocks noChangeArrowheads="1"/>
              </p:cNvSpPr>
              <p:nvPr/>
            </p:nvSpPr>
            <p:spPr bwMode="auto">
              <a:xfrm>
                <a:off x="4264" y="1834"/>
                <a:ext cx="1" cy="12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99" name="Rectangle 1502"/>
              <p:cNvSpPr>
                <a:spLocks noChangeArrowheads="1"/>
              </p:cNvSpPr>
              <p:nvPr/>
            </p:nvSpPr>
            <p:spPr bwMode="auto">
              <a:xfrm>
                <a:off x="4264" y="1833"/>
                <a:ext cx="1" cy="12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0" name="Rectangle 1503"/>
              <p:cNvSpPr>
                <a:spLocks noChangeArrowheads="1"/>
              </p:cNvSpPr>
              <p:nvPr/>
            </p:nvSpPr>
            <p:spPr bwMode="auto">
              <a:xfrm>
                <a:off x="4265" y="1832"/>
                <a:ext cx="1" cy="12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1" name="Rectangle 1504"/>
              <p:cNvSpPr>
                <a:spLocks noChangeArrowheads="1"/>
              </p:cNvSpPr>
              <p:nvPr/>
            </p:nvSpPr>
            <p:spPr bwMode="auto">
              <a:xfrm>
                <a:off x="4266" y="1831"/>
                <a:ext cx="1" cy="12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2" name="Rectangle 1505"/>
              <p:cNvSpPr>
                <a:spLocks noChangeArrowheads="1"/>
              </p:cNvSpPr>
              <p:nvPr/>
            </p:nvSpPr>
            <p:spPr bwMode="auto">
              <a:xfrm>
                <a:off x="4267" y="1831"/>
                <a:ext cx="1" cy="12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3" name="Rectangle 1506"/>
              <p:cNvSpPr>
                <a:spLocks noChangeArrowheads="1"/>
              </p:cNvSpPr>
              <p:nvPr/>
            </p:nvSpPr>
            <p:spPr bwMode="auto">
              <a:xfrm>
                <a:off x="4267" y="1830"/>
                <a:ext cx="1" cy="13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4" name="Rectangle 1507"/>
              <p:cNvSpPr>
                <a:spLocks noChangeArrowheads="1"/>
              </p:cNvSpPr>
              <p:nvPr/>
            </p:nvSpPr>
            <p:spPr bwMode="auto">
              <a:xfrm>
                <a:off x="4268" y="1829"/>
                <a:ext cx="1" cy="13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5" name="Rectangle 1508"/>
              <p:cNvSpPr>
                <a:spLocks noChangeArrowheads="1"/>
              </p:cNvSpPr>
              <p:nvPr/>
            </p:nvSpPr>
            <p:spPr bwMode="auto">
              <a:xfrm>
                <a:off x="4269" y="1829"/>
                <a:ext cx="1" cy="13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6" name="Rectangle 1509"/>
              <p:cNvSpPr>
                <a:spLocks noChangeArrowheads="1"/>
              </p:cNvSpPr>
              <p:nvPr/>
            </p:nvSpPr>
            <p:spPr bwMode="auto">
              <a:xfrm>
                <a:off x="4269" y="1828"/>
                <a:ext cx="1" cy="13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7" name="Rectangle 1510"/>
              <p:cNvSpPr>
                <a:spLocks noChangeArrowheads="1"/>
              </p:cNvSpPr>
              <p:nvPr/>
            </p:nvSpPr>
            <p:spPr bwMode="auto">
              <a:xfrm>
                <a:off x="4270" y="1828"/>
                <a:ext cx="1" cy="13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8" name="Rectangle 1511"/>
              <p:cNvSpPr>
                <a:spLocks noChangeArrowheads="1"/>
              </p:cNvSpPr>
              <p:nvPr/>
            </p:nvSpPr>
            <p:spPr bwMode="auto">
              <a:xfrm>
                <a:off x="4271" y="1828"/>
                <a:ext cx="1" cy="13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09" name="Rectangle 1512"/>
              <p:cNvSpPr>
                <a:spLocks noChangeArrowheads="1"/>
              </p:cNvSpPr>
              <p:nvPr/>
            </p:nvSpPr>
            <p:spPr bwMode="auto">
              <a:xfrm>
                <a:off x="4272" y="1828"/>
                <a:ext cx="1" cy="14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0" name="Rectangle 1513"/>
              <p:cNvSpPr>
                <a:spLocks noChangeArrowheads="1"/>
              </p:cNvSpPr>
              <p:nvPr/>
            </p:nvSpPr>
            <p:spPr bwMode="auto">
              <a:xfrm>
                <a:off x="4272" y="1828"/>
                <a:ext cx="1" cy="14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1" name="Rectangle 1514"/>
              <p:cNvSpPr>
                <a:spLocks noChangeArrowheads="1"/>
              </p:cNvSpPr>
              <p:nvPr/>
            </p:nvSpPr>
            <p:spPr bwMode="auto">
              <a:xfrm>
                <a:off x="4273" y="1828"/>
                <a:ext cx="1" cy="14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2" name="Rectangle 1515"/>
              <p:cNvSpPr>
                <a:spLocks noChangeArrowheads="1"/>
              </p:cNvSpPr>
              <p:nvPr/>
            </p:nvSpPr>
            <p:spPr bwMode="auto">
              <a:xfrm>
                <a:off x="4274" y="1828"/>
                <a:ext cx="1" cy="14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3" name="Rectangle 1516"/>
              <p:cNvSpPr>
                <a:spLocks noChangeArrowheads="1"/>
              </p:cNvSpPr>
              <p:nvPr/>
            </p:nvSpPr>
            <p:spPr bwMode="auto">
              <a:xfrm>
                <a:off x="4274" y="1828"/>
                <a:ext cx="1" cy="14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4" name="Rectangle 1517"/>
              <p:cNvSpPr>
                <a:spLocks noChangeArrowheads="1"/>
              </p:cNvSpPr>
              <p:nvPr/>
            </p:nvSpPr>
            <p:spPr bwMode="auto">
              <a:xfrm>
                <a:off x="4275" y="1828"/>
                <a:ext cx="1" cy="14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5" name="Rectangle 1518"/>
              <p:cNvSpPr>
                <a:spLocks noChangeArrowheads="1"/>
              </p:cNvSpPr>
              <p:nvPr/>
            </p:nvSpPr>
            <p:spPr bwMode="auto">
              <a:xfrm>
                <a:off x="4276" y="1828"/>
                <a:ext cx="1" cy="14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6" name="Rectangle 1519"/>
              <p:cNvSpPr>
                <a:spLocks noChangeArrowheads="1"/>
              </p:cNvSpPr>
              <p:nvPr/>
            </p:nvSpPr>
            <p:spPr bwMode="auto">
              <a:xfrm>
                <a:off x="4276" y="1828"/>
                <a:ext cx="1" cy="14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7" name="Rectangle 1520"/>
              <p:cNvSpPr>
                <a:spLocks noChangeArrowheads="1"/>
              </p:cNvSpPr>
              <p:nvPr/>
            </p:nvSpPr>
            <p:spPr bwMode="auto">
              <a:xfrm>
                <a:off x="4277" y="1828"/>
                <a:ext cx="1" cy="15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8" name="Rectangle 1521"/>
              <p:cNvSpPr>
                <a:spLocks noChangeArrowheads="1"/>
              </p:cNvSpPr>
              <p:nvPr/>
            </p:nvSpPr>
            <p:spPr bwMode="auto">
              <a:xfrm>
                <a:off x="4278" y="1828"/>
                <a:ext cx="1" cy="15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19" name="Rectangle 1522"/>
              <p:cNvSpPr>
                <a:spLocks noChangeArrowheads="1"/>
              </p:cNvSpPr>
              <p:nvPr/>
            </p:nvSpPr>
            <p:spPr bwMode="auto">
              <a:xfrm>
                <a:off x="4279" y="1828"/>
                <a:ext cx="1" cy="15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0" name="Rectangle 1523"/>
              <p:cNvSpPr>
                <a:spLocks noChangeArrowheads="1"/>
              </p:cNvSpPr>
              <p:nvPr/>
            </p:nvSpPr>
            <p:spPr bwMode="auto">
              <a:xfrm>
                <a:off x="4279" y="1828"/>
                <a:ext cx="1" cy="15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1" name="Rectangle 1524"/>
              <p:cNvSpPr>
                <a:spLocks noChangeArrowheads="1"/>
              </p:cNvSpPr>
              <p:nvPr/>
            </p:nvSpPr>
            <p:spPr bwMode="auto">
              <a:xfrm>
                <a:off x="4280" y="1828"/>
                <a:ext cx="1" cy="15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2" name="Rectangle 1525"/>
              <p:cNvSpPr>
                <a:spLocks noChangeArrowheads="1"/>
              </p:cNvSpPr>
              <p:nvPr/>
            </p:nvSpPr>
            <p:spPr bwMode="auto">
              <a:xfrm>
                <a:off x="4281" y="1828"/>
                <a:ext cx="1" cy="15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3" name="Rectangle 1526"/>
              <p:cNvSpPr>
                <a:spLocks noChangeArrowheads="1"/>
              </p:cNvSpPr>
              <p:nvPr/>
            </p:nvSpPr>
            <p:spPr bwMode="auto">
              <a:xfrm>
                <a:off x="4281" y="1828"/>
                <a:ext cx="1" cy="15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4" name="Rectangle 1527"/>
              <p:cNvSpPr>
                <a:spLocks noChangeArrowheads="1"/>
              </p:cNvSpPr>
              <p:nvPr/>
            </p:nvSpPr>
            <p:spPr bwMode="auto">
              <a:xfrm>
                <a:off x="4282" y="1828"/>
                <a:ext cx="1" cy="15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5" name="Rectangle 1528"/>
              <p:cNvSpPr>
                <a:spLocks noChangeArrowheads="1"/>
              </p:cNvSpPr>
              <p:nvPr/>
            </p:nvSpPr>
            <p:spPr bwMode="auto">
              <a:xfrm>
                <a:off x="4283" y="1828"/>
                <a:ext cx="1" cy="16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6" name="Rectangle 1529"/>
              <p:cNvSpPr>
                <a:spLocks noChangeArrowheads="1"/>
              </p:cNvSpPr>
              <p:nvPr/>
            </p:nvSpPr>
            <p:spPr bwMode="auto">
              <a:xfrm>
                <a:off x="4284" y="1828"/>
                <a:ext cx="1" cy="16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7" name="Rectangle 1530"/>
              <p:cNvSpPr>
                <a:spLocks noChangeArrowheads="1"/>
              </p:cNvSpPr>
              <p:nvPr/>
            </p:nvSpPr>
            <p:spPr bwMode="auto">
              <a:xfrm>
                <a:off x="4284" y="1828"/>
                <a:ext cx="1" cy="16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8" name="Rectangle 1531"/>
              <p:cNvSpPr>
                <a:spLocks noChangeArrowheads="1"/>
              </p:cNvSpPr>
              <p:nvPr/>
            </p:nvSpPr>
            <p:spPr bwMode="auto">
              <a:xfrm>
                <a:off x="4285" y="1828"/>
                <a:ext cx="1" cy="16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29" name="Rectangle 1532"/>
              <p:cNvSpPr>
                <a:spLocks noChangeArrowheads="1"/>
              </p:cNvSpPr>
              <p:nvPr/>
            </p:nvSpPr>
            <p:spPr bwMode="auto">
              <a:xfrm>
                <a:off x="4286" y="1828"/>
                <a:ext cx="1" cy="16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0" name="Rectangle 1533"/>
              <p:cNvSpPr>
                <a:spLocks noChangeArrowheads="1"/>
              </p:cNvSpPr>
              <p:nvPr/>
            </p:nvSpPr>
            <p:spPr bwMode="auto">
              <a:xfrm>
                <a:off x="4286" y="1828"/>
                <a:ext cx="1" cy="16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1" name="Rectangle 1534"/>
              <p:cNvSpPr>
                <a:spLocks noChangeArrowheads="1"/>
              </p:cNvSpPr>
              <p:nvPr/>
            </p:nvSpPr>
            <p:spPr bwMode="auto">
              <a:xfrm>
                <a:off x="4287" y="1828"/>
                <a:ext cx="1" cy="16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2" name="Rectangle 1535"/>
              <p:cNvSpPr>
                <a:spLocks noChangeArrowheads="1"/>
              </p:cNvSpPr>
              <p:nvPr/>
            </p:nvSpPr>
            <p:spPr bwMode="auto">
              <a:xfrm>
                <a:off x="4288" y="1828"/>
                <a:ext cx="1" cy="16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3" name="Rectangle 1536"/>
              <p:cNvSpPr>
                <a:spLocks noChangeArrowheads="1"/>
              </p:cNvSpPr>
              <p:nvPr/>
            </p:nvSpPr>
            <p:spPr bwMode="auto">
              <a:xfrm>
                <a:off x="4288" y="1828"/>
                <a:ext cx="1" cy="17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4" name="Rectangle 1537"/>
              <p:cNvSpPr>
                <a:spLocks noChangeArrowheads="1"/>
              </p:cNvSpPr>
              <p:nvPr/>
            </p:nvSpPr>
            <p:spPr bwMode="auto">
              <a:xfrm>
                <a:off x="4289" y="1828"/>
                <a:ext cx="1" cy="17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5" name="Rectangle 1538"/>
              <p:cNvSpPr>
                <a:spLocks noChangeArrowheads="1"/>
              </p:cNvSpPr>
              <p:nvPr/>
            </p:nvSpPr>
            <p:spPr bwMode="auto">
              <a:xfrm>
                <a:off x="4290" y="1828"/>
                <a:ext cx="1" cy="17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6" name="Rectangle 1539"/>
              <p:cNvSpPr>
                <a:spLocks noChangeArrowheads="1"/>
              </p:cNvSpPr>
              <p:nvPr/>
            </p:nvSpPr>
            <p:spPr bwMode="auto">
              <a:xfrm>
                <a:off x="4291" y="1828"/>
                <a:ext cx="1" cy="17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7" name="Rectangle 1540"/>
              <p:cNvSpPr>
                <a:spLocks noChangeArrowheads="1"/>
              </p:cNvSpPr>
              <p:nvPr/>
            </p:nvSpPr>
            <p:spPr bwMode="auto">
              <a:xfrm>
                <a:off x="4291" y="1828"/>
                <a:ext cx="1" cy="17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8" name="Rectangle 1541"/>
              <p:cNvSpPr>
                <a:spLocks noChangeArrowheads="1"/>
              </p:cNvSpPr>
              <p:nvPr/>
            </p:nvSpPr>
            <p:spPr bwMode="auto">
              <a:xfrm>
                <a:off x="4292" y="1828"/>
                <a:ext cx="1" cy="17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39" name="Rectangle 1542"/>
              <p:cNvSpPr>
                <a:spLocks noChangeArrowheads="1"/>
              </p:cNvSpPr>
              <p:nvPr/>
            </p:nvSpPr>
            <p:spPr bwMode="auto">
              <a:xfrm>
                <a:off x="4293" y="1828"/>
                <a:ext cx="1" cy="17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0" name="Rectangle 1543"/>
              <p:cNvSpPr>
                <a:spLocks noChangeArrowheads="1"/>
              </p:cNvSpPr>
              <p:nvPr/>
            </p:nvSpPr>
            <p:spPr bwMode="auto">
              <a:xfrm>
                <a:off x="4293" y="1828"/>
                <a:ext cx="1" cy="17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1" name="Rectangle 1544"/>
              <p:cNvSpPr>
                <a:spLocks noChangeArrowheads="1"/>
              </p:cNvSpPr>
              <p:nvPr/>
            </p:nvSpPr>
            <p:spPr bwMode="auto">
              <a:xfrm>
                <a:off x="4294" y="1828"/>
                <a:ext cx="1" cy="18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2" name="Rectangle 1545"/>
              <p:cNvSpPr>
                <a:spLocks noChangeArrowheads="1"/>
              </p:cNvSpPr>
              <p:nvPr/>
            </p:nvSpPr>
            <p:spPr bwMode="auto">
              <a:xfrm>
                <a:off x="4295" y="1828"/>
                <a:ext cx="1" cy="18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3" name="Rectangle 1546"/>
              <p:cNvSpPr>
                <a:spLocks noChangeArrowheads="1"/>
              </p:cNvSpPr>
              <p:nvPr/>
            </p:nvSpPr>
            <p:spPr bwMode="auto">
              <a:xfrm>
                <a:off x="4296" y="1828"/>
                <a:ext cx="1" cy="18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4" name="Rectangle 1547"/>
              <p:cNvSpPr>
                <a:spLocks noChangeArrowheads="1"/>
              </p:cNvSpPr>
              <p:nvPr/>
            </p:nvSpPr>
            <p:spPr bwMode="auto">
              <a:xfrm>
                <a:off x="4296" y="1828"/>
                <a:ext cx="1" cy="18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5" name="Rectangle 1548"/>
              <p:cNvSpPr>
                <a:spLocks noChangeArrowheads="1"/>
              </p:cNvSpPr>
              <p:nvPr/>
            </p:nvSpPr>
            <p:spPr bwMode="auto">
              <a:xfrm>
                <a:off x="4297" y="1828"/>
                <a:ext cx="1" cy="18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6" name="Rectangle 1549"/>
              <p:cNvSpPr>
                <a:spLocks noChangeArrowheads="1"/>
              </p:cNvSpPr>
              <p:nvPr/>
            </p:nvSpPr>
            <p:spPr bwMode="auto">
              <a:xfrm>
                <a:off x="4298" y="1828"/>
                <a:ext cx="1" cy="18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7" name="Rectangle 1550"/>
              <p:cNvSpPr>
                <a:spLocks noChangeArrowheads="1"/>
              </p:cNvSpPr>
              <p:nvPr/>
            </p:nvSpPr>
            <p:spPr bwMode="auto">
              <a:xfrm>
                <a:off x="4298" y="1828"/>
                <a:ext cx="1" cy="18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8" name="Rectangle 1551"/>
              <p:cNvSpPr>
                <a:spLocks noChangeArrowheads="1"/>
              </p:cNvSpPr>
              <p:nvPr/>
            </p:nvSpPr>
            <p:spPr bwMode="auto">
              <a:xfrm>
                <a:off x="4299" y="1828"/>
                <a:ext cx="1" cy="19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49" name="Rectangle 1552"/>
              <p:cNvSpPr>
                <a:spLocks noChangeArrowheads="1"/>
              </p:cNvSpPr>
              <p:nvPr/>
            </p:nvSpPr>
            <p:spPr bwMode="auto">
              <a:xfrm>
                <a:off x="4300" y="1828"/>
                <a:ext cx="1" cy="19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0" name="Rectangle 1553"/>
              <p:cNvSpPr>
                <a:spLocks noChangeArrowheads="1"/>
              </p:cNvSpPr>
              <p:nvPr/>
            </p:nvSpPr>
            <p:spPr bwMode="auto">
              <a:xfrm>
                <a:off x="4300" y="1828"/>
                <a:ext cx="1" cy="19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1" name="Rectangle 1554"/>
              <p:cNvSpPr>
                <a:spLocks noChangeArrowheads="1"/>
              </p:cNvSpPr>
              <p:nvPr/>
            </p:nvSpPr>
            <p:spPr bwMode="auto">
              <a:xfrm>
                <a:off x="4301" y="1828"/>
                <a:ext cx="1" cy="19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2" name="Rectangle 1555"/>
              <p:cNvSpPr>
                <a:spLocks noChangeArrowheads="1"/>
              </p:cNvSpPr>
              <p:nvPr/>
            </p:nvSpPr>
            <p:spPr bwMode="auto">
              <a:xfrm>
                <a:off x="4302" y="1828"/>
                <a:ext cx="1" cy="19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3" name="Rectangle 1556"/>
              <p:cNvSpPr>
                <a:spLocks noChangeArrowheads="1"/>
              </p:cNvSpPr>
              <p:nvPr/>
            </p:nvSpPr>
            <p:spPr bwMode="auto">
              <a:xfrm>
                <a:off x="4303" y="1828"/>
                <a:ext cx="1" cy="19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4" name="Rectangle 1557"/>
              <p:cNvSpPr>
                <a:spLocks noChangeArrowheads="1"/>
              </p:cNvSpPr>
              <p:nvPr/>
            </p:nvSpPr>
            <p:spPr bwMode="auto">
              <a:xfrm>
                <a:off x="4303" y="1828"/>
                <a:ext cx="1" cy="19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5" name="Rectangle 1558"/>
              <p:cNvSpPr>
                <a:spLocks noChangeArrowheads="1"/>
              </p:cNvSpPr>
              <p:nvPr/>
            </p:nvSpPr>
            <p:spPr bwMode="auto">
              <a:xfrm>
                <a:off x="4304" y="1828"/>
                <a:ext cx="1" cy="19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6" name="Rectangle 1559"/>
              <p:cNvSpPr>
                <a:spLocks noChangeArrowheads="1"/>
              </p:cNvSpPr>
              <p:nvPr/>
            </p:nvSpPr>
            <p:spPr bwMode="auto">
              <a:xfrm>
                <a:off x="4305" y="1828"/>
                <a:ext cx="1" cy="20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7" name="Rectangle 1560"/>
              <p:cNvSpPr>
                <a:spLocks noChangeArrowheads="1"/>
              </p:cNvSpPr>
              <p:nvPr/>
            </p:nvSpPr>
            <p:spPr bwMode="auto">
              <a:xfrm>
                <a:off x="4305" y="1828"/>
                <a:ext cx="1" cy="20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8" name="Rectangle 1561"/>
              <p:cNvSpPr>
                <a:spLocks noChangeArrowheads="1"/>
              </p:cNvSpPr>
              <p:nvPr/>
            </p:nvSpPr>
            <p:spPr bwMode="auto">
              <a:xfrm>
                <a:off x="4306" y="1828"/>
                <a:ext cx="1" cy="20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59" name="Rectangle 1562"/>
              <p:cNvSpPr>
                <a:spLocks noChangeArrowheads="1"/>
              </p:cNvSpPr>
              <p:nvPr/>
            </p:nvSpPr>
            <p:spPr bwMode="auto">
              <a:xfrm>
                <a:off x="4307" y="1828"/>
                <a:ext cx="1" cy="20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0" name="Rectangle 1563"/>
              <p:cNvSpPr>
                <a:spLocks noChangeArrowheads="1"/>
              </p:cNvSpPr>
              <p:nvPr/>
            </p:nvSpPr>
            <p:spPr bwMode="auto">
              <a:xfrm>
                <a:off x="4308" y="1828"/>
                <a:ext cx="1" cy="20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1" name="Rectangle 1564"/>
              <p:cNvSpPr>
                <a:spLocks noChangeArrowheads="1"/>
              </p:cNvSpPr>
              <p:nvPr/>
            </p:nvSpPr>
            <p:spPr bwMode="auto">
              <a:xfrm>
                <a:off x="4308" y="1828"/>
                <a:ext cx="1" cy="20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2" name="Rectangle 1565"/>
              <p:cNvSpPr>
                <a:spLocks noChangeArrowheads="1"/>
              </p:cNvSpPr>
              <p:nvPr/>
            </p:nvSpPr>
            <p:spPr bwMode="auto">
              <a:xfrm>
                <a:off x="4309" y="1828"/>
                <a:ext cx="1" cy="20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3" name="Rectangle 1566"/>
              <p:cNvSpPr>
                <a:spLocks noChangeArrowheads="1"/>
              </p:cNvSpPr>
              <p:nvPr/>
            </p:nvSpPr>
            <p:spPr bwMode="auto">
              <a:xfrm>
                <a:off x="4310" y="1828"/>
                <a:ext cx="1" cy="20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4" name="Rectangle 1567"/>
              <p:cNvSpPr>
                <a:spLocks noChangeArrowheads="1"/>
              </p:cNvSpPr>
              <p:nvPr/>
            </p:nvSpPr>
            <p:spPr bwMode="auto">
              <a:xfrm>
                <a:off x="4310" y="1828"/>
                <a:ext cx="1" cy="20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5" name="Rectangle 1568"/>
              <p:cNvSpPr>
                <a:spLocks noChangeArrowheads="1"/>
              </p:cNvSpPr>
              <p:nvPr/>
            </p:nvSpPr>
            <p:spPr bwMode="auto">
              <a:xfrm>
                <a:off x="4311" y="1828"/>
                <a:ext cx="1" cy="211"/>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6" name="Rectangle 1569"/>
              <p:cNvSpPr>
                <a:spLocks noChangeArrowheads="1"/>
              </p:cNvSpPr>
              <p:nvPr/>
            </p:nvSpPr>
            <p:spPr bwMode="auto">
              <a:xfrm>
                <a:off x="4312" y="1828"/>
                <a:ext cx="1" cy="21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7" name="Rectangle 1570"/>
              <p:cNvSpPr>
                <a:spLocks noChangeArrowheads="1"/>
              </p:cNvSpPr>
              <p:nvPr/>
            </p:nvSpPr>
            <p:spPr bwMode="auto">
              <a:xfrm>
                <a:off x="4312" y="1828"/>
                <a:ext cx="1" cy="21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8" name="Rectangle 1571"/>
              <p:cNvSpPr>
                <a:spLocks noChangeArrowheads="1"/>
              </p:cNvSpPr>
              <p:nvPr/>
            </p:nvSpPr>
            <p:spPr bwMode="auto">
              <a:xfrm>
                <a:off x="4313" y="1828"/>
                <a:ext cx="1" cy="21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69" name="Rectangle 1572"/>
              <p:cNvSpPr>
                <a:spLocks noChangeArrowheads="1"/>
              </p:cNvSpPr>
              <p:nvPr/>
            </p:nvSpPr>
            <p:spPr bwMode="auto">
              <a:xfrm>
                <a:off x="4314" y="1828"/>
                <a:ext cx="1" cy="21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0" name="Rectangle 1573"/>
              <p:cNvSpPr>
                <a:spLocks noChangeArrowheads="1"/>
              </p:cNvSpPr>
              <p:nvPr/>
            </p:nvSpPr>
            <p:spPr bwMode="auto">
              <a:xfrm>
                <a:off x="4315" y="1828"/>
                <a:ext cx="1" cy="21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1" name="Rectangle 1574"/>
              <p:cNvSpPr>
                <a:spLocks noChangeArrowheads="1"/>
              </p:cNvSpPr>
              <p:nvPr/>
            </p:nvSpPr>
            <p:spPr bwMode="auto">
              <a:xfrm>
                <a:off x="4315" y="1828"/>
                <a:ext cx="12" cy="21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2" name="Rectangle 1575"/>
              <p:cNvSpPr>
                <a:spLocks noChangeArrowheads="1"/>
              </p:cNvSpPr>
              <p:nvPr/>
            </p:nvSpPr>
            <p:spPr bwMode="auto">
              <a:xfrm>
                <a:off x="4327" y="1828"/>
                <a:ext cx="19" cy="21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3" name="Rectangle 1576"/>
              <p:cNvSpPr>
                <a:spLocks noChangeArrowheads="1"/>
              </p:cNvSpPr>
              <p:nvPr/>
            </p:nvSpPr>
            <p:spPr bwMode="auto">
              <a:xfrm>
                <a:off x="4346" y="1828"/>
                <a:ext cx="8" cy="21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4" name="Rectangle 1577"/>
              <p:cNvSpPr>
                <a:spLocks noChangeArrowheads="1"/>
              </p:cNvSpPr>
              <p:nvPr/>
            </p:nvSpPr>
            <p:spPr bwMode="auto">
              <a:xfrm>
                <a:off x="4354" y="1828"/>
                <a:ext cx="1" cy="21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5" name="Rectangle 1578"/>
              <p:cNvSpPr>
                <a:spLocks noChangeArrowheads="1"/>
              </p:cNvSpPr>
              <p:nvPr/>
            </p:nvSpPr>
            <p:spPr bwMode="auto">
              <a:xfrm>
                <a:off x="4355" y="1828"/>
                <a:ext cx="1" cy="21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6" name="Rectangle 1579"/>
              <p:cNvSpPr>
                <a:spLocks noChangeArrowheads="1"/>
              </p:cNvSpPr>
              <p:nvPr/>
            </p:nvSpPr>
            <p:spPr bwMode="auto">
              <a:xfrm>
                <a:off x="4356" y="1828"/>
                <a:ext cx="1" cy="21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7" name="Rectangle 1580"/>
              <p:cNvSpPr>
                <a:spLocks noChangeArrowheads="1"/>
              </p:cNvSpPr>
              <p:nvPr/>
            </p:nvSpPr>
            <p:spPr bwMode="auto">
              <a:xfrm>
                <a:off x="4356" y="1828"/>
                <a:ext cx="1" cy="21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8" name="Rectangle 1581"/>
              <p:cNvSpPr>
                <a:spLocks noChangeArrowheads="1"/>
              </p:cNvSpPr>
              <p:nvPr/>
            </p:nvSpPr>
            <p:spPr bwMode="auto">
              <a:xfrm>
                <a:off x="4357" y="1828"/>
                <a:ext cx="1" cy="21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79" name="Rectangle 1582"/>
              <p:cNvSpPr>
                <a:spLocks noChangeArrowheads="1"/>
              </p:cNvSpPr>
              <p:nvPr/>
            </p:nvSpPr>
            <p:spPr bwMode="auto">
              <a:xfrm>
                <a:off x="4358" y="1828"/>
                <a:ext cx="1" cy="21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0" name="Rectangle 1583"/>
              <p:cNvSpPr>
                <a:spLocks noChangeArrowheads="1"/>
              </p:cNvSpPr>
              <p:nvPr/>
            </p:nvSpPr>
            <p:spPr bwMode="auto">
              <a:xfrm>
                <a:off x="4358" y="1828"/>
                <a:ext cx="1" cy="21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1" name="Rectangle 1584"/>
              <p:cNvSpPr>
                <a:spLocks noChangeArrowheads="1"/>
              </p:cNvSpPr>
              <p:nvPr/>
            </p:nvSpPr>
            <p:spPr bwMode="auto">
              <a:xfrm>
                <a:off x="4359" y="1828"/>
                <a:ext cx="1" cy="20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2" name="Rectangle 1585"/>
              <p:cNvSpPr>
                <a:spLocks noChangeArrowheads="1"/>
              </p:cNvSpPr>
              <p:nvPr/>
            </p:nvSpPr>
            <p:spPr bwMode="auto">
              <a:xfrm>
                <a:off x="4360" y="1828"/>
                <a:ext cx="1" cy="20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3" name="Rectangle 1586"/>
              <p:cNvSpPr>
                <a:spLocks noChangeArrowheads="1"/>
              </p:cNvSpPr>
              <p:nvPr/>
            </p:nvSpPr>
            <p:spPr bwMode="auto">
              <a:xfrm>
                <a:off x="4360" y="1828"/>
                <a:ext cx="1" cy="20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4" name="Rectangle 1587"/>
              <p:cNvSpPr>
                <a:spLocks noChangeArrowheads="1"/>
              </p:cNvSpPr>
              <p:nvPr/>
            </p:nvSpPr>
            <p:spPr bwMode="auto">
              <a:xfrm>
                <a:off x="4361" y="1828"/>
                <a:ext cx="1" cy="20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5" name="Rectangle 1588"/>
              <p:cNvSpPr>
                <a:spLocks noChangeArrowheads="1"/>
              </p:cNvSpPr>
              <p:nvPr/>
            </p:nvSpPr>
            <p:spPr bwMode="auto">
              <a:xfrm>
                <a:off x="4362" y="1828"/>
                <a:ext cx="1" cy="20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6" name="Rectangle 1589"/>
              <p:cNvSpPr>
                <a:spLocks noChangeArrowheads="1"/>
              </p:cNvSpPr>
              <p:nvPr/>
            </p:nvSpPr>
            <p:spPr bwMode="auto">
              <a:xfrm>
                <a:off x="4363" y="1828"/>
                <a:ext cx="1" cy="20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7" name="Rectangle 1590"/>
              <p:cNvSpPr>
                <a:spLocks noChangeArrowheads="1"/>
              </p:cNvSpPr>
              <p:nvPr/>
            </p:nvSpPr>
            <p:spPr bwMode="auto">
              <a:xfrm>
                <a:off x="4363" y="1828"/>
                <a:ext cx="1" cy="20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8" name="Rectangle 1591"/>
              <p:cNvSpPr>
                <a:spLocks noChangeArrowheads="1"/>
              </p:cNvSpPr>
              <p:nvPr/>
            </p:nvSpPr>
            <p:spPr bwMode="auto">
              <a:xfrm>
                <a:off x="4364" y="1828"/>
                <a:ext cx="1" cy="20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89" name="Rectangle 1592"/>
              <p:cNvSpPr>
                <a:spLocks noChangeArrowheads="1"/>
              </p:cNvSpPr>
              <p:nvPr/>
            </p:nvSpPr>
            <p:spPr bwMode="auto">
              <a:xfrm>
                <a:off x="4365" y="1828"/>
                <a:ext cx="1" cy="19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0" name="Rectangle 1593"/>
              <p:cNvSpPr>
                <a:spLocks noChangeArrowheads="1"/>
              </p:cNvSpPr>
              <p:nvPr/>
            </p:nvSpPr>
            <p:spPr bwMode="auto">
              <a:xfrm>
                <a:off x="4365" y="1828"/>
                <a:ext cx="1" cy="1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1" name="Rectangle 1594"/>
              <p:cNvSpPr>
                <a:spLocks noChangeArrowheads="1"/>
              </p:cNvSpPr>
              <p:nvPr/>
            </p:nvSpPr>
            <p:spPr bwMode="auto">
              <a:xfrm>
                <a:off x="4366" y="1828"/>
                <a:ext cx="1" cy="19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2" name="Rectangle 1595"/>
              <p:cNvSpPr>
                <a:spLocks noChangeArrowheads="1"/>
              </p:cNvSpPr>
              <p:nvPr/>
            </p:nvSpPr>
            <p:spPr bwMode="auto">
              <a:xfrm>
                <a:off x="4367" y="1828"/>
                <a:ext cx="1" cy="1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3" name="Rectangle 1596"/>
              <p:cNvSpPr>
                <a:spLocks noChangeArrowheads="1"/>
              </p:cNvSpPr>
              <p:nvPr/>
            </p:nvSpPr>
            <p:spPr bwMode="auto">
              <a:xfrm>
                <a:off x="4368" y="1828"/>
                <a:ext cx="1" cy="19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4" name="Rectangle 1597"/>
              <p:cNvSpPr>
                <a:spLocks noChangeArrowheads="1"/>
              </p:cNvSpPr>
              <p:nvPr/>
            </p:nvSpPr>
            <p:spPr bwMode="auto">
              <a:xfrm>
                <a:off x="4368" y="1828"/>
                <a:ext cx="1" cy="19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5" name="Rectangle 1598"/>
              <p:cNvSpPr>
                <a:spLocks noChangeArrowheads="1"/>
              </p:cNvSpPr>
              <p:nvPr/>
            </p:nvSpPr>
            <p:spPr bwMode="auto">
              <a:xfrm>
                <a:off x="4369" y="1828"/>
                <a:ext cx="1" cy="19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6" name="Rectangle 1599"/>
              <p:cNvSpPr>
                <a:spLocks noChangeArrowheads="1"/>
              </p:cNvSpPr>
              <p:nvPr/>
            </p:nvSpPr>
            <p:spPr bwMode="auto">
              <a:xfrm>
                <a:off x="4370" y="1828"/>
                <a:ext cx="1" cy="1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7" name="Rectangle 1600"/>
              <p:cNvSpPr>
                <a:spLocks noChangeArrowheads="1"/>
              </p:cNvSpPr>
              <p:nvPr/>
            </p:nvSpPr>
            <p:spPr bwMode="auto">
              <a:xfrm>
                <a:off x="4370" y="1828"/>
                <a:ext cx="1" cy="18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8" name="Rectangle 1601"/>
              <p:cNvSpPr>
                <a:spLocks noChangeArrowheads="1"/>
              </p:cNvSpPr>
              <p:nvPr/>
            </p:nvSpPr>
            <p:spPr bwMode="auto">
              <a:xfrm>
                <a:off x="4371" y="1828"/>
                <a:ext cx="1" cy="18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599" name="Rectangle 1602"/>
              <p:cNvSpPr>
                <a:spLocks noChangeArrowheads="1"/>
              </p:cNvSpPr>
              <p:nvPr/>
            </p:nvSpPr>
            <p:spPr bwMode="auto">
              <a:xfrm>
                <a:off x="4372" y="1828"/>
                <a:ext cx="1" cy="1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0" name="Rectangle 1603"/>
              <p:cNvSpPr>
                <a:spLocks noChangeArrowheads="1"/>
              </p:cNvSpPr>
              <p:nvPr/>
            </p:nvSpPr>
            <p:spPr bwMode="auto">
              <a:xfrm>
                <a:off x="4372" y="1828"/>
                <a:ext cx="1" cy="18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1" name="Rectangle 1604"/>
              <p:cNvSpPr>
                <a:spLocks noChangeArrowheads="1"/>
              </p:cNvSpPr>
              <p:nvPr/>
            </p:nvSpPr>
            <p:spPr bwMode="auto">
              <a:xfrm>
                <a:off x="4373" y="1828"/>
                <a:ext cx="1" cy="1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2" name="Rectangle 1605"/>
              <p:cNvSpPr>
                <a:spLocks noChangeArrowheads="1"/>
              </p:cNvSpPr>
              <p:nvPr/>
            </p:nvSpPr>
            <p:spPr bwMode="auto">
              <a:xfrm>
                <a:off x="4374" y="1828"/>
                <a:ext cx="1" cy="18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3" name="Rectangle 1606"/>
              <p:cNvSpPr>
                <a:spLocks noChangeArrowheads="1"/>
              </p:cNvSpPr>
              <p:nvPr/>
            </p:nvSpPr>
            <p:spPr bwMode="auto">
              <a:xfrm>
                <a:off x="4375" y="1828"/>
                <a:ext cx="1" cy="1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4" name="Rectangle 1607"/>
              <p:cNvSpPr>
                <a:spLocks noChangeArrowheads="1"/>
              </p:cNvSpPr>
              <p:nvPr/>
            </p:nvSpPr>
            <p:spPr bwMode="auto">
              <a:xfrm>
                <a:off x="4375" y="1828"/>
                <a:ext cx="1" cy="1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5" name="Rectangle 1608"/>
              <p:cNvSpPr>
                <a:spLocks noChangeArrowheads="1"/>
              </p:cNvSpPr>
              <p:nvPr/>
            </p:nvSpPr>
            <p:spPr bwMode="auto">
              <a:xfrm>
                <a:off x="4376" y="1828"/>
                <a:ext cx="1" cy="17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6" name="Rectangle 1609"/>
              <p:cNvSpPr>
                <a:spLocks noChangeArrowheads="1"/>
              </p:cNvSpPr>
              <p:nvPr/>
            </p:nvSpPr>
            <p:spPr bwMode="auto">
              <a:xfrm>
                <a:off x="4377" y="1828"/>
                <a:ext cx="1" cy="17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7" name="Rectangle 1610"/>
              <p:cNvSpPr>
                <a:spLocks noChangeArrowheads="1"/>
              </p:cNvSpPr>
              <p:nvPr/>
            </p:nvSpPr>
            <p:spPr bwMode="auto">
              <a:xfrm>
                <a:off x="4377" y="1828"/>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8" name="Rectangle 1611"/>
              <p:cNvSpPr>
                <a:spLocks noChangeArrowheads="1"/>
              </p:cNvSpPr>
              <p:nvPr/>
            </p:nvSpPr>
            <p:spPr bwMode="auto">
              <a:xfrm>
                <a:off x="4378" y="1828"/>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09" name="Rectangle 1612"/>
              <p:cNvSpPr>
                <a:spLocks noChangeArrowheads="1"/>
              </p:cNvSpPr>
              <p:nvPr/>
            </p:nvSpPr>
            <p:spPr bwMode="auto">
              <a:xfrm>
                <a:off x="4379" y="1828"/>
                <a:ext cx="1" cy="17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0" name="Rectangle 1613"/>
              <p:cNvSpPr>
                <a:spLocks noChangeArrowheads="1"/>
              </p:cNvSpPr>
              <p:nvPr/>
            </p:nvSpPr>
            <p:spPr bwMode="auto">
              <a:xfrm>
                <a:off x="4380" y="1828"/>
                <a:ext cx="1" cy="17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1" name="Rectangle 1614"/>
              <p:cNvSpPr>
                <a:spLocks noChangeArrowheads="1"/>
              </p:cNvSpPr>
              <p:nvPr/>
            </p:nvSpPr>
            <p:spPr bwMode="auto">
              <a:xfrm>
                <a:off x="4380" y="1828"/>
                <a:ext cx="1" cy="17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2" name="Rectangle 1615"/>
              <p:cNvSpPr>
                <a:spLocks noChangeArrowheads="1"/>
              </p:cNvSpPr>
              <p:nvPr/>
            </p:nvSpPr>
            <p:spPr bwMode="auto">
              <a:xfrm>
                <a:off x="4381" y="1828"/>
                <a:ext cx="1" cy="17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3" name="Rectangle 1616"/>
              <p:cNvSpPr>
                <a:spLocks noChangeArrowheads="1"/>
              </p:cNvSpPr>
              <p:nvPr/>
            </p:nvSpPr>
            <p:spPr bwMode="auto">
              <a:xfrm>
                <a:off x="4382" y="1828"/>
                <a:ext cx="1" cy="16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4" name="Rectangle 1617"/>
              <p:cNvSpPr>
                <a:spLocks noChangeArrowheads="1"/>
              </p:cNvSpPr>
              <p:nvPr/>
            </p:nvSpPr>
            <p:spPr bwMode="auto">
              <a:xfrm>
                <a:off x="4382" y="1828"/>
                <a:ext cx="1" cy="16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5" name="Rectangle 1618"/>
              <p:cNvSpPr>
                <a:spLocks noChangeArrowheads="1"/>
              </p:cNvSpPr>
              <p:nvPr/>
            </p:nvSpPr>
            <p:spPr bwMode="auto">
              <a:xfrm>
                <a:off x="4383" y="1828"/>
                <a:ext cx="1" cy="16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6" name="Rectangle 1619"/>
              <p:cNvSpPr>
                <a:spLocks noChangeArrowheads="1"/>
              </p:cNvSpPr>
              <p:nvPr/>
            </p:nvSpPr>
            <p:spPr bwMode="auto">
              <a:xfrm>
                <a:off x="4384" y="1828"/>
                <a:ext cx="1" cy="16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7" name="Rectangle 1620"/>
              <p:cNvSpPr>
                <a:spLocks noChangeArrowheads="1"/>
              </p:cNvSpPr>
              <p:nvPr/>
            </p:nvSpPr>
            <p:spPr bwMode="auto">
              <a:xfrm>
                <a:off x="4384" y="1828"/>
                <a:ext cx="1" cy="16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8" name="Rectangle 1621"/>
              <p:cNvSpPr>
                <a:spLocks noChangeArrowheads="1"/>
              </p:cNvSpPr>
              <p:nvPr/>
            </p:nvSpPr>
            <p:spPr bwMode="auto">
              <a:xfrm>
                <a:off x="4385" y="1828"/>
                <a:ext cx="1" cy="16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19" name="Rectangle 1622"/>
              <p:cNvSpPr>
                <a:spLocks noChangeArrowheads="1"/>
              </p:cNvSpPr>
              <p:nvPr/>
            </p:nvSpPr>
            <p:spPr bwMode="auto">
              <a:xfrm>
                <a:off x="4386" y="1828"/>
                <a:ext cx="1" cy="16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0" name="Rectangle 1623"/>
              <p:cNvSpPr>
                <a:spLocks noChangeArrowheads="1"/>
              </p:cNvSpPr>
              <p:nvPr/>
            </p:nvSpPr>
            <p:spPr bwMode="auto">
              <a:xfrm>
                <a:off x="4387" y="1828"/>
                <a:ext cx="1" cy="16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1" name="Rectangle 1624"/>
              <p:cNvSpPr>
                <a:spLocks noChangeArrowheads="1"/>
              </p:cNvSpPr>
              <p:nvPr/>
            </p:nvSpPr>
            <p:spPr bwMode="auto">
              <a:xfrm>
                <a:off x="4387" y="1828"/>
                <a:ext cx="1" cy="15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2" name="Rectangle 1625"/>
              <p:cNvSpPr>
                <a:spLocks noChangeArrowheads="1"/>
              </p:cNvSpPr>
              <p:nvPr/>
            </p:nvSpPr>
            <p:spPr bwMode="auto">
              <a:xfrm>
                <a:off x="4388" y="1828"/>
                <a:ext cx="1" cy="15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3" name="Rectangle 1626"/>
              <p:cNvSpPr>
                <a:spLocks noChangeArrowheads="1"/>
              </p:cNvSpPr>
              <p:nvPr/>
            </p:nvSpPr>
            <p:spPr bwMode="auto">
              <a:xfrm>
                <a:off x="4389" y="1828"/>
                <a:ext cx="1" cy="15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4" name="Rectangle 1627"/>
              <p:cNvSpPr>
                <a:spLocks noChangeArrowheads="1"/>
              </p:cNvSpPr>
              <p:nvPr/>
            </p:nvSpPr>
            <p:spPr bwMode="auto">
              <a:xfrm>
                <a:off x="4389" y="1828"/>
                <a:ext cx="1" cy="15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5" name="Rectangle 1628"/>
              <p:cNvSpPr>
                <a:spLocks noChangeArrowheads="1"/>
              </p:cNvSpPr>
              <p:nvPr/>
            </p:nvSpPr>
            <p:spPr bwMode="auto">
              <a:xfrm>
                <a:off x="4390" y="1828"/>
                <a:ext cx="1" cy="15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6" name="Rectangle 1629"/>
              <p:cNvSpPr>
                <a:spLocks noChangeArrowheads="1"/>
              </p:cNvSpPr>
              <p:nvPr/>
            </p:nvSpPr>
            <p:spPr bwMode="auto">
              <a:xfrm>
                <a:off x="4391" y="1828"/>
                <a:ext cx="1" cy="15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7" name="Rectangle 1630"/>
              <p:cNvSpPr>
                <a:spLocks noChangeArrowheads="1"/>
              </p:cNvSpPr>
              <p:nvPr/>
            </p:nvSpPr>
            <p:spPr bwMode="auto">
              <a:xfrm>
                <a:off x="4392" y="1828"/>
                <a:ext cx="1" cy="15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8" name="Rectangle 1631"/>
              <p:cNvSpPr>
                <a:spLocks noChangeArrowheads="1"/>
              </p:cNvSpPr>
              <p:nvPr/>
            </p:nvSpPr>
            <p:spPr bwMode="auto">
              <a:xfrm>
                <a:off x="4392" y="1828"/>
                <a:ext cx="1" cy="15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29" name="Rectangle 1632"/>
              <p:cNvSpPr>
                <a:spLocks noChangeArrowheads="1"/>
              </p:cNvSpPr>
              <p:nvPr/>
            </p:nvSpPr>
            <p:spPr bwMode="auto">
              <a:xfrm>
                <a:off x="4393" y="1828"/>
                <a:ext cx="1" cy="14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0" name="Rectangle 1633"/>
              <p:cNvSpPr>
                <a:spLocks noChangeArrowheads="1"/>
              </p:cNvSpPr>
              <p:nvPr/>
            </p:nvSpPr>
            <p:spPr bwMode="auto">
              <a:xfrm>
                <a:off x="4394" y="1828"/>
                <a:ext cx="1" cy="14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1" name="Rectangle 1634"/>
              <p:cNvSpPr>
                <a:spLocks noChangeArrowheads="1"/>
              </p:cNvSpPr>
              <p:nvPr/>
            </p:nvSpPr>
            <p:spPr bwMode="auto">
              <a:xfrm>
                <a:off x="4394" y="1828"/>
                <a:ext cx="1" cy="14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2" name="Rectangle 1635"/>
              <p:cNvSpPr>
                <a:spLocks noChangeArrowheads="1"/>
              </p:cNvSpPr>
              <p:nvPr/>
            </p:nvSpPr>
            <p:spPr bwMode="auto">
              <a:xfrm>
                <a:off x="4395" y="1828"/>
                <a:ext cx="1" cy="14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3" name="Rectangle 1636"/>
              <p:cNvSpPr>
                <a:spLocks noChangeArrowheads="1"/>
              </p:cNvSpPr>
              <p:nvPr/>
            </p:nvSpPr>
            <p:spPr bwMode="auto">
              <a:xfrm>
                <a:off x="4396" y="1828"/>
                <a:ext cx="1" cy="14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4" name="Rectangle 1637"/>
              <p:cNvSpPr>
                <a:spLocks noChangeArrowheads="1"/>
              </p:cNvSpPr>
              <p:nvPr/>
            </p:nvSpPr>
            <p:spPr bwMode="auto">
              <a:xfrm>
                <a:off x="4396" y="1828"/>
                <a:ext cx="1" cy="14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5" name="Rectangle 1638"/>
              <p:cNvSpPr>
                <a:spLocks noChangeArrowheads="1"/>
              </p:cNvSpPr>
              <p:nvPr/>
            </p:nvSpPr>
            <p:spPr bwMode="auto">
              <a:xfrm>
                <a:off x="4397" y="1828"/>
                <a:ext cx="1" cy="14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6" name="Rectangle 1639"/>
              <p:cNvSpPr>
                <a:spLocks noChangeArrowheads="1"/>
              </p:cNvSpPr>
              <p:nvPr/>
            </p:nvSpPr>
            <p:spPr bwMode="auto">
              <a:xfrm>
                <a:off x="4398" y="1828"/>
                <a:ext cx="1" cy="14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7" name="Rectangle 1640"/>
              <p:cNvSpPr>
                <a:spLocks noChangeArrowheads="1"/>
              </p:cNvSpPr>
              <p:nvPr/>
            </p:nvSpPr>
            <p:spPr bwMode="auto">
              <a:xfrm>
                <a:off x="4399" y="1828"/>
                <a:ext cx="1" cy="14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638" name="Rectangle 1641"/>
              <p:cNvSpPr>
                <a:spLocks noChangeArrowheads="1"/>
              </p:cNvSpPr>
              <p:nvPr/>
            </p:nvSpPr>
            <p:spPr bwMode="auto">
              <a:xfrm>
                <a:off x="4399" y="1828"/>
                <a:ext cx="1" cy="13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20" name="Group 1642"/>
            <p:cNvGrpSpPr>
              <a:grpSpLocks/>
            </p:cNvGrpSpPr>
            <p:nvPr/>
          </p:nvGrpSpPr>
          <p:grpSpPr bwMode="auto">
            <a:xfrm>
              <a:off x="4287" y="1680"/>
              <a:ext cx="323" cy="524"/>
              <a:chOff x="4246" y="1825"/>
              <a:chExt cx="323" cy="524"/>
            </a:xfrm>
          </p:grpSpPr>
          <p:sp>
            <p:nvSpPr>
              <p:cNvPr id="1239" name="Rectangle 1643"/>
              <p:cNvSpPr>
                <a:spLocks noChangeArrowheads="1"/>
              </p:cNvSpPr>
              <p:nvPr/>
            </p:nvSpPr>
            <p:spPr bwMode="auto">
              <a:xfrm>
                <a:off x="4400" y="1828"/>
                <a:ext cx="1" cy="13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0" name="Rectangle 1644"/>
              <p:cNvSpPr>
                <a:spLocks noChangeArrowheads="1"/>
              </p:cNvSpPr>
              <p:nvPr/>
            </p:nvSpPr>
            <p:spPr bwMode="auto">
              <a:xfrm>
                <a:off x="4401" y="1828"/>
                <a:ext cx="1" cy="13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1" name="Rectangle 1645"/>
              <p:cNvSpPr>
                <a:spLocks noChangeArrowheads="1"/>
              </p:cNvSpPr>
              <p:nvPr/>
            </p:nvSpPr>
            <p:spPr bwMode="auto">
              <a:xfrm>
                <a:off x="4401" y="1828"/>
                <a:ext cx="1" cy="13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2" name="Rectangle 1646"/>
              <p:cNvSpPr>
                <a:spLocks noChangeArrowheads="1"/>
              </p:cNvSpPr>
              <p:nvPr/>
            </p:nvSpPr>
            <p:spPr bwMode="auto">
              <a:xfrm>
                <a:off x="4402" y="1828"/>
                <a:ext cx="1" cy="13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3" name="Rectangle 1647"/>
              <p:cNvSpPr>
                <a:spLocks noChangeArrowheads="1"/>
              </p:cNvSpPr>
              <p:nvPr/>
            </p:nvSpPr>
            <p:spPr bwMode="auto">
              <a:xfrm>
                <a:off x="4403" y="1828"/>
                <a:ext cx="1" cy="13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4" name="Rectangle 1648"/>
              <p:cNvSpPr>
                <a:spLocks noChangeArrowheads="1"/>
              </p:cNvSpPr>
              <p:nvPr/>
            </p:nvSpPr>
            <p:spPr bwMode="auto">
              <a:xfrm>
                <a:off x="4404" y="1829"/>
                <a:ext cx="1" cy="13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5" name="Rectangle 1649"/>
              <p:cNvSpPr>
                <a:spLocks noChangeArrowheads="1"/>
              </p:cNvSpPr>
              <p:nvPr/>
            </p:nvSpPr>
            <p:spPr bwMode="auto">
              <a:xfrm>
                <a:off x="4404" y="1830"/>
                <a:ext cx="1" cy="12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6" name="Rectangle 1650"/>
              <p:cNvSpPr>
                <a:spLocks noChangeArrowheads="1"/>
              </p:cNvSpPr>
              <p:nvPr/>
            </p:nvSpPr>
            <p:spPr bwMode="auto">
              <a:xfrm>
                <a:off x="4405" y="1831"/>
                <a:ext cx="1" cy="12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7" name="Rectangle 1651"/>
              <p:cNvSpPr>
                <a:spLocks noChangeArrowheads="1"/>
              </p:cNvSpPr>
              <p:nvPr/>
            </p:nvSpPr>
            <p:spPr bwMode="auto">
              <a:xfrm>
                <a:off x="4406" y="1831"/>
                <a:ext cx="1" cy="12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8" name="Rectangle 1652"/>
              <p:cNvSpPr>
                <a:spLocks noChangeArrowheads="1"/>
              </p:cNvSpPr>
              <p:nvPr/>
            </p:nvSpPr>
            <p:spPr bwMode="auto">
              <a:xfrm>
                <a:off x="4406" y="1832"/>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49" name="Rectangle 1653"/>
              <p:cNvSpPr>
                <a:spLocks noChangeArrowheads="1"/>
              </p:cNvSpPr>
              <p:nvPr/>
            </p:nvSpPr>
            <p:spPr bwMode="auto">
              <a:xfrm>
                <a:off x="4407" y="1833"/>
                <a:ext cx="1" cy="12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0" name="Rectangle 1654"/>
              <p:cNvSpPr>
                <a:spLocks noChangeArrowheads="1"/>
              </p:cNvSpPr>
              <p:nvPr/>
            </p:nvSpPr>
            <p:spPr bwMode="auto">
              <a:xfrm>
                <a:off x="4408" y="1834"/>
                <a:ext cx="1" cy="11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1" name="Rectangle 1655"/>
              <p:cNvSpPr>
                <a:spLocks noChangeArrowheads="1"/>
              </p:cNvSpPr>
              <p:nvPr/>
            </p:nvSpPr>
            <p:spPr bwMode="auto">
              <a:xfrm>
                <a:off x="4408" y="1835"/>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2" name="Rectangle 1656"/>
              <p:cNvSpPr>
                <a:spLocks noChangeArrowheads="1"/>
              </p:cNvSpPr>
              <p:nvPr/>
            </p:nvSpPr>
            <p:spPr bwMode="auto">
              <a:xfrm>
                <a:off x="4409" y="1836"/>
                <a:ext cx="1" cy="11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3" name="Rectangle 1657"/>
              <p:cNvSpPr>
                <a:spLocks noChangeArrowheads="1"/>
              </p:cNvSpPr>
              <p:nvPr/>
            </p:nvSpPr>
            <p:spPr bwMode="auto">
              <a:xfrm>
                <a:off x="4410" y="1836"/>
                <a:ext cx="1" cy="1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4" name="Rectangle 1658"/>
              <p:cNvSpPr>
                <a:spLocks noChangeArrowheads="1"/>
              </p:cNvSpPr>
              <p:nvPr/>
            </p:nvSpPr>
            <p:spPr bwMode="auto">
              <a:xfrm>
                <a:off x="4411" y="1837"/>
                <a:ext cx="1" cy="10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5" name="Rectangle 1659"/>
              <p:cNvSpPr>
                <a:spLocks noChangeArrowheads="1"/>
              </p:cNvSpPr>
              <p:nvPr/>
            </p:nvSpPr>
            <p:spPr bwMode="auto">
              <a:xfrm>
                <a:off x="4411" y="1838"/>
                <a:ext cx="1" cy="10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6" name="Rectangle 1660"/>
              <p:cNvSpPr>
                <a:spLocks noChangeArrowheads="1"/>
              </p:cNvSpPr>
              <p:nvPr/>
            </p:nvSpPr>
            <p:spPr bwMode="auto">
              <a:xfrm>
                <a:off x="4412" y="1838"/>
                <a:ext cx="1" cy="10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7" name="Rectangle 1661"/>
              <p:cNvSpPr>
                <a:spLocks noChangeArrowheads="1"/>
              </p:cNvSpPr>
              <p:nvPr/>
            </p:nvSpPr>
            <p:spPr bwMode="auto">
              <a:xfrm>
                <a:off x="4413" y="1839"/>
                <a:ext cx="1" cy="10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8" name="Rectangle 1662"/>
              <p:cNvSpPr>
                <a:spLocks noChangeArrowheads="1"/>
              </p:cNvSpPr>
              <p:nvPr/>
            </p:nvSpPr>
            <p:spPr bwMode="auto">
              <a:xfrm>
                <a:off x="4413" y="1840"/>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59" name="Rectangle 1663"/>
              <p:cNvSpPr>
                <a:spLocks noChangeArrowheads="1"/>
              </p:cNvSpPr>
              <p:nvPr/>
            </p:nvSpPr>
            <p:spPr bwMode="auto">
              <a:xfrm>
                <a:off x="4414" y="1841"/>
                <a:ext cx="1" cy="9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0" name="Rectangle 1664"/>
              <p:cNvSpPr>
                <a:spLocks noChangeArrowheads="1"/>
              </p:cNvSpPr>
              <p:nvPr/>
            </p:nvSpPr>
            <p:spPr bwMode="auto">
              <a:xfrm>
                <a:off x="4415" y="1841"/>
                <a:ext cx="1" cy="9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1" name="Rectangle 1665"/>
              <p:cNvSpPr>
                <a:spLocks noChangeArrowheads="1"/>
              </p:cNvSpPr>
              <p:nvPr/>
            </p:nvSpPr>
            <p:spPr bwMode="auto">
              <a:xfrm>
                <a:off x="4415" y="1842"/>
                <a:ext cx="1" cy="9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2" name="Rectangle 1666"/>
              <p:cNvSpPr>
                <a:spLocks noChangeArrowheads="1"/>
              </p:cNvSpPr>
              <p:nvPr/>
            </p:nvSpPr>
            <p:spPr bwMode="auto">
              <a:xfrm>
                <a:off x="4416" y="1843"/>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3" name="Rectangle 1667"/>
              <p:cNvSpPr>
                <a:spLocks noChangeArrowheads="1"/>
              </p:cNvSpPr>
              <p:nvPr/>
            </p:nvSpPr>
            <p:spPr bwMode="auto">
              <a:xfrm>
                <a:off x="4417" y="1844"/>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4" name="Rectangle 1668"/>
              <p:cNvSpPr>
                <a:spLocks noChangeArrowheads="1"/>
              </p:cNvSpPr>
              <p:nvPr/>
            </p:nvSpPr>
            <p:spPr bwMode="auto">
              <a:xfrm>
                <a:off x="4418" y="1845"/>
                <a:ext cx="1" cy="8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5" name="Rectangle 1669"/>
              <p:cNvSpPr>
                <a:spLocks noChangeArrowheads="1"/>
              </p:cNvSpPr>
              <p:nvPr/>
            </p:nvSpPr>
            <p:spPr bwMode="auto">
              <a:xfrm>
                <a:off x="4418" y="1846"/>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6" name="Rectangle 1670"/>
              <p:cNvSpPr>
                <a:spLocks noChangeArrowheads="1"/>
              </p:cNvSpPr>
              <p:nvPr/>
            </p:nvSpPr>
            <p:spPr bwMode="auto">
              <a:xfrm>
                <a:off x="4419" y="1846"/>
                <a:ext cx="1" cy="8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7" name="Rectangle 1671"/>
              <p:cNvSpPr>
                <a:spLocks noChangeArrowheads="1"/>
              </p:cNvSpPr>
              <p:nvPr/>
            </p:nvSpPr>
            <p:spPr bwMode="auto">
              <a:xfrm>
                <a:off x="4420" y="1847"/>
                <a:ext cx="1" cy="8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8" name="Freeform 1672"/>
              <p:cNvSpPr>
                <a:spLocks/>
              </p:cNvSpPr>
              <p:nvPr/>
            </p:nvSpPr>
            <p:spPr bwMode="auto">
              <a:xfrm>
                <a:off x="4248" y="1825"/>
                <a:ext cx="175" cy="224"/>
              </a:xfrm>
              <a:custGeom>
                <a:avLst/>
                <a:gdLst>
                  <a:gd name="T0" fmla="*/ 7 w 352"/>
                  <a:gd name="T1" fmla="*/ 47 h 447"/>
                  <a:gd name="T2" fmla="*/ 9 w 352"/>
                  <a:gd name="T3" fmla="*/ 47 h 447"/>
                  <a:gd name="T4" fmla="*/ 10 w 352"/>
                  <a:gd name="T5" fmla="*/ 45 h 447"/>
                  <a:gd name="T6" fmla="*/ 11 w 352"/>
                  <a:gd name="T7" fmla="*/ 45 h 447"/>
                  <a:gd name="T8" fmla="*/ 47 w 352"/>
                  <a:gd name="T9" fmla="*/ 11 h 447"/>
                  <a:gd name="T10" fmla="*/ 308 w 352"/>
                  <a:gd name="T11" fmla="*/ 11 h 447"/>
                  <a:gd name="T12" fmla="*/ 340 w 352"/>
                  <a:gd name="T13" fmla="*/ 47 h 447"/>
                  <a:gd name="T14" fmla="*/ 340 w 352"/>
                  <a:gd name="T15" fmla="*/ 205 h 447"/>
                  <a:gd name="T16" fmla="*/ 209 w 352"/>
                  <a:gd name="T17" fmla="*/ 436 h 447"/>
                  <a:gd name="T18" fmla="*/ 138 w 352"/>
                  <a:gd name="T19" fmla="*/ 436 h 447"/>
                  <a:gd name="T20" fmla="*/ 11 w 352"/>
                  <a:gd name="T21" fmla="*/ 206 h 447"/>
                  <a:gd name="T22" fmla="*/ 9 w 352"/>
                  <a:gd name="T23" fmla="*/ 44 h 447"/>
                  <a:gd name="T24" fmla="*/ 7 w 352"/>
                  <a:gd name="T25" fmla="*/ 47 h 447"/>
                  <a:gd name="T26" fmla="*/ 6 w 352"/>
                  <a:gd name="T27" fmla="*/ 37 h 447"/>
                  <a:gd name="T28" fmla="*/ 6 w 352"/>
                  <a:gd name="T29" fmla="*/ 35 h 447"/>
                  <a:gd name="T30" fmla="*/ 4 w 352"/>
                  <a:gd name="T31" fmla="*/ 35 h 447"/>
                  <a:gd name="T32" fmla="*/ 3 w 352"/>
                  <a:gd name="T33" fmla="*/ 37 h 447"/>
                  <a:gd name="T34" fmla="*/ 1 w 352"/>
                  <a:gd name="T35" fmla="*/ 37 h 447"/>
                  <a:gd name="T36" fmla="*/ 1 w 352"/>
                  <a:gd name="T37" fmla="*/ 38 h 447"/>
                  <a:gd name="T38" fmla="*/ 0 w 352"/>
                  <a:gd name="T39" fmla="*/ 40 h 447"/>
                  <a:gd name="T40" fmla="*/ 0 w 352"/>
                  <a:gd name="T41" fmla="*/ 209 h 447"/>
                  <a:gd name="T42" fmla="*/ 1 w 352"/>
                  <a:gd name="T43" fmla="*/ 210 h 447"/>
                  <a:gd name="T44" fmla="*/ 131 w 352"/>
                  <a:gd name="T45" fmla="*/ 445 h 447"/>
                  <a:gd name="T46" fmla="*/ 131 w 352"/>
                  <a:gd name="T47" fmla="*/ 446 h 447"/>
                  <a:gd name="T48" fmla="*/ 133 w 352"/>
                  <a:gd name="T49" fmla="*/ 446 h 447"/>
                  <a:gd name="T50" fmla="*/ 134 w 352"/>
                  <a:gd name="T51" fmla="*/ 447 h 447"/>
                  <a:gd name="T52" fmla="*/ 213 w 352"/>
                  <a:gd name="T53" fmla="*/ 447 h 447"/>
                  <a:gd name="T54" fmla="*/ 215 w 352"/>
                  <a:gd name="T55" fmla="*/ 446 h 447"/>
                  <a:gd name="T56" fmla="*/ 216 w 352"/>
                  <a:gd name="T57" fmla="*/ 446 h 447"/>
                  <a:gd name="T58" fmla="*/ 216 w 352"/>
                  <a:gd name="T59" fmla="*/ 445 h 447"/>
                  <a:gd name="T60" fmla="*/ 350 w 352"/>
                  <a:gd name="T61" fmla="*/ 209 h 447"/>
                  <a:gd name="T62" fmla="*/ 352 w 352"/>
                  <a:gd name="T63" fmla="*/ 208 h 447"/>
                  <a:gd name="T64" fmla="*/ 352 w 352"/>
                  <a:gd name="T65" fmla="*/ 41 h 447"/>
                  <a:gd name="T66" fmla="*/ 350 w 352"/>
                  <a:gd name="T67" fmla="*/ 40 h 447"/>
                  <a:gd name="T68" fmla="*/ 315 w 352"/>
                  <a:gd name="T69" fmla="*/ 2 h 447"/>
                  <a:gd name="T70" fmla="*/ 313 w 352"/>
                  <a:gd name="T71" fmla="*/ 2 h 447"/>
                  <a:gd name="T72" fmla="*/ 312 w 352"/>
                  <a:gd name="T73" fmla="*/ 0 h 447"/>
                  <a:gd name="T74" fmla="*/ 42 w 352"/>
                  <a:gd name="T75" fmla="*/ 0 h 447"/>
                  <a:gd name="T76" fmla="*/ 41 w 352"/>
                  <a:gd name="T77" fmla="*/ 2 h 447"/>
                  <a:gd name="T78" fmla="*/ 40 w 352"/>
                  <a:gd name="T79" fmla="*/ 2 h 447"/>
                  <a:gd name="T80" fmla="*/ 6 w 352"/>
                  <a:gd name="T81" fmla="*/ 37 h 447"/>
                  <a:gd name="T82" fmla="*/ 7 w 352"/>
                  <a:gd name="T83" fmla="*/ 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 h="447">
                    <a:moveTo>
                      <a:pt x="7" y="47"/>
                    </a:moveTo>
                    <a:lnTo>
                      <a:pt x="9" y="47"/>
                    </a:lnTo>
                    <a:lnTo>
                      <a:pt x="10" y="45"/>
                    </a:lnTo>
                    <a:lnTo>
                      <a:pt x="11" y="45"/>
                    </a:lnTo>
                    <a:lnTo>
                      <a:pt x="47" y="11"/>
                    </a:lnTo>
                    <a:lnTo>
                      <a:pt x="308" y="11"/>
                    </a:lnTo>
                    <a:lnTo>
                      <a:pt x="340" y="47"/>
                    </a:lnTo>
                    <a:lnTo>
                      <a:pt x="340" y="205"/>
                    </a:lnTo>
                    <a:lnTo>
                      <a:pt x="209" y="436"/>
                    </a:lnTo>
                    <a:lnTo>
                      <a:pt x="138" y="436"/>
                    </a:lnTo>
                    <a:lnTo>
                      <a:pt x="11" y="206"/>
                    </a:lnTo>
                    <a:lnTo>
                      <a:pt x="9" y="44"/>
                    </a:lnTo>
                    <a:lnTo>
                      <a:pt x="7" y="47"/>
                    </a:lnTo>
                    <a:lnTo>
                      <a:pt x="6" y="37"/>
                    </a:lnTo>
                    <a:lnTo>
                      <a:pt x="6" y="35"/>
                    </a:lnTo>
                    <a:lnTo>
                      <a:pt x="4" y="35"/>
                    </a:lnTo>
                    <a:lnTo>
                      <a:pt x="3" y="37"/>
                    </a:lnTo>
                    <a:lnTo>
                      <a:pt x="1" y="37"/>
                    </a:lnTo>
                    <a:lnTo>
                      <a:pt x="1" y="38"/>
                    </a:lnTo>
                    <a:lnTo>
                      <a:pt x="0" y="40"/>
                    </a:lnTo>
                    <a:lnTo>
                      <a:pt x="0" y="209"/>
                    </a:lnTo>
                    <a:lnTo>
                      <a:pt x="1" y="210"/>
                    </a:lnTo>
                    <a:lnTo>
                      <a:pt x="131" y="445"/>
                    </a:lnTo>
                    <a:lnTo>
                      <a:pt x="131" y="446"/>
                    </a:lnTo>
                    <a:lnTo>
                      <a:pt x="133" y="446"/>
                    </a:lnTo>
                    <a:lnTo>
                      <a:pt x="134" y="447"/>
                    </a:lnTo>
                    <a:lnTo>
                      <a:pt x="213" y="447"/>
                    </a:lnTo>
                    <a:lnTo>
                      <a:pt x="215" y="446"/>
                    </a:lnTo>
                    <a:lnTo>
                      <a:pt x="216" y="446"/>
                    </a:lnTo>
                    <a:lnTo>
                      <a:pt x="216" y="445"/>
                    </a:lnTo>
                    <a:lnTo>
                      <a:pt x="350" y="209"/>
                    </a:lnTo>
                    <a:lnTo>
                      <a:pt x="352" y="208"/>
                    </a:lnTo>
                    <a:lnTo>
                      <a:pt x="352" y="41"/>
                    </a:lnTo>
                    <a:lnTo>
                      <a:pt x="350" y="40"/>
                    </a:lnTo>
                    <a:lnTo>
                      <a:pt x="315" y="2"/>
                    </a:lnTo>
                    <a:lnTo>
                      <a:pt x="313" y="2"/>
                    </a:lnTo>
                    <a:lnTo>
                      <a:pt x="312" y="0"/>
                    </a:lnTo>
                    <a:lnTo>
                      <a:pt x="42" y="0"/>
                    </a:lnTo>
                    <a:lnTo>
                      <a:pt x="41" y="2"/>
                    </a:lnTo>
                    <a:lnTo>
                      <a:pt x="40" y="2"/>
                    </a:lnTo>
                    <a:lnTo>
                      <a:pt x="6" y="37"/>
                    </a:lnTo>
                    <a:lnTo>
                      <a:pt x="7"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69" name="Rectangle 1673"/>
              <p:cNvSpPr>
                <a:spLocks noChangeArrowheads="1"/>
              </p:cNvSpPr>
              <p:nvPr/>
            </p:nvSpPr>
            <p:spPr bwMode="auto">
              <a:xfrm>
                <a:off x="4332" y="1847"/>
                <a:ext cx="103" cy="64"/>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0" name="Freeform 1674"/>
              <p:cNvSpPr>
                <a:spLocks/>
              </p:cNvSpPr>
              <p:nvPr/>
            </p:nvSpPr>
            <p:spPr bwMode="auto">
              <a:xfrm>
                <a:off x="4329" y="1844"/>
                <a:ext cx="108" cy="69"/>
              </a:xfrm>
              <a:custGeom>
                <a:avLst/>
                <a:gdLst>
                  <a:gd name="T0" fmla="*/ 5 w 214"/>
                  <a:gd name="T1" fmla="*/ 0 h 139"/>
                  <a:gd name="T2" fmla="*/ 4 w 214"/>
                  <a:gd name="T3" fmla="*/ 0 h 139"/>
                  <a:gd name="T4" fmla="*/ 3 w 214"/>
                  <a:gd name="T5" fmla="*/ 2 h 139"/>
                  <a:gd name="T6" fmla="*/ 1 w 214"/>
                  <a:gd name="T7" fmla="*/ 2 h 139"/>
                  <a:gd name="T8" fmla="*/ 1 w 214"/>
                  <a:gd name="T9" fmla="*/ 3 h 139"/>
                  <a:gd name="T10" fmla="*/ 0 w 214"/>
                  <a:gd name="T11" fmla="*/ 5 h 139"/>
                  <a:gd name="T12" fmla="*/ 0 w 214"/>
                  <a:gd name="T13" fmla="*/ 134 h 139"/>
                  <a:gd name="T14" fmla="*/ 1 w 214"/>
                  <a:gd name="T15" fmla="*/ 136 h 139"/>
                  <a:gd name="T16" fmla="*/ 1 w 214"/>
                  <a:gd name="T17" fmla="*/ 137 h 139"/>
                  <a:gd name="T18" fmla="*/ 3 w 214"/>
                  <a:gd name="T19" fmla="*/ 137 h 139"/>
                  <a:gd name="T20" fmla="*/ 4 w 214"/>
                  <a:gd name="T21" fmla="*/ 139 h 139"/>
                  <a:gd name="T22" fmla="*/ 210 w 214"/>
                  <a:gd name="T23" fmla="*/ 139 h 139"/>
                  <a:gd name="T24" fmla="*/ 212 w 214"/>
                  <a:gd name="T25" fmla="*/ 137 h 139"/>
                  <a:gd name="T26" fmla="*/ 213 w 214"/>
                  <a:gd name="T27" fmla="*/ 137 h 139"/>
                  <a:gd name="T28" fmla="*/ 213 w 214"/>
                  <a:gd name="T29" fmla="*/ 136 h 139"/>
                  <a:gd name="T30" fmla="*/ 214 w 214"/>
                  <a:gd name="T31" fmla="*/ 134 h 139"/>
                  <a:gd name="T32" fmla="*/ 214 w 214"/>
                  <a:gd name="T33" fmla="*/ 5 h 139"/>
                  <a:gd name="T34" fmla="*/ 213 w 214"/>
                  <a:gd name="T35" fmla="*/ 3 h 139"/>
                  <a:gd name="T36" fmla="*/ 213 w 214"/>
                  <a:gd name="T37" fmla="*/ 2 h 139"/>
                  <a:gd name="T38" fmla="*/ 212 w 214"/>
                  <a:gd name="T39" fmla="*/ 2 h 139"/>
                  <a:gd name="T40" fmla="*/ 210 w 214"/>
                  <a:gd name="T41" fmla="*/ 0 h 139"/>
                  <a:gd name="T42" fmla="*/ 209 w 214"/>
                  <a:gd name="T43" fmla="*/ 0 h 139"/>
                  <a:gd name="T44" fmla="*/ 5 w 214"/>
                  <a:gd name="T45" fmla="*/ 0 h 139"/>
                  <a:gd name="T46" fmla="*/ 11 w 214"/>
                  <a:gd name="T47" fmla="*/ 12 h 139"/>
                  <a:gd name="T48" fmla="*/ 203 w 214"/>
                  <a:gd name="T49" fmla="*/ 12 h 139"/>
                  <a:gd name="T50" fmla="*/ 203 w 214"/>
                  <a:gd name="T51" fmla="*/ 127 h 139"/>
                  <a:gd name="T52" fmla="*/ 11 w 214"/>
                  <a:gd name="T53" fmla="*/ 127 h 139"/>
                  <a:gd name="T54" fmla="*/ 11 w 214"/>
                  <a:gd name="T55" fmla="*/ 12 h 139"/>
                  <a:gd name="T56" fmla="*/ 5 w 214"/>
                  <a:gd name="T5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4" h="139">
                    <a:moveTo>
                      <a:pt x="5" y="0"/>
                    </a:moveTo>
                    <a:lnTo>
                      <a:pt x="4" y="0"/>
                    </a:lnTo>
                    <a:lnTo>
                      <a:pt x="3" y="2"/>
                    </a:lnTo>
                    <a:lnTo>
                      <a:pt x="1" y="2"/>
                    </a:lnTo>
                    <a:lnTo>
                      <a:pt x="1" y="3"/>
                    </a:lnTo>
                    <a:lnTo>
                      <a:pt x="0" y="5"/>
                    </a:lnTo>
                    <a:lnTo>
                      <a:pt x="0" y="134"/>
                    </a:lnTo>
                    <a:lnTo>
                      <a:pt x="1" y="136"/>
                    </a:lnTo>
                    <a:lnTo>
                      <a:pt x="1" y="137"/>
                    </a:lnTo>
                    <a:lnTo>
                      <a:pt x="3" y="137"/>
                    </a:lnTo>
                    <a:lnTo>
                      <a:pt x="4" y="139"/>
                    </a:lnTo>
                    <a:lnTo>
                      <a:pt x="210" y="139"/>
                    </a:lnTo>
                    <a:lnTo>
                      <a:pt x="212" y="137"/>
                    </a:lnTo>
                    <a:lnTo>
                      <a:pt x="213" y="137"/>
                    </a:lnTo>
                    <a:lnTo>
                      <a:pt x="213" y="136"/>
                    </a:lnTo>
                    <a:lnTo>
                      <a:pt x="214" y="134"/>
                    </a:lnTo>
                    <a:lnTo>
                      <a:pt x="214" y="5"/>
                    </a:lnTo>
                    <a:lnTo>
                      <a:pt x="213" y="3"/>
                    </a:lnTo>
                    <a:lnTo>
                      <a:pt x="213" y="2"/>
                    </a:lnTo>
                    <a:lnTo>
                      <a:pt x="212" y="2"/>
                    </a:lnTo>
                    <a:lnTo>
                      <a:pt x="210" y="0"/>
                    </a:lnTo>
                    <a:lnTo>
                      <a:pt x="209" y="0"/>
                    </a:lnTo>
                    <a:lnTo>
                      <a:pt x="5" y="0"/>
                    </a:lnTo>
                    <a:lnTo>
                      <a:pt x="11" y="12"/>
                    </a:lnTo>
                    <a:lnTo>
                      <a:pt x="203" y="12"/>
                    </a:lnTo>
                    <a:lnTo>
                      <a:pt x="203" y="127"/>
                    </a:lnTo>
                    <a:lnTo>
                      <a:pt x="11" y="127"/>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1" name="Freeform 1675"/>
              <p:cNvSpPr>
                <a:spLocks/>
              </p:cNvSpPr>
              <p:nvPr/>
            </p:nvSpPr>
            <p:spPr bwMode="auto">
              <a:xfrm>
                <a:off x="4247" y="1825"/>
                <a:ext cx="176" cy="24"/>
              </a:xfrm>
              <a:custGeom>
                <a:avLst/>
                <a:gdLst>
                  <a:gd name="T0" fmla="*/ 345 w 351"/>
                  <a:gd name="T1" fmla="*/ 48 h 48"/>
                  <a:gd name="T2" fmla="*/ 347 w 351"/>
                  <a:gd name="T3" fmla="*/ 48 h 48"/>
                  <a:gd name="T4" fmla="*/ 348 w 351"/>
                  <a:gd name="T5" fmla="*/ 47 h 48"/>
                  <a:gd name="T6" fmla="*/ 350 w 351"/>
                  <a:gd name="T7" fmla="*/ 47 h 48"/>
                  <a:gd name="T8" fmla="*/ 350 w 351"/>
                  <a:gd name="T9" fmla="*/ 45 h 48"/>
                  <a:gd name="T10" fmla="*/ 351 w 351"/>
                  <a:gd name="T11" fmla="*/ 44 h 48"/>
                  <a:gd name="T12" fmla="*/ 351 w 351"/>
                  <a:gd name="T13" fmla="*/ 41 h 48"/>
                  <a:gd name="T14" fmla="*/ 350 w 351"/>
                  <a:gd name="T15" fmla="*/ 40 h 48"/>
                  <a:gd name="T16" fmla="*/ 350 w 351"/>
                  <a:gd name="T17" fmla="*/ 38 h 48"/>
                  <a:gd name="T18" fmla="*/ 313 w 351"/>
                  <a:gd name="T19" fmla="*/ 2 h 48"/>
                  <a:gd name="T20" fmla="*/ 312 w 351"/>
                  <a:gd name="T21" fmla="*/ 2 h 48"/>
                  <a:gd name="T22" fmla="*/ 310 w 351"/>
                  <a:gd name="T23" fmla="*/ 0 h 48"/>
                  <a:gd name="T24" fmla="*/ 39 w 351"/>
                  <a:gd name="T25" fmla="*/ 0 h 48"/>
                  <a:gd name="T26" fmla="*/ 38 w 351"/>
                  <a:gd name="T27" fmla="*/ 2 h 48"/>
                  <a:gd name="T28" fmla="*/ 36 w 351"/>
                  <a:gd name="T29" fmla="*/ 2 h 48"/>
                  <a:gd name="T30" fmla="*/ 1 w 351"/>
                  <a:gd name="T31" fmla="*/ 38 h 48"/>
                  <a:gd name="T32" fmla="*/ 1 w 351"/>
                  <a:gd name="T33" fmla="*/ 40 h 48"/>
                  <a:gd name="T34" fmla="*/ 0 w 351"/>
                  <a:gd name="T35" fmla="*/ 41 h 48"/>
                  <a:gd name="T36" fmla="*/ 0 w 351"/>
                  <a:gd name="T37" fmla="*/ 44 h 48"/>
                  <a:gd name="T38" fmla="*/ 1 w 351"/>
                  <a:gd name="T39" fmla="*/ 45 h 48"/>
                  <a:gd name="T40" fmla="*/ 1 w 351"/>
                  <a:gd name="T41" fmla="*/ 47 h 48"/>
                  <a:gd name="T42" fmla="*/ 2 w 351"/>
                  <a:gd name="T43" fmla="*/ 48 h 48"/>
                  <a:gd name="T44" fmla="*/ 5 w 351"/>
                  <a:gd name="T45" fmla="*/ 48 h 48"/>
                  <a:gd name="T46" fmla="*/ 345 w 351"/>
                  <a:gd name="T47" fmla="*/ 48 h 48"/>
                  <a:gd name="T48" fmla="*/ 331 w 351"/>
                  <a:gd name="T49" fmla="*/ 37 h 48"/>
                  <a:gd name="T50" fmla="*/ 18 w 351"/>
                  <a:gd name="T51" fmla="*/ 37 h 48"/>
                  <a:gd name="T52" fmla="*/ 43 w 351"/>
                  <a:gd name="T53" fmla="*/ 11 h 48"/>
                  <a:gd name="T54" fmla="*/ 306 w 351"/>
                  <a:gd name="T55" fmla="*/ 11 h 48"/>
                  <a:gd name="T56" fmla="*/ 331 w 351"/>
                  <a:gd name="T57" fmla="*/ 37 h 48"/>
                  <a:gd name="T58" fmla="*/ 345 w 351"/>
                  <a:gd name="T5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1" h="48">
                    <a:moveTo>
                      <a:pt x="345" y="48"/>
                    </a:moveTo>
                    <a:lnTo>
                      <a:pt x="347" y="48"/>
                    </a:lnTo>
                    <a:lnTo>
                      <a:pt x="348" y="47"/>
                    </a:lnTo>
                    <a:lnTo>
                      <a:pt x="350" y="47"/>
                    </a:lnTo>
                    <a:lnTo>
                      <a:pt x="350" y="45"/>
                    </a:lnTo>
                    <a:lnTo>
                      <a:pt x="351" y="44"/>
                    </a:lnTo>
                    <a:lnTo>
                      <a:pt x="351" y="41"/>
                    </a:lnTo>
                    <a:lnTo>
                      <a:pt x="350" y="40"/>
                    </a:lnTo>
                    <a:lnTo>
                      <a:pt x="350" y="38"/>
                    </a:lnTo>
                    <a:lnTo>
                      <a:pt x="313" y="2"/>
                    </a:lnTo>
                    <a:lnTo>
                      <a:pt x="312" y="2"/>
                    </a:lnTo>
                    <a:lnTo>
                      <a:pt x="310" y="0"/>
                    </a:lnTo>
                    <a:lnTo>
                      <a:pt x="39" y="0"/>
                    </a:lnTo>
                    <a:lnTo>
                      <a:pt x="38" y="2"/>
                    </a:lnTo>
                    <a:lnTo>
                      <a:pt x="36" y="2"/>
                    </a:lnTo>
                    <a:lnTo>
                      <a:pt x="1" y="38"/>
                    </a:lnTo>
                    <a:lnTo>
                      <a:pt x="1" y="40"/>
                    </a:lnTo>
                    <a:lnTo>
                      <a:pt x="0" y="41"/>
                    </a:lnTo>
                    <a:lnTo>
                      <a:pt x="0" y="44"/>
                    </a:lnTo>
                    <a:lnTo>
                      <a:pt x="1" y="45"/>
                    </a:lnTo>
                    <a:lnTo>
                      <a:pt x="1" y="47"/>
                    </a:lnTo>
                    <a:lnTo>
                      <a:pt x="2" y="48"/>
                    </a:lnTo>
                    <a:lnTo>
                      <a:pt x="5" y="48"/>
                    </a:lnTo>
                    <a:lnTo>
                      <a:pt x="345" y="48"/>
                    </a:lnTo>
                    <a:lnTo>
                      <a:pt x="331" y="37"/>
                    </a:lnTo>
                    <a:lnTo>
                      <a:pt x="18" y="37"/>
                    </a:lnTo>
                    <a:lnTo>
                      <a:pt x="43" y="11"/>
                    </a:lnTo>
                    <a:lnTo>
                      <a:pt x="306" y="11"/>
                    </a:lnTo>
                    <a:lnTo>
                      <a:pt x="331" y="37"/>
                    </a:lnTo>
                    <a:lnTo>
                      <a:pt x="345"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2" name="Freeform 1676"/>
              <p:cNvSpPr>
                <a:spLocks/>
              </p:cNvSpPr>
              <p:nvPr/>
            </p:nvSpPr>
            <p:spPr bwMode="auto">
              <a:xfrm>
                <a:off x="4392" y="1843"/>
                <a:ext cx="46" cy="70"/>
              </a:xfrm>
              <a:custGeom>
                <a:avLst/>
                <a:gdLst>
                  <a:gd name="T0" fmla="*/ 6 w 92"/>
                  <a:gd name="T1" fmla="*/ 0 h 140"/>
                  <a:gd name="T2" fmla="*/ 5 w 92"/>
                  <a:gd name="T3" fmla="*/ 0 h 140"/>
                  <a:gd name="T4" fmla="*/ 3 w 92"/>
                  <a:gd name="T5" fmla="*/ 1 h 140"/>
                  <a:gd name="T6" fmla="*/ 2 w 92"/>
                  <a:gd name="T7" fmla="*/ 1 h 140"/>
                  <a:gd name="T8" fmla="*/ 2 w 92"/>
                  <a:gd name="T9" fmla="*/ 3 h 140"/>
                  <a:gd name="T10" fmla="*/ 0 w 92"/>
                  <a:gd name="T11" fmla="*/ 4 h 140"/>
                  <a:gd name="T12" fmla="*/ 0 w 92"/>
                  <a:gd name="T13" fmla="*/ 135 h 140"/>
                  <a:gd name="T14" fmla="*/ 2 w 92"/>
                  <a:gd name="T15" fmla="*/ 137 h 140"/>
                  <a:gd name="T16" fmla="*/ 2 w 92"/>
                  <a:gd name="T17" fmla="*/ 138 h 140"/>
                  <a:gd name="T18" fmla="*/ 3 w 92"/>
                  <a:gd name="T19" fmla="*/ 138 h 140"/>
                  <a:gd name="T20" fmla="*/ 5 w 92"/>
                  <a:gd name="T21" fmla="*/ 140 h 140"/>
                  <a:gd name="T22" fmla="*/ 88 w 92"/>
                  <a:gd name="T23" fmla="*/ 140 h 140"/>
                  <a:gd name="T24" fmla="*/ 89 w 92"/>
                  <a:gd name="T25" fmla="*/ 138 h 140"/>
                  <a:gd name="T26" fmla="*/ 91 w 92"/>
                  <a:gd name="T27" fmla="*/ 138 h 140"/>
                  <a:gd name="T28" fmla="*/ 91 w 92"/>
                  <a:gd name="T29" fmla="*/ 137 h 140"/>
                  <a:gd name="T30" fmla="*/ 92 w 92"/>
                  <a:gd name="T31" fmla="*/ 135 h 140"/>
                  <a:gd name="T32" fmla="*/ 92 w 92"/>
                  <a:gd name="T33" fmla="*/ 4 h 140"/>
                  <a:gd name="T34" fmla="*/ 91 w 92"/>
                  <a:gd name="T35" fmla="*/ 3 h 140"/>
                  <a:gd name="T36" fmla="*/ 91 w 92"/>
                  <a:gd name="T37" fmla="*/ 1 h 140"/>
                  <a:gd name="T38" fmla="*/ 89 w 92"/>
                  <a:gd name="T39" fmla="*/ 1 h 140"/>
                  <a:gd name="T40" fmla="*/ 88 w 92"/>
                  <a:gd name="T41" fmla="*/ 0 h 140"/>
                  <a:gd name="T42" fmla="*/ 87 w 92"/>
                  <a:gd name="T43" fmla="*/ 0 h 140"/>
                  <a:gd name="T44" fmla="*/ 6 w 92"/>
                  <a:gd name="T45" fmla="*/ 0 h 140"/>
                  <a:gd name="T46" fmla="*/ 12 w 92"/>
                  <a:gd name="T47" fmla="*/ 11 h 140"/>
                  <a:gd name="T48" fmla="*/ 81 w 92"/>
                  <a:gd name="T49" fmla="*/ 11 h 140"/>
                  <a:gd name="T50" fmla="*/ 81 w 92"/>
                  <a:gd name="T51" fmla="*/ 128 h 140"/>
                  <a:gd name="T52" fmla="*/ 12 w 92"/>
                  <a:gd name="T53" fmla="*/ 128 h 140"/>
                  <a:gd name="T54" fmla="*/ 12 w 92"/>
                  <a:gd name="T55" fmla="*/ 11 h 140"/>
                  <a:gd name="T56" fmla="*/ 6 w 92"/>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40">
                    <a:moveTo>
                      <a:pt x="6" y="0"/>
                    </a:moveTo>
                    <a:lnTo>
                      <a:pt x="5" y="0"/>
                    </a:lnTo>
                    <a:lnTo>
                      <a:pt x="3" y="1"/>
                    </a:lnTo>
                    <a:lnTo>
                      <a:pt x="2" y="1"/>
                    </a:lnTo>
                    <a:lnTo>
                      <a:pt x="2" y="3"/>
                    </a:lnTo>
                    <a:lnTo>
                      <a:pt x="0" y="4"/>
                    </a:lnTo>
                    <a:lnTo>
                      <a:pt x="0" y="135"/>
                    </a:lnTo>
                    <a:lnTo>
                      <a:pt x="2" y="137"/>
                    </a:lnTo>
                    <a:lnTo>
                      <a:pt x="2" y="138"/>
                    </a:lnTo>
                    <a:lnTo>
                      <a:pt x="3" y="138"/>
                    </a:lnTo>
                    <a:lnTo>
                      <a:pt x="5" y="140"/>
                    </a:lnTo>
                    <a:lnTo>
                      <a:pt x="88" y="140"/>
                    </a:lnTo>
                    <a:lnTo>
                      <a:pt x="89" y="138"/>
                    </a:lnTo>
                    <a:lnTo>
                      <a:pt x="91" y="138"/>
                    </a:lnTo>
                    <a:lnTo>
                      <a:pt x="91" y="137"/>
                    </a:lnTo>
                    <a:lnTo>
                      <a:pt x="92" y="135"/>
                    </a:lnTo>
                    <a:lnTo>
                      <a:pt x="92" y="4"/>
                    </a:lnTo>
                    <a:lnTo>
                      <a:pt x="91" y="3"/>
                    </a:lnTo>
                    <a:lnTo>
                      <a:pt x="91" y="1"/>
                    </a:lnTo>
                    <a:lnTo>
                      <a:pt x="89" y="1"/>
                    </a:lnTo>
                    <a:lnTo>
                      <a:pt x="88" y="0"/>
                    </a:lnTo>
                    <a:lnTo>
                      <a:pt x="87" y="0"/>
                    </a:lnTo>
                    <a:lnTo>
                      <a:pt x="6" y="0"/>
                    </a:lnTo>
                    <a:lnTo>
                      <a:pt x="12" y="11"/>
                    </a:lnTo>
                    <a:lnTo>
                      <a:pt x="81" y="11"/>
                    </a:lnTo>
                    <a:lnTo>
                      <a:pt x="81" y="128"/>
                    </a:lnTo>
                    <a:lnTo>
                      <a:pt x="12" y="128"/>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3" name="Freeform 1677"/>
              <p:cNvSpPr>
                <a:spLocks/>
              </p:cNvSpPr>
              <p:nvPr/>
            </p:nvSpPr>
            <p:spPr bwMode="auto">
              <a:xfrm>
                <a:off x="4332" y="1843"/>
                <a:ext cx="66" cy="70"/>
              </a:xfrm>
              <a:custGeom>
                <a:avLst/>
                <a:gdLst>
                  <a:gd name="T0" fmla="*/ 6 w 133"/>
                  <a:gd name="T1" fmla="*/ 0 h 140"/>
                  <a:gd name="T2" fmla="*/ 4 w 133"/>
                  <a:gd name="T3" fmla="*/ 0 h 140"/>
                  <a:gd name="T4" fmla="*/ 3 w 133"/>
                  <a:gd name="T5" fmla="*/ 1 h 140"/>
                  <a:gd name="T6" fmla="*/ 1 w 133"/>
                  <a:gd name="T7" fmla="*/ 1 h 140"/>
                  <a:gd name="T8" fmla="*/ 1 w 133"/>
                  <a:gd name="T9" fmla="*/ 3 h 140"/>
                  <a:gd name="T10" fmla="*/ 0 w 133"/>
                  <a:gd name="T11" fmla="*/ 4 h 140"/>
                  <a:gd name="T12" fmla="*/ 0 w 133"/>
                  <a:gd name="T13" fmla="*/ 135 h 140"/>
                  <a:gd name="T14" fmla="*/ 1 w 133"/>
                  <a:gd name="T15" fmla="*/ 137 h 140"/>
                  <a:gd name="T16" fmla="*/ 1 w 133"/>
                  <a:gd name="T17" fmla="*/ 138 h 140"/>
                  <a:gd name="T18" fmla="*/ 3 w 133"/>
                  <a:gd name="T19" fmla="*/ 138 h 140"/>
                  <a:gd name="T20" fmla="*/ 4 w 133"/>
                  <a:gd name="T21" fmla="*/ 140 h 140"/>
                  <a:gd name="T22" fmla="*/ 128 w 133"/>
                  <a:gd name="T23" fmla="*/ 140 h 140"/>
                  <a:gd name="T24" fmla="*/ 130 w 133"/>
                  <a:gd name="T25" fmla="*/ 138 h 140"/>
                  <a:gd name="T26" fmla="*/ 131 w 133"/>
                  <a:gd name="T27" fmla="*/ 138 h 140"/>
                  <a:gd name="T28" fmla="*/ 131 w 133"/>
                  <a:gd name="T29" fmla="*/ 137 h 140"/>
                  <a:gd name="T30" fmla="*/ 133 w 133"/>
                  <a:gd name="T31" fmla="*/ 135 h 140"/>
                  <a:gd name="T32" fmla="*/ 133 w 133"/>
                  <a:gd name="T33" fmla="*/ 4 h 140"/>
                  <a:gd name="T34" fmla="*/ 131 w 133"/>
                  <a:gd name="T35" fmla="*/ 3 h 140"/>
                  <a:gd name="T36" fmla="*/ 131 w 133"/>
                  <a:gd name="T37" fmla="*/ 1 h 140"/>
                  <a:gd name="T38" fmla="*/ 130 w 133"/>
                  <a:gd name="T39" fmla="*/ 1 h 140"/>
                  <a:gd name="T40" fmla="*/ 128 w 133"/>
                  <a:gd name="T41" fmla="*/ 0 h 140"/>
                  <a:gd name="T42" fmla="*/ 127 w 133"/>
                  <a:gd name="T43" fmla="*/ 0 h 140"/>
                  <a:gd name="T44" fmla="*/ 6 w 133"/>
                  <a:gd name="T45" fmla="*/ 0 h 140"/>
                  <a:gd name="T46" fmla="*/ 11 w 133"/>
                  <a:gd name="T47" fmla="*/ 11 h 140"/>
                  <a:gd name="T48" fmla="*/ 121 w 133"/>
                  <a:gd name="T49" fmla="*/ 11 h 140"/>
                  <a:gd name="T50" fmla="*/ 121 w 133"/>
                  <a:gd name="T51" fmla="*/ 128 h 140"/>
                  <a:gd name="T52" fmla="*/ 11 w 133"/>
                  <a:gd name="T53" fmla="*/ 128 h 140"/>
                  <a:gd name="T54" fmla="*/ 11 w 133"/>
                  <a:gd name="T55" fmla="*/ 11 h 140"/>
                  <a:gd name="T56" fmla="*/ 6 w 133"/>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40">
                    <a:moveTo>
                      <a:pt x="6" y="0"/>
                    </a:moveTo>
                    <a:lnTo>
                      <a:pt x="4" y="0"/>
                    </a:lnTo>
                    <a:lnTo>
                      <a:pt x="3" y="1"/>
                    </a:lnTo>
                    <a:lnTo>
                      <a:pt x="1" y="1"/>
                    </a:lnTo>
                    <a:lnTo>
                      <a:pt x="1" y="3"/>
                    </a:lnTo>
                    <a:lnTo>
                      <a:pt x="0" y="4"/>
                    </a:lnTo>
                    <a:lnTo>
                      <a:pt x="0" y="135"/>
                    </a:lnTo>
                    <a:lnTo>
                      <a:pt x="1" y="137"/>
                    </a:lnTo>
                    <a:lnTo>
                      <a:pt x="1" y="138"/>
                    </a:lnTo>
                    <a:lnTo>
                      <a:pt x="3" y="138"/>
                    </a:lnTo>
                    <a:lnTo>
                      <a:pt x="4" y="140"/>
                    </a:lnTo>
                    <a:lnTo>
                      <a:pt x="128" y="140"/>
                    </a:lnTo>
                    <a:lnTo>
                      <a:pt x="130" y="138"/>
                    </a:lnTo>
                    <a:lnTo>
                      <a:pt x="131" y="138"/>
                    </a:lnTo>
                    <a:lnTo>
                      <a:pt x="131" y="137"/>
                    </a:lnTo>
                    <a:lnTo>
                      <a:pt x="133" y="135"/>
                    </a:lnTo>
                    <a:lnTo>
                      <a:pt x="133" y="4"/>
                    </a:lnTo>
                    <a:lnTo>
                      <a:pt x="131" y="3"/>
                    </a:lnTo>
                    <a:lnTo>
                      <a:pt x="131" y="1"/>
                    </a:lnTo>
                    <a:lnTo>
                      <a:pt x="130" y="1"/>
                    </a:lnTo>
                    <a:lnTo>
                      <a:pt x="128" y="0"/>
                    </a:lnTo>
                    <a:lnTo>
                      <a:pt x="127" y="0"/>
                    </a:lnTo>
                    <a:lnTo>
                      <a:pt x="6" y="0"/>
                    </a:lnTo>
                    <a:lnTo>
                      <a:pt x="11" y="11"/>
                    </a:lnTo>
                    <a:lnTo>
                      <a:pt x="121" y="11"/>
                    </a:lnTo>
                    <a:lnTo>
                      <a:pt x="121" y="128"/>
                    </a:lnTo>
                    <a:lnTo>
                      <a:pt x="11" y="128"/>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4" name="Freeform 1678"/>
              <p:cNvSpPr>
                <a:spLocks/>
              </p:cNvSpPr>
              <p:nvPr/>
            </p:nvSpPr>
            <p:spPr bwMode="auto">
              <a:xfrm>
                <a:off x="4392" y="1844"/>
                <a:ext cx="45" cy="69"/>
              </a:xfrm>
              <a:custGeom>
                <a:avLst/>
                <a:gdLst>
                  <a:gd name="T0" fmla="*/ 3 w 91"/>
                  <a:gd name="T1" fmla="*/ 127 h 137"/>
                  <a:gd name="T2" fmla="*/ 0 w 91"/>
                  <a:gd name="T3" fmla="*/ 130 h 137"/>
                  <a:gd name="T4" fmla="*/ 0 w 91"/>
                  <a:gd name="T5" fmla="*/ 134 h 137"/>
                  <a:gd name="T6" fmla="*/ 2 w 91"/>
                  <a:gd name="T7" fmla="*/ 134 h 137"/>
                  <a:gd name="T8" fmla="*/ 5 w 91"/>
                  <a:gd name="T9" fmla="*/ 137 h 137"/>
                  <a:gd name="T10" fmla="*/ 9 w 91"/>
                  <a:gd name="T11" fmla="*/ 137 h 137"/>
                  <a:gd name="T12" fmla="*/ 9 w 91"/>
                  <a:gd name="T13" fmla="*/ 136 h 137"/>
                  <a:gd name="T14" fmla="*/ 88 w 91"/>
                  <a:gd name="T15" fmla="*/ 74 h 137"/>
                  <a:gd name="T16" fmla="*/ 91 w 91"/>
                  <a:gd name="T17" fmla="*/ 71 h 137"/>
                  <a:gd name="T18" fmla="*/ 91 w 91"/>
                  <a:gd name="T19" fmla="*/ 67 h 137"/>
                  <a:gd name="T20" fmla="*/ 89 w 91"/>
                  <a:gd name="T21" fmla="*/ 67 h 137"/>
                  <a:gd name="T22" fmla="*/ 89 w 91"/>
                  <a:gd name="T23" fmla="*/ 65 h 137"/>
                  <a:gd name="T24" fmla="*/ 12 w 91"/>
                  <a:gd name="T25" fmla="*/ 2 h 137"/>
                  <a:gd name="T26" fmla="*/ 10 w 91"/>
                  <a:gd name="T27" fmla="*/ 0 h 137"/>
                  <a:gd name="T28" fmla="*/ 6 w 91"/>
                  <a:gd name="T29" fmla="*/ 0 h 137"/>
                  <a:gd name="T30" fmla="*/ 5 w 91"/>
                  <a:gd name="T31" fmla="*/ 2 h 137"/>
                  <a:gd name="T32" fmla="*/ 3 w 91"/>
                  <a:gd name="T33" fmla="*/ 2 h 137"/>
                  <a:gd name="T34" fmla="*/ 2 w 91"/>
                  <a:gd name="T35" fmla="*/ 3 h 137"/>
                  <a:gd name="T36" fmla="*/ 2 w 91"/>
                  <a:gd name="T37" fmla="*/ 7 h 137"/>
                  <a:gd name="T38" fmla="*/ 3 w 91"/>
                  <a:gd name="T39" fmla="*/ 9 h 137"/>
                  <a:gd name="T40" fmla="*/ 3 w 91"/>
                  <a:gd name="T41" fmla="*/ 10 h 137"/>
                  <a:gd name="T42" fmla="*/ 77 w 91"/>
                  <a:gd name="T43" fmla="*/ 69 h 137"/>
                  <a:gd name="T44" fmla="*/ 3 w 91"/>
                  <a:gd name="T45"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37">
                    <a:moveTo>
                      <a:pt x="3" y="127"/>
                    </a:moveTo>
                    <a:lnTo>
                      <a:pt x="0" y="130"/>
                    </a:lnTo>
                    <a:lnTo>
                      <a:pt x="0" y="134"/>
                    </a:lnTo>
                    <a:lnTo>
                      <a:pt x="2" y="134"/>
                    </a:lnTo>
                    <a:lnTo>
                      <a:pt x="5" y="137"/>
                    </a:lnTo>
                    <a:lnTo>
                      <a:pt x="9" y="137"/>
                    </a:lnTo>
                    <a:lnTo>
                      <a:pt x="9" y="136"/>
                    </a:lnTo>
                    <a:lnTo>
                      <a:pt x="88" y="74"/>
                    </a:lnTo>
                    <a:lnTo>
                      <a:pt x="91" y="71"/>
                    </a:lnTo>
                    <a:lnTo>
                      <a:pt x="91" y="67"/>
                    </a:lnTo>
                    <a:lnTo>
                      <a:pt x="89" y="67"/>
                    </a:lnTo>
                    <a:lnTo>
                      <a:pt x="89" y="65"/>
                    </a:lnTo>
                    <a:lnTo>
                      <a:pt x="12" y="2"/>
                    </a:lnTo>
                    <a:lnTo>
                      <a:pt x="10" y="0"/>
                    </a:lnTo>
                    <a:lnTo>
                      <a:pt x="6" y="0"/>
                    </a:lnTo>
                    <a:lnTo>
                      <a:pt x="5" y="2"/>
                    </a:lnTo>
                    <a:lnTo>
                      <a:pt x="3" y="2"/>
                    </a:lnTo>
                    <a:lnTo>
                      <a:pt x="2" y="3"/>
                    </a:lnTo>
                    <a:lnTo>
                      <a:pt x="2" y="7"/>
                    </a:lnTo>
                    <a:lnTo>
                      <a:pt x="3" y="9"/>
                    </a:lnTo>
                    <a:lnTo>
                      <a:pt x="3" y="10"/>
                    </a:lnTo>
                    <a:lnTo>
                      <a:pt x="77" y="69"/>
                    </a:lnTo>
                    <a:lnTo>
                      <a:pt x="3" y="1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5" name="Freeform 1679"/>
              <p:cNvSpPr>
                <a:spLocks/>
              </p:cNvSpPr>
              <p:nvPr/>
            </p:nvSpPr>
            <p:spPr bwMode="auto">
              <a:xfrm>
                <a:off x="4246" y="1845"/>
                <a:ext cx="176" cy="86"/>
              </a:xfrm>
              <a:custGeom>
                <a:avLst/>
                <a:gdLst>
                  <a:gd name="T0" fmla="*/ 352 w 352"/>
                  <a:gd name="T1" fmla="*/ 134 h 172"/>
                  <a:gd name="T2" fmla="*/ 352 w 352"/>
                  <a:gd name="T3" fmla="*/ 132 h 172"/>
                  <a:gd name="T4" fmla="*/ 350 w 352"/>
                  <a:gd name="T5" fmla="*/ 131 h 172"/>
                  <a:gd name="T6" fmla="*/ 350 w 352"/>
                  <a:gd name="T7" fmla="*/ 129 h 172"/>
                  <a:gd name="T8" fmla="*/ 349 w 352"/>
                  <a:gd name="T9" fmla="*/ 129 h 172"/>
                  <a:gd name="T10" fmla="*/ 347 w 352"/>
                  <a:gd name="T11" fmla="*/ 128 h 172"/>
                  <a:gd name="T12" fmla="*/ 345 w 352"/>
                  <a:gd name="T13" fmla="*/ 128 h 172"/>
                  <a:gd name="T14" fmla="*/ 343 w 352"/>
                  <a:gd name="T15" fmla="*/ 129 h 172"/>
                  <a:gd name="T16" fmla="*/ 342 w 352"/>
                  <a:gd name="T17" fmla="*/ 129 h 172"/>
                  <a:gd name="T18" fmla="*/ 342 w 352"/>
                  <a:gd name="T19" fmla="*/ 131 h 172"/>
                  <a:gd name="T20" fmla="*/ 340 w 352"/>
                  <a:gd name="T21" fmla="*/ 132 h 172"/>
                  <a:gd name="T22" fmla="*/ 340 w 352"/>
                  <a:gd name="T23" fmla="*/ 161 h 172"/>
                  <a:gd name="T24" fmla="*/ 12 w 352"/>
                  <a:gd name="T25" fmla="*/ 161 h 172"/>
                  <a:gd name="T26" fmla="*/ 12 w 352"/>
                  <a:gd name="T27" fmla="*/ 4 h 172"/>
                  <a:gd name="T28" fmla="*/ 10 w 352"/>
                  <a:gd name="T29" fmla="*/ 3 h 172"/>
                  <a:gd name="T30" fmla="*/ 10 w 352"/>
                  <a:gd name="T31" fmla="*/ 1 h 172"/>
                  <a:gd name="T32" fmla="*/ 9 w 352"/>
                  <a:gd name="T33" fmla="*/ 1 h 172"/>
                  <a:gd name="T34" fmla="*/ 7 w 352"/>
                  <a:gd name="T35" fmla="*/ 0 h 172"/>
                  <a:gd name="T36" fmla="*/ 4 w 352"/>
                  <a:gd name="T37" fmla="*/ 0 h 172"/>
                  <a:gd name="T38" fmla="*/ 3 w 352"/>
                  <a:gd name="T39" fmla="*/ 1 h 172"/>
                  <a:gd name="T40" fmla="*/ 2 w 352"/>
                  <a:gd name="T41" fmla="*/ 1 h 172"/>
                  <a:gd name="T42" fmla="*/ 2 w 352"/>
                  <a:gd name="T43" fmla="*/ 3 h 172"/>
                  <a:gd name="T44" fmla="*/ 0 w 352"/>
                  <a:gd name="T45" fmla="*/ 4 h 172"/>
                  <a:gd name="T46" fmla="*/ 0 w 352"/>
                  <a:gd name="T47" fmla="*/ 5 h 172"/>
                  <a:gd name="T48" fmla="*/ 0 w 352"/>
                  <a:gd name="T49" fmla="*/ 166 h 172"/>
                  <a:gd name="T50" fmla="*/ 0 w 352"/>
                  <a:gd name="T51" fmla="*/ 168 h 172"/>
                  <a:gd name="T52" fmla="*/ 2 w 352"/>
                  <a:gd name="T53" fmla="*/ 169 h 172"/>
                  <a:gd name="T54" fmla="*/ 2 w 352"/>
                  <a:gd name="T55" fmla="*/ 170 h 172"/>
                  <a:gd name="T56" fmla="*/ 3 w 352"/>
                  <a:gd name="T57" fmla="*/ 170 h 172"/>
                  <a:gd name="T58" fmla="*/ 4 w 352"/>
                  <a:gd name="T59" fmla="*/ 172 h 172"/>
                  <a:gd name="T60" fmla="*/ 347 w 352"/>
                  <a:gd name="T61" fmla="*/ 172 h 172"/>
                  <a:gd name="T62" fmla="*/ 349 w 352"/>
                  <a:gd name="T63" fmla="*/ 170 h 172"/>
                  <a:gd name="T64" fmla="*/ 350 w 352"/>
                  <a:gd name="T65" fmla="*/ 170 h 172"/>
                  <a:gd name="T66" fmla="*/ 350 w 352"/>
                  <a:gd name="T67" fmla="*/ 169 h 172"/>
                  <a:gd name="T68" fmla="*/ 352 w 352"/>
                  <a:gd name="T69" fmla="*/ 168 h 172"/>
                  <a:gd name="T70" fmla="*/ 352 w 352"/>
                  <a:gd name="T71" fmla="*/ 166 h 172"/>
                  <a:gd name="T72" fmla="*/ 352 w 352"/>
                  <a:gd name="T73" fmla="*/ 13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2" h="172">
                    <a:moveTo>
                      <a:pt x="352" y="134"/>
                    </a:moveTo>
                    <a:lnTo>
                      <a:pt x="352" y="132"/>
                    </a:lnTo>
                    <a:lnTo>
                      <a:pt x="350" y="131"/>
                    </a:lnTo>
                    <a:lnTo>
                      <a:pt x="350" y="129"/>
                    </a:lnTo>
                    <a:lnTo>
                      <a:pt x="349" y="129"/>
                    </a:lnTo>
                    <a:lnTo>
                      <a:pt x="347" y="128"/>
                    </a:lnTo>
                    <a:lnTo>
                      <a:pt x="345" y="128"/>
                    </a:lnTo>
                    <a:lnTo>
                      <a:pt x="343" y="129"/>
                    </a:lnTo>
                    <a:lnTo>
                      <a:pt x="342" y="129"/>
                    </a:lnTo>
                    <a:lnTo>
                      <a:pt x="342" y="131"/>
                    </a:lnTo>
                    <a:lnTo>
                      <a:pt x="340" y="132"/>
                    </a:lnTo>
                    <a:lnTo>
                      <a:pt x="340" y="161"/>
                    </a:lnTo>
                    <a:lnTo>
                      <a:pt x="12" y="161"/>
                    </a:lnTo>
                    <a:lnTo>
                      <a:pt x="12" y="4"/>
                    </a:lnTo>
                    <a:lnTo>
                      <a:pt x="10" y="3"/>
                    </a:lnTo>
                    <a:lnTo>
                      <a:pt x="10" y="1"/>
                    </a:lnTo>
                    <a:lnTo>
                      <a:pt x="9" y="1"/>
                    </a:lnTo>
                    <a:lnTo>
                      <a:pt x="7" y="0"/>
                    </a:lnTo>
                    <a:lnTo>
                      <a:pt x="4" y="0"/>
                    </a:lnTo>
                    <a:lnTo>
                      <a:pt x="3" y="1"/>
                    </a:lnTo>
                    <a:lnTo>
                      <a:pt x="2" y="1"/>
                    </a:lnTo>
                    <a:lnTo>
                      <a:pt x="2" y="3"/>
                    </a:lnTo>
                    <a:lnTo>
                      <a:pt x="0" y="4"/>
                    </a:lnTo>
                    <a:lnTo>
                      <a:pt x="0" y="5"/>
                    </a:lnTo>
                    <a:lnTo>
                      <a:pt x="0" y="166"/>
                    </a:lnTo>
                    <a:lnTo>
                      <a:pt x="0" y="168"/>
                    </a:lnTo>
                    <a:lnTo>
                      <a:pt x="2" y="169"/>
                    </a:lnTo>
                    <a:lnTo>
                      <a:pt x="2" y="170"/>
                    </a:lnTo>
                    <a:lnTo>
                      <a:pt x="3" y="170"/>
                    </a:lnTo>
                    <a:lnTo>
                      <a:pt x="4" y="172"/>
                    </a:lnTo>
                    <a:lnTo>
                      <a:pt x="347" y="172"/>
                    </a:lnTo>
                    <a:lnTo>
                      <a:pt x="349" y="170"/>
                    </a:lnTo>
                    <a:lnTo>
                      <a:pt x="350" y="170"/>
                    </a:lnTo>
                    <a:lnTo>
                      <a:pt x="350" y="169"/>
                    </a:lnTo>
                    <a:lnTo>
                      <a:pt x="352" y="168"/>
                    </a:lnTo>
                    <a:lnTo>
                      <a:pt x="352" y="166"/>
                    </a:lnTo>
                    <a:lnTo>
                      <a:pt x="352"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6" name="Freeform 1680"/>
              <p:cNvSpPr>
                <a:spLocks/>
              </p:cNvSpPr>
              <p:nvPr/>
            </p:nvSpPr>
            <p:spPr bwMode="auto">
              <a:xfrm>
                <a:off x="4482" y="1996"/>
                <a:ext cx="46" cy="45"/>
              </a:xfrm>
              <a:custGeom>
                <a:avLst/>
                <a:gdLst>
                  <a:gd name="T0" fmla="*/ 67 w 91"/>
                  <a:gd name="T1" fmla="*/ 0 h 90"/>
                  <a:gd name="T2" fmla="*/ 66 w 91"/>
                  <a:gd name="T3" fmla="*/ 0 h 90"/>
                  <a:gd name="T4" fmla="*/ 65 w 91"/>
                  <a:gd name="T5" fmla="*/ 1 h 90"/>
                  <a:gd name="T6" fmla="*/ 63 w 91"/>
                  <a:gd name="T7" fmla="*/ 1 h 90"/>
                  <a:gd name="T8" fmla="*/ 63 w 91"/>
                  <a:gd name="T9" fmla="*/ 2 h 90"/>
                  <a:gd name="T10" fmla="*/ 62 w 91"/>
                  <a:gd name="T11" fmla="*/ 4 h 90"/>
                  <a:gd name="T12" fmla="*/ 62 w 91"/>
                  <a:gd name="T13" fmla="*/ 7 h 90"/>
                  <a:gd name="T14" fmla="*/ 63 w 91"/>
                  <a:gd name="T15" fmla="*/ 8 h 90"/>
                  <a:gd name="T16" fmla="*/ 63 w 91"/>
                  <a:gd name="T17" fmla="*/ 10 h 90"/>
                  <a:gd name="T18" fmla="*/ 65 w 91"/>
                  <a:gd name="T19" fmla="*/ 10 h 90"/>
                  <a:gd name="T20" fmla="*/ 66 w 91"/>
                  <a:gd name="T21" fmla="*/ 11 h 90"/>
                  <a:gd name="T22" fmla="*/ 80 w 91"/>
                  <a:gd name="T23" fmla="*/ 11 h 90"/>
                  <a:gd name="T24" fmla="*/ 80 w 91"/>
                  <a:gd name="T25" fmla="*/ 79 h 90"/>
                  <a:gd name="T26" fmla="*/ 11 w 91"/>
                  <a:gd name="T27" fmla="*/ 79 h 90"/>
                  <a:gd name="T28" fmla="*/ 11 w 91"/>
                  <a:gd name="T29" fmla="*/ 11 h 90"/>
                  <a:gd name="T30" fmla="*/ 27 w 91"/>
                  <a:gd name="T31" fmla="*/ 11 h 90"/>
                  <a:gd name="T32" fmla="*/ 28 w 91"/>
                  <a:gd name="T33" fmla="*/ 10 h 90"/>
                  <a:gd name="T34" fmla="*/ 29 w 91"/>
                  <a:gd name="T35" fmla="*/ 10 h 90"/>
                  <a:gd name="T36" fmla="*/ 29 w 91"/>
                  <a:gd name="T37" fmla="*/ 8 h 90"/>
                  <a:gd name="T38" fmla="*/ 31 w 91"/>
                  <a:gd name="T39" fmla="*/ 7 h 90"/>
                  <a:gd name="T40" fmla="*/ 31 w 91"/>
                  <a:gd name="T41" fmla="*/ 4 h 90"/>
                  <a:gd name="T42" fmla="*/ 29 w 91"/>
                  <a:gd name="T43" fmla="*/ 2 h 90"/>
                  <a:gd name="T44" fmla="*/ 29 w 91"/>
                  <a:gd name="T45" fmla="*/ 1 h 90"/>
                  <a:gd name="T46" fmla="*/ 28 w 91"/>
                  <a:gd name="T47" fmla="*/ 1 h 90"/>
                  <a:gd name="T48" fmla="*/ 27 w 91"/>
                  <a:gd name="T49" fmla="*/ 0 h 90"/>
                  <a:gd name="T50" fmla="*/ 25 w 91"/>
                  <a:gd name="T51" fmla="*/ 0 h 90"/>
                  <a:gd name="T52" fmla="*/ 5 w 91"/>
                  <a:gd name="T53" fmla="*/ 0 h 90"/>
                  <a:gd name="T54" fmla="*/ 4 w 91"/>
                  <a:gd name="T55" fmla="*/ 0 h 90"/>
                  <a:gd name="T56" fmla="*/ 3 w 91"/>
                  <a:gd name="T57" fmla="*/ 1 h 90"/>
                  <a:gd name="T58" fmla="*/ 1 w 91"/>
                  <a:gd name="T59" fmla="*/ 1 h 90"/>
                  <a:gd name="T60" fmla="*/ 1 w 91"/>
                  <a:gd name="T61" fmla="*/ 2 h 90"/>
                  <a:gd name="T62" fmla="*/ 0 w 91"/>
                  <a:gd name="T63" fmla="*/ 4 h 90"/>
                  <a:gd name="T64" fmla="*/ 0 w 91"/>
                  <a:gd name="T65" fmla="*/ 86 h 90"/>
                  <a:gd name="T66" fmla="*/ 1 w 91"/>
                  <a:gd name="T67" fmla="*/ 87 h 90"/>
                  <a:gd name="T68" fmla="*/ 1 w 91"/>
                  <a:gd name="T69" fmla="*/ 89 h 90"/>
                  <a:gd name="T70" fmla="*/ 3 w 91"/>
                  <a:gd name="T71" fmla="*/ 89 h 90"/>
                  <a:gd name="T72" fmla="*/ 4 w 91"/>
                  <a:gd name="T73" fmla="*/ 90 h 90"/>
                  <a:gd name="T74" fmla="*/ 87 w 91"/>
                  <a:gd name="T75" fmla="*/ 90 h 90"/>
                  <a:gd name="T76" fmla="*/ 89 w 91"/>
                  <a:gd name="T77" fmla="*/ 89 h 90"/>
                  <a:gd name="T78" fmla="*/ 90 w 91"/>
                  <a:gd name="T79" fmla="*/ 89 h 90"/>
                  <a:gd name="T80" fmla="*/ 90 w 91"/>
                  <a:gd name="T81" fmla="*/ 87 h 90"/>
                  <a:gd name="T82" fmla="*/ 91 w 91"/>
                  <a:gd name="T83" fmla="*/ 86 h 90"/>
                  <a:gd name="T84" fmla="*/ 91 w 91"/>
                  <a:gd name="T85" fmla="*/ 4 h 90"/>
                  <a:gd name="T86" fmla="*/ 90 w 91"/>
                  <a:gd name="T87" fmla="*/ 2 h 90"/>
                  <a:gd name="T88" fmla="*/ 90 w 91"/>
                  <a:gd name="T89" fmla="*/ 1 h 90"/>
                  <a:gd name="T90" fmla="*/ 89 w 91"/>
                  <a:gd name="T91" fmla="*/ 1 h 90"/>
                  <a:gd name="T92" fmla="*/ 87 w 91"/>
                  <a:gd name="T93" fmla="*/ 0 h 90"/>
                  <a:gd name="T94" fmla="*/ 86 w 91"/>
                  <a:gd name="T95" fmla="*/ 0 h 90"/>
                  <a:gd name="T96" fmla="*/ 67 w 91"/>
                  <a:gd name="T9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0">
                    <a:moveTo>
                      <a:pt x="67" y="0"/>
                    </a:moveTo>
                    <a:lnTo>
                      <a:pt x="66" y="0"/>
                    </a:lnTo>
                    <a:lnTo>
                      <a:pt x="65" y="1"/>
                    </a:lnTo>
                    <a:lnTo>
                      <a:pt x="63" y="1"/>
                    </a:lnTo>
                    <a:lnTo>
                      <a:pt x="63" y="2"/>
                    </a:lnTo>
                    <a:lnTo>
                      <a:pt x="62" y="4"/>
                    </a:lnTo>
                    <a:lnTo>
                      <a:pt x="62" y="7"/>
                    </a:lnTo>
                    <a:lnTo>
                      <a:pt x="63" y="8"/>
                    </a:lnTo>
                    <a:lnTo>
                      <a:pt x="63" y="10"/>
                    </a:lnTo>
                    <a:lnTo>
                      <a:pt x="65" y="10"/>
                    </a:lnTo>
                    <a:lnTo>
                      <a:pt x="66" y="11"/>
                    </a:lnTo>
                    <a:lnTo>
                      <a:pt x="80" y="11"/>
                    </a:lnTo>
                    <a:lnTo>
                      <a:pt x="80" y="79"/>
                    </a:lnTo>
                    <a:lnTo>
                      <a:pt x="11" y="79"/>
                    </a:lnTo>
                    <a:lnTo>
                      <a:pt x="11" y="11"/>
                    </a:lnTo>
                    <a:lnTo>
                      <a:pt x="27" y="11"/>
                    </a:lnTo>
                    <a:lnTo>
                      <a:pt x="28" y="10"/>
                    </a:lnTo>
                    <a:lnTo>
                      <a:pt x="29" y="10"/>
                    </a:lnTo>
                    <a:lnTo>
                      <a:pt x="29" y="8"/>
                    </a:lnTo>
                    <a:lnTo>
                      <a:pt x="31" y="7"/>
                    </a:lnTo>
                    <a:lnTo>
                      <a:pt x="31" y="4"/>
                    </a:lnTo>
                    <a:lnTo>
                      <a:pt x="29" y="2"/>
                    </a:lnTo>
                    <a:lnTo>
                      <a:pt x="29" y="1"/>
                    </a:lnTo>
                    <a:lnTo>
                      <a:pt x="28" y="1"/>
                    </a:lnTo>
                    <a:lnTo>
                      <a:pt x="27" y="0"/>
                    </a:lnTo>
                    <a:lnTo>
                      <a:pt x="25" y="0"/>
                    </a:lnTo>
                    <a:lnTo>
                      <a:pt x="5" y="0"/>
                    </a:lnTo>
                    <a:lnTo>
                      <a:pt x="4" y="0"/>
                    </a:lnTo>
                    <a:lnTo>
                      <a:pt x="3" y="1"/>
                    </a:lnTo>
                    <a:lnTo>
                      <a:pt x="1" y="1"/>
                    </a:lnTo>
                    <a:lnTo>
                      <a:pt x="1" y="2"/>
                    </a:lnTo>
                    <a:lnTo>
                      <a:pt x="0" y="4"/>
                    </a:lnTo>
                    <a:lnTo>
                      <a:pt x="0" y="86"/>
                    </a:lnTo>
                    <a:lnTo>
                      <a:pt x="1" y="87"/>
                    </a:lnTo>
                    <a:lnTo>
                      <a:pt x="1" y="89"/>
                    </a:lnTo>
                    <a:lnTo>
                      <a:pt x="3" y="89"/>
                    </a:lnTo>
                    <a:lnTo>
                      <a:pt x="4" y="90"/>
                    </a:lnTo>
                    <a:lnTo>
                      <a:pt x="87" y="90"/>
                    </a:lnTo>
                    <a:lnTo>
                      <a:pt x="89" y="89"/>
                    </a:lnTo>
                    <a:lnTo>
                      <a:pt x="90" y="89"/>
                    </a:lnTo>
                    <a:lnTo>
                      <a:pt x="90" y="87"/>
                    </a:lnTo>
                    <a:lnTo>
                      <a:pt x="91" y="86"/>
                    </a:lnTo>
                    <a:lnTo>
                      <a:pt x="91" y="4"/>
                    </a:lnTo>
                    <a:lnTo>
                      <a:pt x="90" y="2"/>
                    </a:lnTo>
                    <a:lnTo>
                      <a:pt x="90" y="1"/>
                    </a:lnTo>
                    <a:lnTo>
                      <a:pt x="89" y="1"/>
                    </a:lnTo>
                    <a:lnTo>
                      <a:pt x="87" y="0"/>
                    </a:lnTo>
                    <a:lnTo>
                      <a:pt x="86" y="0"/>
                    </a:lnTo>
                    <a:lnTo>
                      <a:pt x="6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7" name="Freeform 1681"/>
              <p:cNvSpPr>
                <a:spLocks/>
              </p:cNvSpPr>
              <p:nvPr/>
            </p:nvSpPr>
            <p:spPr bwMode="auto">
              <a:xfrm>
                <a:off x="4482" y="2019"/>
                <a:ext cx="45" cy="6"/>
              </a:xfrm>
              <a:custGeom>
                <a:avLst/>
                <a:gdLst>
                  <a:gd name="T0" fmla="*/ 84 w 90"/>
                  <a:gd name="T1" fmla="*/ 11 h 11"/>
                  <a:gd name="T2" fmla="*/ 86 w 90"/>
                  <a:gd name="T3" fmla="*/ 11 h 11"/>
                  <a:gd name="T4" fmla="*/ 87 w 90"/>
                  <a:gd name="T5" fmla="*/ 10 h 11"/>
                  <a:gd name="T6" fmla="*/ 89 w 90"/>
                  <a:gd name="T7" fmla="*/ 10 h 11"/>
                  <a:gd name="T8" fmla="*/ 89 w 90"/>
                  <a:gd name="T9" fmla="*/ 9 h 11"/>
                  <a:gd name="T10" fmla="*/ 90 w 90"/>
                  <a:gd name="T11" fmla="*/ 7 h 11"/>
                  <a:gd name="T12" fmla="*/ 90 w 90"/>
                  <a:gd name="T13" fmla="*/ 4 h 11"/>
                  <a:gd name="T14" fmla="*/ 89 w 90"/>
                  <a:gd name="T15" fmla="*/ 3 h 11"/>
                  <a:gd name="T16" fmla="*/ 89 w 90"/>
                  <a:gd name="T17" fmla="*/ 2 h 11"/>
                  <a:gd name="T18" fmla="*/ 87 w 90"/>
                  <a:gd name="T19" fmla="*/ 2 h 11"/>
                  <a:gd name="T20" fmla="*/ 86 w 90"/>
                  <a:gd name="T21" fmla="*/ 0 h 11"/>
                  <a:gd name="T22" fmla="*/ 4 w 90"/>
                  <a:gd name="T23" fmla="*/ 0 h 11"/>
                  <a:gd name="T24" fmla="*/ 3 w 90"/>
                  <a:gd name="T25" fmla="*/ 2 h 11"/>
                  <a:gd name="T26" fmla="*/ 1 w 90"/>
                  <a:gd name="T27" fmla="*/ 2 h 11"/>
                  <a:gd name="T28" fmla="*/ 1 w 90"/>
                  <a:gd name="T29" fmla="*/ 3 h 11"/>
                  <a:gd name="T30" fmla="*/ 0 w 90"/>
                  <a:gd name="T31" fmla="*/ 4 h 11"/>
                  <a:gd name="T32" fmla="*/ 0 w 90"/>
                  <a:gd name="T33" fmla="*/ 7 h 11"/>
                  <a:gd name="T34" fmla="*/ 1 w 90"/>
                  <a:gd name="T35" fmla="*/ 9 h 11"/>
                  <a:gd name="T36" fmla="*/ 1 w 90"/>
                  <a:gd name="T37" fmla="*/ 10 h 11"/>
                  <a:gd name="T38" fmla="*/ 3 w 90"/>
                  <a:gd name="T39" fmla="*/ 10 h 11"/>
                  <a:gd name="T40" fmla="*/ 4 w 90"/>
                  <a:gd name="T41" fmla="*/ 11 h 11"/>
                  <a:gd name="T42" fmla="*/ 5 w 90"/>
                  <a:gd name="T43" fmla="*/ 11 h 11"/>
                  <a:gd name="T44" fmla="*/ 84 w 90"/>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1">
                    <a:moveTo>
                      <a:pt x="84" y="11"/>
                    </a:moveTo>
                    <a:lnTo>
                      <a:pt x="86" y="11"/>
                    </a:lnTo>
                    <a:lnTo>
                      <a:pt x="87" y="10"/>
                    </a:lnTo>
                    <a:lnTo>
                      <a:pt x="89" y="10"/>
                    </a:lnTo>
                    <a:lnTo>
                      <a:pt x="89" y="9"/>
                    </a:lnTo>
                    <a:lnTo>
                      <a:pt x="90" y="7"/>
                    </a:lnTo>
                    <a:lnTo>
                      <a:pt x="90" y="4"/>
                    </a:lnTo>
                    <a:lnTo>
                      <a:pt x="89" y="3"/>
                    </a:lnTo>
                    <a:lnTo>
                      <a:pt x="89" y="2"/>
                    </a:lnTo>
                    <a:lnTo>
                      <a:pt x="87" y="2"/>
                    </a:lnTo>
                    <a:lnTo>
                      <a:pt x="86" y="0"/>
                    </a:lnTo>
                    <a:lnTo>
                      <a:pt x="4" y="0"/>
                    </a:lnTo>
                    <a:lnTo>
                      <a:pt x="3" y="2"/>
                    </a:lnTo>
                    <a:lnTo>
                      <a:pt x="1" y="2"/>
                    </a:lnTo>
                    <a:lnTo>
                      <a:pt x="1" y="3"/>
                    </a:lnTo>
                    <a:lnTo>
                      <a:pt x="0" y="4"/>
                    </a:lnTo>
                    <a:lnTo>
                      <a:pt x="0" y="7"/>
                    </a:lnTo>
                    <a:lnTo>
                      <a:pt x="1" y="9"/>
                    </a:lnTo>
                    <a:lnTo>
                      <a:pt x="1" y="10"/>
                    </a:lnTo>
                    <a:lnTo>
                      <a:pt x="3" y="10"/>
                    </a:lnTo>
                    <a:lnTo>
                      <a:pt x="4" y="11"/>
                    </a:lnTo>
                    <a:lnTo>
                      <a:pt x="5" y="11"/>
                    </a:lnTo>
                    <a:lnTo>
                      <a:pt x="84"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8" name="Freeform 1682"/>
              <p:cNvSpPr>
                <a:spLocks/>
              </p:cNvSpPr>
              <p:nvPr/>
            </p:nvSpPr>
            <p:spPr bwMode="auto">
              <a:xfrm>
                <a:off x="4300" y="2094"/>
                <a:ext cx="107" cy="255"/>
              </a:xfrm>
              <a:custGeom>
                <a:avLst/>
                <a:gdLst>
                  <a:gd name="T0" fmla="*/ 208 w 214"/>
                  <a:gd name="T1" fmla="*/ 11 h 509"/>
                  <a:gd name="T2" fmla="*/ 210 w 214"/>
                  <a:gd name="T3" fmla="*/ 11 h 509"/>
                  <a:gd name="T4" fmla="*/ 211 w 214"/>
                  <a:gd name="T5" fmla="*/ 10 h 509"/>
                  <a:gd name="T6" fmla="*/ 213 w 214"/>
                  <a:gd name="T7" fmla="*/ 10 h 509"/>
                  <a:gd name="T8" fmla="*/ 214 w 214"/>
                  <a:gd name="T9" fmla="*/ 8 h 509"/>
                  <a:gd name="T10" fmla="*/ 214 w 214"/>
                  <a:gd name="T11" fmla="*/ 4 h 509"/>
                  <a:gd name="T12" fmla="*/ 213 w 214"/>
                  <a:gd name="T13" fmla="*/ 3 h 509"/>
                  <a:gd name="T14" fmla="*/ 213 w 214"/>
                  <a:gd name="T15" fmla="*/ 1 h 509"/>
                  <a:gd name="T16" fmla="*/ 211 w 214"/>
                  <a:gd name="T17" fmla="*/ 0 h 509"/>
                  <a:gd name="T18" fmla="*/ 208 w 214"/>
                  <a:gd name="T19" fmla="*/ 0 h 509"/>
                  <a:gd name="T20" fmla="*/ 187 w 214"/>
                  <a:gd name="T21" fmla="*/ 1 h 509"/>
                  <a:gd name="T22" fmla="*/ 166 w 214"/>
                  <a:gd name="T23" fmla="*/ 4 h 509"/>
                  <a:gd name="T24" fmla="*/ 146 w 214"/>
                  <a:gd name="T25" fmla="*/ 8 h 509"/>
                  <a:gd name="T26" fmla="*/ 127 w 214"/>
                  <a:gd name="T27" fmla="*/ 15 h 509"/>
                  <a:gd name="T28" fmla="*/ 91 w 214"/>
                  <a:gd name="T29" fmla="*/ 35 h 509"/>
                  <a:gd name="T30" fmla="*/ 60 w 214"/>
                  <a:gd name="T31" fmla="*/ 60 h 509"/>
                  <a:gd name="T32" fmla="*/ 35 w 214"/>
                  <a:gd name="T33" fmla="*/ 91 h 509"/>
                  <a:gd name="T34" fmla="*/ 15 w 214"/>
                  <a:gd name="T35" fmla="*/ 125 h 509"/>
                  <a:gd name="T36" fmla="*/ 8 w 214"/>
                  <a:gd name="T37" fmla="*/ 145 h 509"/>
                  <a:gd name="T38" fmla="*/ 4 w 214"/>
                  <a:gd name="T39" fmla="*/ 165 h 509"/>
                  <a:gd name="T40" fmla="*/ 1 w 214"/>
                  <a:gd name="T41" fmla="*/ 186 h 509"/>
                  <a:gd name="T42" fmla="*/ 0 w 214"/>
                  <a:gd name="T43" fmla="*/ 206 h 509"/>
                  <a:gd name="T44" fmla="*/ 0 w 214"/>
                  <a:gd name="T45" fmla="*/ 505 h 509"/>
                  <a:gd name="T46" fmla="*/ 1 w 214"/>
                  <a:gd name="T47" fmla="*/ 506 h 509"/>
                  <a:gd name="T48" fmla="*/ 1 w 214"/>
                  <a:gd name="T49" fmla="*/ 508 h 509"/>
                  <a:gd name="T50" fmla="*/ 2 w 214"/>
                  <a:gd name="T51" fmla="*/ 508 h 509"/>
                  <a:gd name="T52" fmla="*/ 4 w 214"/>
                  <a:gd name="T53" fmla="*/ 509 h 509"/>
                  <a:gd name="T54" fmla="*/ 7 w 214"/>
                  <a:gd name="T55" fmla="*/ 509 h 509"/>
                  <a:gd name="T56" fmla="*/ 8 w 214"/>
                  <a:gd name="T57" fmla="*/ 508 h 509"/>
                  <a:gd name="T58" fmla="*/ 9 w 214"/>
                  <a:gd name="T59" fmla="*/ 508 h 509"/>
                  <a:gd name="T60" fmla="*/ 9 w 214"/>
                  <a:gd name="T61" fmla="*/ 506 h 509"/>
                  <a:gd name="T62" fmla="*/ 11 w 214"/>
                  <a:gd name="T63" fmla="*/ 505 h 509"/>
                  <a:gd name="T64" fmla="*/ 11 w 214"/>
                  <a:gd name="T65" fmla="*/ 503 h 509"/>
                  <a:gd name="T66" fmla="*/ 11 w 214"/>
                  <a:gd name="T67" fmla="*/ 206 h 509"/>
                  <a:gd name="T68" fmla="*/ 12 w 214"/>
                  <a:gd name="T69" fmla="*/ 186 h 509"/>
                  <a:gd name="T70" fmla="*/ 15 w 214"/>
                  <a:gd name="T71" fmla="*/ 168 h 509"/>
                  <a:gd name="T72" fmla="*/ 19 w 214"/>
                  <a:gd name="T73" fmla="*/ 148 h 509"/>
                  <a:gd name="T74" fmla="*/ 26 w 214"/>
                  <a:gd name="T75" fmla="*/ 131 h 509"/>
                  <a:gd name="T76" fmla="*/ 43 w 214"/>
                  <a:gd name="T77" fmla="*/ 97 h 509"/>
                  <a:gd name="T78" fmla="*/ 69 w 214"/>
                  <a:gd name="T79" fmla="*/ 69 h 509"/>
                  <a:gd name="T80" fmla="*/ 97 w 214"/>
                  <a:gd name="T81" fmla="*/ 44 h 509"/>
                  <a:gd name="T82" fmla="*/ 132 w 214"/>
                  <a:gd name="T83" fmla="*/ 27 h 509"/>
                  <a:gd name="T84" fmla="*/ 149 w 214"/>
                  <a:gd name="T85" fmla="*/ 20 h 509"/>
                  <a:gd name="T86" fmla="*/ 169 w 214"/>
                  <a:gd name="T87" fmla="*/ 15 h 509"/>
                  <a:gd name="T88" fmla="*/ 187 w 214"/>
                  <a:gd name="T89" fmla="*/ 12 h 509"/>
                  <a:gd name="T90" fmla="*/ 208 w 214"/>
                  <a:gd name="T91" fmla="*/ 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4" h="509">
                    <a:moveTo>
                      <a:pt x="208" y="11"/>
                    </a:moveTo>
                    <a:lnTo>
                      <a:pt x="210" y="11"/>
                    </a:lnTo>
                    <a:lnTo>
                      <a:pt x="211" y="10"/>
                    </a:lnTo>
                    <a:lnTo>
                      <a:pt x="213" y="10"/>
                    </a:lnTo>
                    <a:lnTo>
                      <a:pt x="214" y="8"/>
                    </a:lnTo>
                    <a:lnTo>
                      <a:pt x="214" y="4"/>
                    </a:lnTo>
                    <a:lnTo>
                      <a:pt x="213" y="3"/>
                    </a:lnTo>
                    <a:lnTo>
                      <a:pt x="213" y="1"/>
                    </a:lnTo>
                    <a:lnTo>
                      <a:pt x="211" y="0"/>
                    </a:lnTo>
                    <a:lnTo>
                      <a:pt x="208" y="0"/>
                    </a:lnTo>
                    <a:lnTo>
                      <a:pt x="187" y="1"/>
                    </a:lnTo>
                    <a:lnTo>
                      <a:pt x="166" y="4"/>
                    </a:lnTo>
                    <a:lnTo>
                      <a:pt x="146" y="8"/>
                    </a:lnTo>
                    <a:lnTo>
                      <a:pt x="127" y="15"/>
                    </a:lnTo>
                    <a:lnTo>
                      <a:pt x="91" y="35"/>
                    </a:lnTo>
                    <a:lnTo>
                      <a:pt x="60" y="60"/>
                    </a:lnTo>
                    <a:lnTo>
                      <a:pt x="35" y="91"/>
                    </a:lnTo>
                    <a:lnTo>
                      <a:pt x="15" y="125"/>
                    </a:lnTo>
                    <a:lnTo>
                      <a:pt x="8" y="145"/>
                    </a:lnTo>
                    <a:lnTo>
                      <a:pt x="4" y="165"/>
                    </a:lnTo>
                    <a:lnTo>
                      <a:pt x="1" y="186"/>
                    </a:lnTo>
                    <a:lnTo>
                      <a:pt x="0" y="206"/>
                    </a:lnTo>
                    <a:lnTo>
                      <a:pt x="0" y="505"/>
                    </a:lnTo>
                    <a:lnTo>
                      <a:pt x="1" y="506"/>
                    </a:lnTo>
                    <a:lnTo>
                      <a:pt x="1" y="508"/>
                    </a:lnTo>
                    <a:lnTo>
                      <a:pt x="2" y="508"/>
                    </a:lnTo>
                    <a:lnTo>
                      <a:pt x="4" y="509"/>
                    </a:lnTo>
                    <a:lnTo>
                      <a:pt x="7" y="509"/>
                    </a:lnTo>
                    <a:lnTo>
                      <a:pt x="8" y="508"/>
                    </a:lnTo>
                    <a:lnTo>
                      <a:pt x="9" y="508"/>
                    </a:lnTo>
                    <a:lnTo>
                      <a:pt x="9" y="506"/>
                    </a:lnTo>
                    <a:lnTo>
                      <a:pt x="11" y="505"/>
                    </a:lnTo>
                    <a:lnTo>
                      <a:pt x="11" y="503"/>
                    </a:lnTo>
                    <a:lnTo>
                      <a:pt x="11" y="206"/>
                    </a:lnTo>
                    <a:lnTo>
                      <a:pt x="12" y="186"/>
                    </a:lnTo>
                    <a:lnTo>
                      <a:pt x="15" y="168"/>
                    </a:lnTo>
                    <a:lnTo>
                      <a:pt x="19" y="148"/>
                    </a:lnTo>
                    <a:lnTo>
                      <a:pt x="26" y="131"/>
                    </a:lnTo>
                    <a:lnTo>
                      <a:pt x="43" y="97"/>
                    </a:lnTo>
                    <a:lnTo>
                      <a:pt x="69" y="69"/>
                    </a:lnTo>
                    <a:lnTo>
                      <a:pt x="97" y="44"/>
                    </a:lnTo>
                    <a:lnTo>
                      <a:pt x="132" y="27"/>
                    </a:lnTo>
                    <a:lnTo>
                      <a:pt x="149" y="20"/>
                    </a:lnTo>
                    <a:lnTo>
                      <a:pt x="169" y="15"/>
                    </a:lnTo>
                    <a:lnTo>
                      <a:pt x="187" y="12"/>
                    </a:lnTo>
                    <a:lnTo>
                      <a:pt x="20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79" name="Rectangle 1683"/>
              <p:cNvSpPr>
                <a:spLocks noChangeArrowheads="1"/>
              </p:cNvSpPr>
              <p:nvPr/>
            </p:nvSpPr>
            <p:spPr bwMode="auto">
              <a:xfrm>
                <a:off x="4420" y="2098"/>
                <a:ext cx="1" cy="8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0" name="Rectangle 1684"/>
              <p:cNvSpPr>
                <a:spLocks noChangeArrowheads="1"/>
              </p:cNvSpPr>
              <p:nvPr/>
            </p:nvSpPr>
            <p:spPr bwMode="auto">
              <a:xfrm>
                <a:off x="4420" y="2097"/>
                <a:ext cx="1" cy="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1" name="Rectangle 1685"/>
              <p:cNvSpPr>
                <a:spLocks noChangeArrowheads="1"/>
              </p:cNvSpPr>
              <p:nvPr/>
            </p:nvSpPr>
            <p:spPr bwMode="auto">
              <a:xfrm>
                <a:off x="4421" y="2097"/>
                <a:ext cx="1" cy="8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2" name="Rectangle 1686"/>
              <p:cNvSpPr>
                <a:spLocks noChangeArrowheads="1"/>
              </p:cNvSpPr>
              <p:nvPr/>
            </p:nvSpPr>
            <p:spPr bwMode="auto">
              <a:xfrm>
                <a:off x="4422" y="2096"/>
                <a:ext cx="1" cy="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3" name="Rectangle 1687"/>
              <p:cNvSpPr>
                <a:spLocks noChangeArrowheads="1"/>
              </p:cNvSpPr>
              <p:nvPr/>
            </p:nvSpPr>
            <p:spPr bwMode="auto">
              <a:xfrm>
                <a:off x="4423" y="2095"/>
                <a:ext cx="1" cy="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4" name="Rectangle 1688"/>
              <p:cNvSpPr>
                <a:spLocks noChangeArrowheads="1"/>
              </p:cNvSpPr>
              <p:nvPr/>
            </p:nvSpPr>
            <p:spPr bwMode="auto">
              <a:xfrm>
                <a:off x="4423" y="2095"/>
                <a:ext cx="1" cy="9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5" name="Rectangle 1689"/>
              <p:cNvSpPr>
                <a:spLocks noChangeArrowheads="1"/>
              </p:cNvSpPr>
              <p:nvPr/>
            </p:nvSpPr>
            <p:spPr bwMode="auto">
              <a:xfrm>
                <a:off x="4424" y="2094"/>
                <a:ext cx="1" cy="9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6" name="Rectangle 1690"/>
              <p:cNvSpPr>
                <a:spLocks noChangeArrowheads="1"/>
              </p:cNvSpPr>
              <p:nvPr/>
            </p:nvSpPr>
            <p:spPr bwMode="auto">
              <a:xfrm>
                <a:off x="4425" y="2093"/>
                <a:ext cx="1" cy="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7" name="Rectangle 1691"/>
              <p:cNvSpPr>
                <a:spLocks noChangeArrowheads="1"/>
              </p:cNvSpPr>
              <p:nvPr/>
            </p:nvSpPr>
            <p:spPr bwMode="auto">
              <a:xfrm>
                <a:off x="4425" y="2092"/>
                <a:ext cx="1" cy="9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8" name="Rectangle 1692"/>
              <p:cNvSpPr>
                <a:spLocks noChangeArrowheads="1"/>
              </p:cNvSpPr>
              <p:nvPr/>
            </p:nvSpPr>
            <p:spPr bwMode="auto">
              <a:xfrm>
                <a:off x="4426" y="2092"/>
                <a:ext cx="1" cy="9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89" name="Rectangle 1693"/>
              <p:cNvSpPr>
                <a:spLocks noChangeArrowheads="1"/>
              </p:cNvSpPr>
              <p:nvPr/>
            </p:nvSpPr>
            <p:spPr bwMode="auto">
              <a:xfrm>
                <a:off x="4427" y="2091"/>
                <a:ext cx="1" cy="10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0" name="Rectangle 1694"/>
              <p:cNvSpPr>
                <a:spLocks noChangeArrowheads="1"/>
              </p:cNvSpPr>
              <p:nvPr/>
            </p:nvSpPr>
            <p:spPr bwMode="auto">
              <a:xfrm>
                <a:off x="4427" y="2090"/>
                <a:ext cx="1" cy="10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1" name="Rectangle 1695"/>
              <p:cNvSpPr>
                <a:spLocks noChangeArrowheads="1"/>
              </p:cNvSpPr>
              <p:nvPr/>
            </p:nvSpPr>
            <p:spPr bwMode="auto">
              <a:xfrm>
                <a:off x="4428" y="2089"/>
                <a:ext cx="1" cy="10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2" name="Rectangle 1696"/>
              <p:cNvSpPr>
                <a:spLocks noChangeArrowheads="1"/>
              </p:cNvSpPr>
              <p:nvPr/>
            </p:nvSpPr>
            <p:spPr bwMode="auto">
              <a:xfrm>
                <a:off x="4429" y="2088"/>
                <a:ext cx="1" cy="10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3" name="Rectangle 1697"/>
              <p:cNvSpPr>
                <a:spLocks noChangeArrowheads="1"/>
              </p:cNvSpPr>
              <p:nvPr/>
            </p:nvSpPr>
            <p:spPr bwMode="auto">
              <a:xfrm>
                <a:off x="4430" y="2088"/>
                <a:ext cx="1" cy="10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4" name="Rectangle 1698"/>
              <p:cNvSpPr>
                <a:spLocks noChangeArrowheads="1"/>
              </p:cNvSpPr>
              <p:nvPr/>
            </p:nvSpPr>
            <p:spPr bwMode="auto">
              <a:xfrm>
                <a:off x="4430" y="2087"/>
                <a:ext cx="1" cy="11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5" name="Rectangle 1699"/>
              <p:cNvSpPr>
                <a:spLocks noChangeArrowheads="1"/>
              </p:cNvSpPr>
              <p:nvPr/>
            </p:nvSpPr>
            <p:spPr bwMode="auto">
              <a:xfrm>
                <a:off x="4431" y="2086"/>
                <a:ext cx="1" cy="11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6" name="Rectangle 1700"/>
              <p:cNvSpPr>
                <a:spLocks noChangeArrowheads="1"/>
              </p:cNvSpPr>
              <p:nvPr/>
            </p:nvSpPr>
            <p:spPr bwMode="auto">
              <a:xfrm>
                <a:off x="4432" y="2085"/>
                <a:ext cx="1" cy="11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7" name="Rectangle 1701"/>
              <p:cNvSpPr>
                <a:spLocks noChangeArrowheads="1"/>
              </p:cNvSpPr>
              <p:nvPr/>
            </p:nvSpPr>
            <p:spPr bwMode="auto">
              <a:xfrm>
                <a:off x="4432" y="2085"/>
                <a:ext cx="1" cy="11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8" name="Rectangle 1702"/>
              <p:cNvSpPr>
                <a:spLocks noChangeArrowheads="1"/>
              </p:cNvSpPr>
              <p:nvPr/>
            </p:nvSpPr>
            <p:spPr bwMode="auto">
              <a:xfrm>
                <a:off x="4433" y="2084"/>
                <a:ext cx="1" cy="11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99" name="Rectangle 1703"/>
              <p:cNvSpPr>
                <a:spLocks noChangeArrowheads="1"/>
              </p:cNvSpPr>
              <p:nvPr/>
            </p:nvSpPr>
            <p:spPr bwMode="auto">
              <a:xfrm>
                <a:off x="4434" y="2083"/>
                <a:ext cx="1" cy="12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0" name="Rectangle 1704"/>
              <p:cNvSpPr>
                <a:spLocks noChangeArrowheads="1"/>
              </p:cNvSpPr>
              <p:nvPr/>
            </p:nvSpPr>
            <p:spPr bwMode="auto">
              <a:xfrm>
                <a:off x="4435" y="2083"/>
                <a:ext cx="1" cy="12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1" name="Rectangle 1705"/>
              <p:cNvSpPr>
                <a:spLocks noChangeArrowheads="1"/>
              </p:cNvSpPr>
              <p:nvPr/>
            </p:nvSpPr>
            <p:spPr bwMode="auto">
              <a:xfrm>
                <a:off x="4435" y="2082"/>
                <a:ext cx="1" cy="12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2" name="Rectangle 1706"/>
              <p:cNvSpPr>
                <a:spLocks noChangeArrowheads="1"/>
              </p:cNvSpPr>
              <p:nvPr/>
            </p:nvSpPr>
            <p:spPr bwMode="auto">
              <a:xfrm>
                <a:off x="4436" y="2081"/>
                <a:ext cx="1" cy="12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3" name="Rectangle 1707"/>
              <p:cNvSpPr>
                <a:spLocks noChangeArrowheads="1"/>
              </p:cNvSpPr>
              <p:nvPr/>
            </p:nvSpPr>
            <p:spPr bwMode="auto">
              <a:xfrm>
                <a:off x="4437" y="2080"/>
                <a:ext cx="1" cy="13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4" name="Rectangle 1708"/>
              <p:cNvSpPr>
                <a:spLocks noChangeArrowheads="1"/>
              </p:cNvSpPr>
              <p:nvPr/>
            </p:nvSpPr>
            <p:spPr bwMode="auto">
              <a:xfrm>
                <a:off x="4437" y="2079"/>
                <a:ext cx="1" cy="13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5" name="Rectangle 1709"/>
              <p:cNvSpPr>
                <a:spLocks noChangeArrowheads="1"/>
              </p:cNvSpPr>
              <p:nvPr/>
            </p:nvSpPr>
            <p:spPr bwMode="auto">
              <a:xfrm>
                <a:off x="4438" y="2079"/>
                <a:ext cx="1" cy="13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6" name="Rectangle 1710"/>
              <p:cNvSpPr>
                <a:spLocks noChangeArrowheads="1"/>
              </p:cNvSpPr>
              <p:nvPr/>
            </p:nvSpPr>
            <p:spPr bwMode="auto">
              <a:xfrm>
                <a:off x="4439" y="2079"/>
                <a:ext cx="1" cy="13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7" name="Rectangle 1711"/>
              <p:cNvSpPr>
                <a:spLocks noChangeArrowheads="1"/>
              </p:cNvSpPr>
              <p:nvPr/>
            </p:nvSpPr>
            <p:spPr bwMode="auto">
              <a:xfrm>
                <a:off x="4439" y="2079"/>
                <a:ext cx="1" cy="13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8" name="Rectangle 1712"/>
              <p:cNvSpPr>
                <a:spLocks noChangeArrowheads="1"/>
              </p:cNvSpPr>
              <p:nvPr/>
            </p:nvSpPr>
            <p:spPr bwMode="auto">
              <a:xfrm>
                <a:off x="4440" y="2079"/>
                <a:ext cx="1" cy="13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09" name="Rectangle 1713"/>
              <p:cNvSpPr>
                <a:spLocks noChangeArrowheads="1"/>
              </p:cNvSpPr>
              <p:nvPr/>
            </p:nvSpPr>
            <p:spPr bwMode="auto">
              <a:xfrm>
                <a:off x="4441" y="2079"/>
                <a:ext cx="1" cy="13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0" name="Rectangle 1714"/>
              <p:cNvSpPr>
                <a:spLocks noChangeArrowheads="1"/>
              </p:cNvSpPr>
              <p:nvPr/>
            </p:nvSpPr>
            <p:spPr bwMode="auto">
              <a:xfrm>
                <a:off x="4442" y="2079"/>
                <a:ext cx="1" cy="13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1" name="Rectangle 1715"/>
              <p:cNvSpPr>
                <a:spLocks noChangeArrowheads="1"/>
              </p:cNvSpPr>
              <p:nvPr/>
            </p:nvSpPr>
            <p:spPr bwMode="auto">
              <a:xfrm>
                <a:off x="4442" y="2079"/>
                <a:ext cx="1" cy="14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2" name="Rectangle 1716"/>
              <p:cNvSpPr>
                <a:spLocks noChangeArrowheads="1"/>
              </p:cNvSpPr>
              <p:nvPr/>
            </p:nvSpPr>
            <p:spPr bwMode="auto">
              <a:xfrm>
                <a:off x="4443" y="2079"/>
                <a:ext cx="1" cy="14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3" name="Rectangle 1717"/>
              <p:cNvSpPr>
                <a:spLocks noChangeArrowheads="1"/>
              </p:cNvSpPr>
              <p:nvPr/>
            </p:nvSpPr>
            <p:spPr bwMode="auto">
              <a:xfrm>
                <a:off x="4444" y="2079"/>
                <a:ext cx="1" cy="14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4" name="Rectangle 1718"/>
              <p:cNvSpPr>
                <a:spLocks noChangeArrowheads="1"/>
              </p:cNvSpPr>
              <p:nvPr/>
            </p:nvSpPr>
            <p:spPr bwMode="auto">
              <a:xfrm>
                <a:off x="4444" y="2079"/>
                <a:ext cx="1" cy="14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5" name="Rectangle 1719"/>
              <p:cNvSpPr>
                <a:spLocks noChangeArrowheads="1"/>
              </p:cNvSpPr>
              <p:nvPr/>
            </p:nvSpPr>
            <p:spPr bwMode="auto">
              <a:xfrm>
                <a:off x="4445" y="2079"/>
                <a:ext cx="1" cy="14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6" name="Rectangle 1720"/>
              <p:cNvSpPr>
                <a:spLocks noChangeArrowheads="1"/>
              </p:cNvSpPr>
              <p:nvPr/>
            </p:nvSpPr>
            <p:spPr bwMode="auto">
              <a:xfrm>
                <a:off x="4446" y="2079"/>
                <a:ext cx="1" cy="14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7" name="Rectangle 1721"/>
              <p:cNvSpPr>
                <a:spLocks noChangeArrowheads="1"/>
              </p:cNvSpPr>
              <p:nvPr/>
            </p:nvSpPr>
            <p:spPr bwMode="auto">
              <a:xfrm>
                <a:off x="4447" y="2079"/>
                <a:ext cx="1" cy="14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8" name="Rectangle 1722"/>
              <p:cNvSpPr>
                <a:spLocks noChangeArrowheads="1"/>
              </p:cNvSpPr>
              <p:nvPr/>
            </p:nvSpPr>
            <p:spPr bwMode="auto">
              <a:xfrm>
                <a:off x="4447" y="2079"/>
                <a:ext cx="1" cy="14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19" name="Rectangle 1723"/>
              <p:cNvSpPr>
                <a:spLocks noChangeArrowheads="1"/>
              </p:cNvSpPr>
              <p:nvPr/>
            </p:nvSpPr>
            <p:spPr bwMode="auto">
              <a:xfrm>
                <a:off x="4448" y="2079"/>
                <a:ext cx="1" cy="15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0" name="Rectangle 1724"/>
              <p:cNvSpPr>
                <a:spLocks noChangeArrowheads="1"/>
              </p:cNvSpPr>
              <p:nvPr/>
            </p:nvSpPr>
            <p:spPr bwMode="auto">
              <a:xfrm>
                <a:off x="4449" y="2079"/>
                <a:ext cx="1" cy="15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1" name="Rectangle 1725"/>
              <p:cNvSpPr>
                <a:spLocks noChangeArrowheads="1"/>
              </p:cNvSpPr>
              <p:nvPr/>
            </p:nvSpPr>
            <p:spPr bwMode="auto">
              <a:xfrm>
                <a:off x="4449" y="2079"/>
                <a:ext cx="1" cy="15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2" name="Rectangle 1726"/>
              <p:cNvSpPr>
                <a:spLocks noChangeArrowheads="1"/>
              </p:cNvSpPr>
              <p:nvPr/>
            </p:nvSpPr>
            <p:spPr bwMode="auto">
              <a:xfrm>
                <a:off x="4450" y="2079"/>
                <a:ext cx="1" cy="15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3" name="Rectangle 1727"/>
              <p:cNvSpPr>
                <a:spLocks noChangeArrowheads="1"/>
              </p:cNvSpPr>
              <p:nvPr/>
            </p:nvSpPr>
            <p:spPr bwMode="auto">
              <a:xfrm>
                <a:off x="4451" y="2079"/>
                <a:ext cx="1" cy="15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4" name="Rectangle 1728"/>
              <p:cNvSpPr>
                <a:spLocks noChangeArrowheads="1"/>
              </p:cNvSpPr>
              <p:nvPr/>
            </p:nvSpPr>
            <p:spPr bwMode="auto">
              <a:xfrm>
                <a:off x="4451" y="2079"/>
                <a:ext cx="1" cy="15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5" name="Rectangle 1729"/>
              <p:cNvSpPr>
                <a:spLocks noChangeArrowheads="1"/>
              </p:cNvSpPr>
              <p:nvPr/>
            </p:nvSpPr>
            <p:spPr bwMode="auto">
              <a:xfrm>
                <a:off x="4452" y="2079"/>
                <a:ext cx="1" cy="15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6" name="Rectangle 1730"/>
              <p:cNvSpPr>
                <a:spLocks noChangeArrowheads="1"/>
              </p:cNvSpPr>
              <p:nvPr/>
            </p:nvSpPr>
            <p:spPr bwMode="auto">
              <a:xfrm>
                <a:off x="4453" y="2079"/>
                <a:ext cx="1" cy="16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7" name="Rectangle 1731"/>
              <p:cNvSpPr>
                <a:spLocks noChangeArrowheads="1"/>
              </p:cNvSpPr>
              <p:nvPr/>
            </p:nvSpPr>
            <p:spPr bwMode="auto">
              <a:xfrm>
                <a:off x="4454" y="2079"/>
                <a:ext cx="1" cy="16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8" name="Rectangle 1732"/>
              <p:cNvSpPr>
                <a:spLocks noChangeArrowheads="1"/>
              </p:cNvSpPr>
              <p:nvPr/>
            </p:nvSpPr>
            <p:spPr bwMode="auto">
              <a:xfrm>
                <a:off x="4454" y="2079"/>
                <a:ext cx="1" cy="16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29" name="Rectangle 1733"/>
              <p:cNvSpPr>
                <a:spLocks noChangeArrowheads="1"/>
              </p:cNvSpPr>
              <p:nvPr/>
            </p:nvSpPr>
            <p:spPr bwMode="auto">
              <a:xfrm>
                <a:off x="4455" y="2079"/>
                <a:ext cx="1" cy="16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0" name="Rectangle 1734"/>
              <p:cNvSpPr>
                <a:spLocks noChangeArrowheads="1"/>
              </p:cNvSpPr>
              <p:nvPr/>
            </p:nvSpPr>
            <p:spPr bwMode="auto">
              <a:xfrm>
                <a:off x="4456" y="2079"/>
                <a:ext cx="1" cy="16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1" name="Rectangle 1735"/>
              <p:cNvSpPr>
                <a:spLocks noChangeArrowheads="1"/>
              </p:cNvSpPr>
              <p:nvPr/>
            </p:nvSpPr>
            <p:spPr bwMode="auto">
              <a:xfrm>
                <a:off x="4456" y="2079"/>
                <a:ext cx="1" cy="16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2" name="Rectangle 1736"/>
              <p:cNvSpPr>
                <a:spLocks noChangeArrowheads="1"/>
              </p:cNvSpPr>
              <p:nvPr/>
            </p:nvSpPr>
            <p:spPr bwMode="auto">
              <a:xfrm>
                <a:off x="4457" y="2079"/>
                <a:ext cx="1" cy="16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3" name="Rectangle 1737"/>
              <p:cNvSpPr>
                <a:spLocks noChangeArrowheads="1"/>
              </p:cNvSpPr>
              <p:nvPr/>
            </p:nvSpPr>
            <p:spPr bwMode="auto">
              <a:xfrm>
                <a:off x="4458" y="2079"/>
                <a:ext cx="1" cy="16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4" name="Rectangle 1738"/>
              <p:cNvSpPr>
                <a:spLocks noChangeArrowheads="1"/>
              </p:cNvSpPr>
              <p:nvPr/>
            </p:nvSpPr>
            <p:spPr bwMode="auto">
              <a:xfrm>
                <a:off x="4459" y="2079"/>
                <a:ext cx="1" cy="16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5" name="Rectangle 1739"/>
              <p:cNvSpPr>
                <a:spLocks noChangeArrowheads="1"/>
              </p:cNvSpPr>
              <p:nvPr/>
            </p:nvSpPr>
            <p:spPr bwMode="auto">
              <a:xfrm>
                <a:off x="4459" y="2079"/>
                <a:ext cx="1" cy="17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6" name="Rectangle 1740"/>
              <p:cNvSpPr>
                <a:spLocks noChangeArrowheads="1"/>
              </p:cNvSpPr>
              <p:nvPr/>
            </p:nvSpPr>
            <p:spPr bwMode="auto">
              <a:xfrm>
                <a:off x="4460" y="2079"/>
                <a:ext cx="1" cy="17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7" name="Rectangle 1741"/>
              <p:cNvSpPr>
                <a:spLocks noChangeArrowheads="1"/>
              </p:cNvSpPr>
              <p:nvPr/>
            </p:nvSpPr>
            <p:spPr bwMode="auto">
              <a:xfrm>
                <a:off x="4461" y="2079"/>
                <a:ext cx="1" cy="17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8" name="Rectangle 1742"/>
              <p:cNvSpPr>
                <a:spLocks noChangeArrowheads="1"/>
              </p:cNvSpPr>
              <p:nvPr/>
            </p:nvSpPr>
            <p:spPr bwMode="auto">
              <a:xfrm>
                <a:off x="4461" y="2079"/>
                <a:ext cx="1" cy="17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39" name="Rectangle 1743"/>
              <p:cNvSpPr>
                <a:spLocks noChangeArrowheads="1"/>
              </p:cNvSpPr>
              <p:nvPr/>
            </p:nvSpPr>
            <p:spPr bwMode="auto">
              <a:xfrm>
                <a:off x="4462" y="2079"/>
                <a:ext cx="1" cy="17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0" name="Rectangle 1744"/>
              <p:cNvSpPr>
                <a:spLocks noChangeArrowheads="1"/>
              </p:cNvSpPr>
              <p:nvPr/>
            </p:nvSpPr>
            <p:spPr bwMode="auto">
              <a:xfrm>
                <a:off x="4463" y="2079"/>
                <a:ext cx="1" cy="17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1" name="Rectangle 1745"/>
              <p:cNvSpPr>
                <a:spLocks noChangeArrowheads="1"/>
              </p:cNvSpPr>
              <p:nvPr/>
            </p:nvSpPr>
            <p:spPr bwMode="auto">
              <a:xfrm>
                <a:off x="4463" y="2079"/>
                <a:ext cx="1" cy="17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2" name="Rectangle 1746"/>
              <p:cNvSpPr>
                <a:spLocks noChangeArrowheads="1"/>
              </p:cNvSpPr>
              <p:nvPr/>
            </p:nvSpPr>
            <p:spPr bwMode="auto">
              <a:xfrm>
                <a:off x="4464" y="2079"/>
                <a:ext cx="1" cy="17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3" name="Rectangle 1747"/>
              <p:cNvSpPr>
                <a:spLocks noChangeArrowheads="1"/>
              </p:cNvSpPr>
              <p:nvPr/>
            </p:nvSpPr>
            <p:spPr bwMode="auto">
              <a:xfrm>
                <a:off x="4465" y="2079"/>
                <a:ext cx="1" cy="18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4" name="Rectangle 1748"/>
              <p:cNvSpPr>
                <a:spLocks noChangeArrowheads="1"/>
              </p:cNvSpPr>
              <p:nvPr/>
            </p:nvSpPr>
            <p:spPr bwMode="auto">
              <a:xfrm>
                <a:off x="4466" y="2079"/>
                <a:ext cx="1" cy="18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5" name="Rectangle 1749"/>
              <p:cNvSpPr>
                <a:spLocks noChangeArrowheads="1"/>
              </p:cNvSpPr>
              <p:nvPr/>
            </p:nvSpPr>
            <p:spPr bwMode="auto">
              <a:xfrm>
                <a:off x="4466" y="2079"/>
                <a:ext cx="1" cy="18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6" name="Rectangle 1750"/>
              <p:cNvSpPr>
                <a:spLocks noChangeArrowheads="1"/>
              </p:cNvSpPr>
              <p:nvPr/>
            </p:nvSpPr>
            <p:spPr bwMode="auto">
              <a:xfrm>
                <a:off x="4467" y="2079"/>
                <a:ext cx="1" cy="18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7" name="Rectangle 1751"/>
              <p:cNvSpPr>
                <a:spLocks noChangeArrowheads="1"/>
              </p:cNvSpPr>
              <p:nvPr/>
            </p:nvSpPr>
            <p:spPr bwMode="auto">
              <a:xfrm>
                <a:off x="4468" y="2079"/>
                <a:ext cx="1" cy="18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8" name="Rectangle 1752"/>
              <p:cNvSpPr>
                <a:spLocks noChangeArrowheads="1"/>
              </p:cNvSpPr>
              <p:nvPr/>
            </p:nvSpPr>
            <p:spPr bwMode="auto">
              <a:xfrm>
                <a:off x="4468" y="2079"/>
                <a:ext cx="1" cy="18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49" name="Rectangle 1753"/>
              <p:cNvSpPr>
                <a:spLocks noChangeArrowheads="1"/>
              </p:cNvSpPr>
              <p:nvPr/>
            </p:nvSpPr>
            <p:spPr bwMode="auto">
              <a:xfrm>
                <a:off x="4469" y="2079"/>
                <a:ext cx="1" cy="18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0" name="Rectangle 1754"/>
              <p:cNvSpPr>
                <a:spLocks noChangeArrowheads="1"/>
              </p:cNvSpPr>
              <p:nvPr/>
            </p:nvSpPr>
            <p:spPr bwMode="auto">
              <a:xfrm>
                <a:off x="4470" y="2079"/>
                <a:ext cx="1" cy="18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1" name="Rectangle 1755"/>
              <p:cNvSpPr>
                <a:spLocks noChangeArrowheads="1"/>
              </p:cNvSpPr>
              <p:nvPr/>
            </p:nvSpPr>
            <p:spPr bwMode="auto">
              <a:xfrm>
                <a:off x="4471" y="2079"/>
                <a:ext cx="1" cy="19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2" name="Rectangle 1756"/>
              <p:cNvSpPr>
                <a:spLocks noChangeArrowheads="1"/>
              </p:cNvSpPr>
              <p:nvPr/>
            </p:nvSpPr>
            <p:spPr bwMode="auto">
              <a:xfrm>
                <a:off x="4471" y="2079"/>
                <a:ext cx="1" cy="19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3" name="Rectangle 1757"/>
              <p:cNvSpPr>
                <a:spLocks noChangeArrowheads="1"/>
              </p:cNvSpPr>
              <p:nvPr/>
            </p:nvSpPr>
            <p:spPr bwMode="auto">
              <a:xfrm>
                <a:off x="4472" y="2079"/>
                <a:ext cx="1" cy="19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4" name="Rectangle 1758"/>
              <p:cNvSpPr>
                <a:spLocks noChangeArrowheads="1"/>
              </p:cNvSpPr>
              <p:nvPr/>
            </p:nvSpPr>
            <p:spPr bwMode="auto">
              <a:xfrm>
                <a:off x="4473" y="2079"/>
                <a:ext cx="1" cy="19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5" name="Rectangle 1759"/>
              <p:cNvSpPr>
                <a:spLocks noChangeArrowheads="1"/>
              </p:cNvSpPr>
              <p:nvPr/>
            </p:nvSpPr>
            <p:spPr bwMode="auto">
              <a:xfrm>
                <a:off x="4473" y="2079"/>
                <a:ext cx="1" cy="19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6" name="Rectangle 1760"/>
              <p:cNvSpPr>
                <a:spLocks noChangeArrowheads="1"/>
              </p:cNvSpPr>
              <p:nvPr/>
            </p:nvSpPr>
            <p:spPr bwMode="auto">
              <a:xfrm>
                <a:off x="4474" y="2079"/>
                <a:ext cx="1" cy="19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7" name="Rectangle 1761"/>
              <p:cNvSpPr>
                <a:spLocks noChangeArrowheads="1"/>
              </p:cNvSpPr>
              <p:nvPr/>
            </p:nvSpPr>
            <p:spPr bwMode="auto">
              <a:xfrm>
                <a:off x="4475" y="2079"/>
                <a:ext cx="1" cy="19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8" name="Rectangle 1762"/>
              <p:cNvSpPr>
                <a:spLocks noChangeArrowheads="1"/>
              </p:cNvSpPr>
              <p:nvPr/>
            </p:nvSpPr>
            <p:spPr bwMode="auto">
              <a:xfrm>
                <a:off x="4475" y="2079"/>
                <a:ext cx="1" cy="19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59" name="Rectangle 1763"/>
              <p:cNvSpPr>
                <a:spLocks noChangeArrowheads="1"/>
              </p:cNvSpPr>
              <p:nvPr/>
            </p:nvSpPr>
            <p:spPr bwMode="auto">
              <a:xfrm>
                <a:off x="4476" y="2079"/>
                <a:ext cx="1" cy="20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0" name="Rectangle 1764"/>
              <p:cNvSpPr>
                <a:spLocks noChangeArrowheads="1"/>
              </p:cNvSpPr>
              <p:nvPr/>
            </p:nvSpPr>
            <p:spPr bwMode="auto">
              <a:xfrm>
                <a:off x="4477" y="2079"/>
                <a:ext cx="1" cy="201"/>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1" name="Rectangle 1765"/>
              <p:cNvSpPr>
                <a:spLocks noChangeArrowheads="1"/>
              </p:cNvSpPr>
              <p:nvPr/>
            </p:nvSpPr>
            <p:spPr bwMode="auto">
              <a:xfrm>
                <a:off x="4478" y="2079"/>
                <a:ext cx="1" cy="203"/>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2" name="Rectangle 1766"/>
              <p:cNvSpPr>
                <a:spLocks noChangeArrowheads="1"/>
              </p:cNvSpPr>
              <p:nvPr/>
            </p:nvSpPr>
            <p:spPr bwMode="auto">
              <a:xfrm>
                <a:off x="4478" y="2079"/>
                <a:ext cx="1" cy="20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3" name="Rectangle 1767"/>
              <p:cNvSpPr>
                <a:spLocks noChangeArrowheads="1"/>
              </p:cNvSpPr>
              <p:nvPr/>
            </p:nvSpPr>
            <p:spPr bwMode="auto">
              <a:xfrm>
                <a:off x="4479" y="2079"/>
                <a:ext cx="1" cy="20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4" name="Rectangle 1768"/>
              <p:cNvSpPr>
                <a:spLocks noChangeArrowheads="1"/>
              </p:cNvSpPr>
              <p:nvPr/>
            </p:nvSpPr>
            <p:spPr bwMode="auto">
              <a:xfrm>
                <a:off x="4480" y="2079"/>
                <a:ext cx="1" cy="20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5" name="Rectangle 1769"/>
              <p:cNvSpPr>
                <a:spLocks noChangeArrowheads="1"/>
              </p:cNvSpPr>
              <p:nvPr/>
            </p:nvSpPr>
            <p:spPr bwMode="auto">
              <a:xfrm>
                <a:off x="4480" y="2079"/>
                <a:ext cx="1" cy="20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6" name="Rectangle 1770"/>
              <p:cNvSpPr>
                <a:spLocks noChangeArrowheads="1"/>
              </p:cNvSpPr>
              <p:nvPr/>
            </p:nvSpPr>
            <p:spPr bwMode="auto">
              <a:xfrm>
                <a:off x="4481" y="2079"/>
                <a:ext cx="1" cy="20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7" name="Rectangle 1771"/>
              <p:cNvSpPr>
                <a:spLocks noChangeArrowheads="1"/>
              </p:cNvSpPr>
              <p:nvPr/>
            </p:nvSpPr>
            <p:spPr bwMode="auto">
              <a:xfrm>
                <a:off x="4482" y="2079"/>
                <a:ext cx="1" cy="210"/>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8" name="Rectangle 1772"/>
              <p:cNvSpPr>
                <a:spLocks noChangeArrowheads="1"/>
              </p:cNvSpPr>
              <p:nvPr/>
            </p:nvSpPr>
            <p:spPr bwMode="auto">
              <a:xfrm>
                <a:off x="4483" y="2079"/>
                <a:ext cx="1" cy="211"/>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69" name="Rectangle 1773"/>
              <p:cNvSpPr>
                <a:spLocks noChangeArrowheads="1"/>
              </p:cNvSpPr>
              <p:nvPr/>
            </p:nvSpPr>
            <p:spPr bwMode="auto">
              <a:xfrm>
                <a:off x="4483" y="2079"/>
                <a:ext cx="1" cy="21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0" name="Rectangle 1774"/>
              <p:cNvSpPr>
                <a:spLocks noChangeArrowheads="1"/>
              </p:cNvSpPr>
              <p:nvPr/>
            </p:nvSpPr>
            <p:spPr bwMode="auto">
              <a:xfrm>
                <a:off x="4484" y="2079"/>
                <a:ext cx="1" cy="21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1" name="Rectangle 1775"/>
              <p:cNvSpPr>
                <a:spLocks noChangeArrowheads="1"/>
              </p:cNvSpPr>
              <p:nvPr/>
            </p:nvSpPr>
            <p:spPr bwMode="auto">
              <a:xfrm>
                <a:off x="4485" y="2079"/>
                <a:ext cx="1" cy="21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2" name="Rectangle 1776"/>
              <p:cNvSpPr>
                <a:spLocks noChangeArrowheads="1"/>
              </p:cNvSpPr>
              <p:nvPr/>
            </p:nvSpPr>
            <p:spPr bwMode="auto">
              <a:xfrm>
                <a:off x="4485" y="2079"/>
                <a:ext cx="1" cy="21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3" name="Rectangle 1777"/>
              <p:cNvSpPr>
                <a:spLocks noChangeArrowheads="1"/>
              </p:cNvSpPr>
              <p:nvPr/>
            </p:nvSpPr>
            <p:spPr bwMode="auto">
              <a:xfrm>
                <a:off x="4486" y="2079"/>
                <a:ext cx="1" cy="21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4" name="Rectangle 1778"/>
              <p:cNvSpPr>
                <a:spLocks noChangeArrowheads="1"/>
              </p:cNvSpPr>
              <p:nvPr/>
            </p:nvSpPr>
            <p:spPr bwMode="auto">
              <a:xfrm>
                <a:off x="4487" y="2079"/>
                <a:ext cx="9" cy="21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5" name="Rectangle 1779"/>
              <p:cNvSpPr>
                <a:spLocks noChangeArrowheads="1"/>
              </p:cNvSpPr>
              <p:nvPr/>
            </p:nvSpPr>
            <p:spPr bwMode="auto">
              <a:xfrm>
                <a:off x="4496" y="2079"/>
                <a:ext cx="19" cy="21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6" name="Rectangle 1780"/>
              <p:cNvSpPr>
                <a:spLocks noChangeArrowheads="1"/>
              </p:cNvSpPr>
              <p:nvPr/>
            </p:nvSpPr>
            <p:spPr bwMode="auto">
              <a:xfrm>
                <a:off x="4515" y="2079"/>
                <a:ext cx="10" cy="21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7" name="Rectangle 1781"/>
              <p:cNvSpPr>
                <a:spLocks noChangeArrowheads="1"/>
              </p:cNvSpPr>
              <p:nvPr/>
            </p:nvSpPr>
            <p:spPr bwMode="auto">
              <a:xfrm>
                <a:off x="4525" y="2079"/>
                <a:ext cx="1" cy="21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8" name="Rectangle 1782"/>
              <p:cNvSpPr>
                <a:spLocks noChangeArrowheads="1"/>
              </p:cNvSpPr>
              <p:nvPr/>
            </p:nvSpPr>
            <p:spPr bwMode="auto">
              <a:xfrm>
                <a:off x="4526" y="2079"/>
                <a:ext cx="1" cy="21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79" name="Rectangle 1783"/>
              <p:cNvSpPr>
                <a:spLocks noChangeArrowheads="1"/>
              </p:cNvSpPr>
              <p:nvPr/>
            </p:nvSpPr>
            <p:spPr bwMode="auto">
              <a:xfrm>
                <a:off x="4526" y="2079"/>
                <a:ext cx="1" cy="21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0" name="Rectangle 1784"/>
              <p:cNvSpPr>
                <a:spLocks noChangeArrowheads="1"/>
              </p:cNvSpPr>
              <p:nvPr/>
            </p:nvSpPr>
            <p:spPr bwMode="auto">
              <a:xfrm>
                <a:off x="4527" y="2079"/>
                <a:ext cx="1" cy="21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1" name="Rectangle 1785"/>
              <p:cNvSpPr>
                <a:spLocks noChangeArrowheads="1"/>
              </p:cNvSpPr>
              <p:nvPr/>
            </p:nvSpPr>
            <p:spPr bwMode="auto">
              <a:xfrm>
                <a:off x="4528" y="2079"/>
                <a:ext cx="1" cy="21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2" name="Rectangle 1786"/>
              <p:cNvSpPr>
                <a:spLocks noChangeArrowheads="1"/>
              </p:cNvSpPr>
              <p:nvPr/>
            </p:nvSpPr>
            <p:spPr bwMode="auto">
              <a:xfrm>
                <a:off x="4528" y="2079"/>
                <a:ext cx="1" cy="21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3" name="Rectangle 1787"/>
              <p:cNvSpPr>
                <a:spLocks noChangeArrowheads="1"/>
              </p:cNvSpPr>
              <p:nvPr/>
            </p:nvSpPr>
            <p:spPr bwMode="auto">
              <a:xfrm>
                <a:off x="4529" y="2079"/>
                <a:ext cx="1" cy="21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4" name="Rectangle 1788"/>
              <p:cNvSpPr>
                <a:spLocks noChangeArrowheads="1"/>
              </p:cNvSpPr>
              <p:nvPr/>
            </p:nvSpPr>
            <p:spPr bwMode="auto">
              <a:xfrm>
                <a:off x="4530" y="2079"/>
                <a:ext cx="1" cy="20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5" name="Rectangle 1789"/>
              <p:cNvSpPr>
                <a:spLocks noChangeArrowheads="1"/>
              </p:cNvSpPr>
              <p:nvPr/>
            </p:nvSpPr>
            <p:spPr bwMode="auto">
              <a:xfrm>
                <a:off x="4531" y="2079"/>
                <a:ext cx="1" cy="20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6" name="Rectangle 1790"/>
              <p:cNvSpPr>
                <a:spLocks noChangeArrowheads="1"/>
              </p:cNvSpPr>
              <p:nvPr/>
            </p:nvSpPr>
            <p:spPr bwMode="auto">
              <a:xfrm>
                <a:off x="4531" y="2079"/>
                <a:ext cx="1" cy="20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7" name="Rectangle 1791"/>
              <p:cNvSpPr>
                <a:spLocks noChangeArrowheads="1"/>
              </p:cNvSpPr>
              <p:nvPr/>
            </p:nvSpPr>
            <p:spPr bwMode="auto">
              <a:xfrm>
                <a:off x="4532" y="2079"/>
                <a:ext cx="1" cy="20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8" name="Rectangle 1792"/>
              <p:cNvSpPr>
                <a:spLocks noChangeArrowheads="1"/>
              </p:cNvSpPr>
              <p:nvPr/>
            </p:nvSpPr>
            <p:spPr bwMode="auto">
              <a:xfrm>
                <a:off x="4533" y="2079"/>
                <a:ext cx="1" cy="20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89" name="Rectangle 1793"/>
              <p:cNvSpPr>
                <a:spLocks noChangeArrowheads="1"/>
              </p:cNvSpPr>
              <p:nvPr/>
            </p:nvSpPr>
            <p:spPr bwMode="auto">
              <a:xfrm>
                <a:off x="4533" y="2079"/>
                <a:ext cx="1" cy="20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0" name="Rectangle 1794"/>
              <p:cNvSpPr>
                <a:spLocks noChangeArrowheads="1"/>
              </p:cNvSpPr>
              <p:nvPr/>
            </p:nvSpPr>
            <p:spPr bwMode="auto">
              <a:xfrm>
                <a:off x="4534" y="2079"/>
                <a:ext cx="1" cy="20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1" name="Rectangle 1795"/>
              <p:cNvSpPr>
                <a:spLocks noChangeArrowheads="1"/>
              </p:cNvSpPr>
              <p:nvPr/>
            </p:nvSpPr>
            <p:spPr bwMode="auto">
              <a:xfrm>
                <a:off x="4535" y="2079"/>
                <a:ext cx="1" cy="2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2" name="Rectangle 1796"/>
              <p:cNvSpPr>
                <a:spLocks noChangeArrowheads="1"/>
              </p:cNvSpPr>
              <p:nvPr/>
            </p:nvSpPr>
            <p:spPr bwMode="auto">
              <a:xfrm>
                <a:off x="4535" y="2079"/>
                <a:ext cx="1" cy="19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3" name="Rectangle 1797"/>
              <p:cNvSpPr>
                <a:spLocks noChangeArrowheads="1"/>
              </p:cNvSpPr>
              <p:nvPr/>
            </p:nvSpPr>
            <p:spPr bwMode="auto">
              <a:xfrm>
                <a:off x="4536" y="2079"/>
                <a:ext cx="1" cy="1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4" name="Rectangle 1798"/>
              <p:cNvSpPr>
                <a:spLocks noChangeArrowheads="1"/>
              </p:cNvSpPr>
              <p:nvPr/>
            </p:nvSpPr>
            <p:spPr bwMode="auto">
              <a:xfrm>
                <a:off x="4537" y="2079"/>
                <a:ext cx="1" cy="1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5" name="Rectangle 1799"/>
              <p:cNvSpPr>
                <a:spLocks noChangeArrowheads="1"/>
              </p:cNvSpPr>
              <p:nvPr/>
            </p:nvSpPr>
            <p:spPr bwMode="auto">
              <a:xfrm>
                <a:off x="4538" y="2079"/>
                <a:ext cx="1" cy="1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6" name="Rectangle 1800"/>
              <p:cNvSpPr>
                <a:spLocks noChangeArrowheads="1"/>
              </p:cNvSpPr>
              <p:nvPr/>
            </p:nvSpPr>
            <p:spPr bwMode="auto">
              <a:xfrm>
                <a:off x="4538" y="2079"/>
                <a:ext cx="1" cy="19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7" name="Rectangle 1801"/>
              <p:cNvSpPr>
                <a:spLocks noChangeArrowheads="1"/>
              </p:cNvSpPr>
              <p:nvPr/>
            </p:nvSpPr>
            <p:spPr bwMode="auto">
              <a:xfrm>
                <a:off x="4539" y="2079"/>
                <a:ext cx="1" cy="1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8" name="Rectangle 1802"/>
              <p:cNvSpPr>
                <a:spLocks noChangeArrowheads="1"/>
              </p:cNvSpPr>
              <p:nvPr/>
            </p:nvSpPr>
            <p:spPr bwMode="auto">
              <a:xfrm>
                <a:off x="4540" y="2079"/>
                <a:ext cx="1" cy="19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399" name="Rectangle 1803"/>
              <p:cNvSpPr>
                <a:spLocks noChangeArrowheads="1"/>
              </p:cNvSpPr>
              <p:nvPr/>
            </p:nvSpPr>
            <p:spPr bwMode="auto">
              <a:xfrm>
                <a:off x="4540" y="2079"/>
                <a:ext cx="1" cy="18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0" name="Rectangle 1804"/>
              <p:cNvSpPr>
                <a:spLocks noChangeArrowheads="1"/>
              </p:cNvSpPr>
              <p:nvPr/>
            </p:nvSpPr>
            <p:spPr bwMode="auto">
              <a:xfrm>
                <a:off x="4541" y="2079"/>
                <a:ext cx="1" cy="18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1" name="Rectangle 1805"/>
              <p:cNvSpPr>
                <a:spLocks noChangeArrowheads="1"/>
              </p:cNvSpPr>
              <p:nvPr/>
            </p:nvSpPr>
            <p:spPr bwMode="auto">
              <a:xfrm>
                <a:off x="4542" y="2079"/>
                <a:ext cx="1" cy="1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2" name="Rectangle 1806"/>
              <p:cNvSpPr>
                <a:spLocks noChangeArrowheads="1"/>
              </p:cNvSpPr>
              <p:nvPr/>
            </p:nvSpPr>
            <p:spPr bwMode="auto">
              <a:xfrm>
                <a:off x="4543" y="2079"/>
                <a:ext cx="1" cy="1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3" name="Rectangle 1807"/>
              <p:cNvSpPr>
                <a:spLocks noChangeArrowheads="1"/>
              </p:cNvSpPr>
              <p:nvPr/>
            </p:nvSpPr>
            <p:spPr bwMode="auto">
              <a:xfrm>
                <a:off x="4543" y="2079"/>
                <a:ext cx="1" cy="1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4" name="Rectangle 1808"/>
              <p:cNvSpPr>
                <a:spLocks noChangeArrowheads="1"/>
              </p:cNvSpPr>
              <p:nvPr/>
            </p:nvSpPr>
            <p:spPr bwMode="auto">
              <a:xfrm>
                <a:off x="4544" y="2079"/>
                <a:ext cx="1" cy="18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5" name="Rectangle 1809"/>
              <p:cNvSpPr>
                <a:spLocks noChangeArrowheads="1"/>
              </p:cNvSpPr>
              <p:nvPr/>
            </p:nvSpPr>
            <p:spPr bwMode="auto">
              <a:xfrm>
                <a:off x="4545" y="2079"/>
                <a:ext cx="1" cy="18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6" name="Rectangle 1810"/>
              <p:cNvSpPr>
                <a:spLocks noChangeArrowheads="1"/>
              </p:cNvSpPr>
              <p:nvPr/>
            </p:nvSpPr>
            <p:spPr bwMode="auto">
              <a:xfrm>
                <a:off x="4545" y="2079"/>
                <a:ext cx="1" cy="1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7" name="Rectangle 1811"/>
              <p:cNvSpPr>
                <a:spLocks noChangeArrowheads="1"/>
              </p:cNvSpPr>
              <p:nvPr/>
            </p:nvSpPr>
            <p:spPr bwMode="auto">
              <a:xfrm>
                <a:off x="4546" y="2079"/>
                <a:ext cx="1" cy="17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8" name="Rectangle 1812"/>
              <p:cNvSpPr>
                <a:spLocks noChangeArrowheads="1"/>
              </p:cNvSpPr>
              <p:nvPr/>
            </p:nvSpPr>
            <p:spPr bwMode="auto">
              <a:xfrm>
                <a:off x="4547" y="2079"/>
                <a:ext cx="1" cy="17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09" name="Rectangle 1813"/>
              <p:cNvSpPr>
                <a:spLocks noChangeArrowheads="1"/>
              </p:cNvSpPr>
              <p:nvPr/>
            </p:nvSpPr>
            <p:spPr bwMode="auto">
              <a:xfrm>
                <a:off x="4547" y="2079"/>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0" name="Rectangle 1814"/>
              <p:cNvSpPr>
                <a:spLocks noChangeArrowheads="1"/>
              </p:cNvSpPr>
              <p:nvPr/>
            </p:nvSpPr>
            <p:spPr bwMode="auto">
              <a:xfrm>
                <a:off x="4548" y="2079"/>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1" name="Rectangle 1815"/>
              <p:cNvSpPr>
                <a:spLocks noChangeArrowheads="1"/>
              </p:cNvSpPr>
              <p:nvPr/>
            </p:nvSpPr>
            <p:spPr bwMode="auto">
              <a:xfrm>
                <a:off x="4549" y="2079"/>
                <a:ext cx="1" cy="17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2" name="Rectangle 1816"/>
              <p:cNvSpPr>
                <a:spLocks noChangeArrowheads="1"/>
              </p:cNvSpPr>
              <p:nvPr/>
            </p:nvSpPr>
            <p:spPr bwMode="auto">
              <a:xfrm>
                <a:off x="4550" y="2079"/>
                <a:ext cx="1" cy="17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3" name="Rectangle 1817"/>
              <p:cNvSpPr>
                <a:spLocks noChangeArrowheads="1"/>
              </p:cNvSpPr>
              <p:nvPr/>
            </p:nvSpPr>
            <p:spPr bwMode="auto">
              <a:xfrm>
                <a:off x="4550" y="2079"/>
                <a:ext cx="1" cy="17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4" name="Rectangle 1818"/>
              <p:cNvSpPr>
                <a:spLocks noChangeArrowheads="1"/>
              </p:cNvSpPr>
              <p:nvPr/>
            </p:nvSpPr>
            <p:spPr bwMode="auto">
              <a:xfrm>
                <a:off x="4551" y="2079"/>
                <a:ext cx="1" cy="17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5" name="Rectangle 1819"/>
              <p:cNvSpPr>
                <a:spLocks noChangeArrowheads="1"/>
              </p:cNvSpPr>
              <p:nvPr/>
            </p:nvSpPr>
            <p:spPr bwMode="auto">
              <a:xfrm>
                <a:off x="4552" y="2079"/>
                <a:ext cx="1" cy="16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6" name="Rectangle 1820"/>
              <p:cNvSpPr>
                <a:spLocks noChangeArrowheads="1"/>
              </p:cNvSpPr>
              <p:nvPr/>
            </p:nvSpPr>
            <p:spPr bwMode="auto">
              <a:xfrm>
                <a:off x="4552" y="2079"/>
                <a:ext cx="1" cy="16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7" name="Rectangle 1821"/>
              <p:cNvSpPr>
                <a:spLocks noChangeArrowheads="1"/>
              </p:cNvSpPr>
              <p:nvPr/>
            </p:nvSpPr>
            <p:spPr bwMode="auto">
              <a:xfrm>
                <a:off x="4553" y="2079"/>
                <a:ext cx="1" cy="16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8" name="Rectangle 1822"/>
              <p:cNvSpPr>
                <a:spLocks noChangeArrowheads="1"/>
              </p:cNvSpPr>
              <p:nvPr/>
            </p:nvSpPr>
            <p:spPr bwMode="auto">
              <a:xfrm>
                <a:off x="4554" y="2079"/>
                <a:ext cx="1" cy="16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19" name="Rectangle 1823"/>
              <p:cNvSpPr>
                <a:spLocks noChangeArrowheads="1"/>
              </p:cNvSpPr>
              <p:nvPr/>
            </p:nvSpPr>
            <p:spPr bwMode="auto">
              <a:xfrm>
                <a:off x="4555" y="2079"/>
                <a:ext cx="1" cy="16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0" name="Rectangle 1824"/>
              <p:cNvSpPr>
                <a:spLocks noChangeArrowheads="1"/>
              </p:cNvSpPr>
              <p:nvPr/>
            </p:nvSpPr>
            <p:spPr bwMode="auto">
              <a:xfrm>
                <a:off x="4555" y="2079"/>
                <a:ext cx="1" cy="16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1" name="Rectangle 1825"/>
              <p:cNvSpPr>
                <a:spLocks noChangeArrowheads="1"/>
              </p:cNvSpPr>
              <p:nvPr/>
            </p:nvSpPr>
            <p:spPr bwMode="auto">
              <a:xfrm>
                <a:off x="4556" y="2079"/>
                <a:ext cx="1" cy="16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2" name="Rectangle 1826"/>
              <p:cNvSpPr>
                <a:spLocks noChangeArrowheads="1"/>
              </p:cNvSpPr>
              <p:nvPr/>
            </p:nvSpPr>
            <p:spPr bwMode="auto">
              <a:xfrm>
                <a:off x="4557" y="2079"/>
                <a:ext cx="1" cy="16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3" name="Rectangle 1827"/>
              <p:cNvSpPr>
                <a:spLocks noChangeArrowheads="1"/>
              </p:cNvSpPr>
              <p:nvPr/>
            </p:nvSpPr>
            <p:spPr bwMode="auto">
              <a:xfrm>
                <a:off x="4557" y="2079"/>
                <a:ext cx="1" cy="15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4" name="Rectangle 1828"/>
              <p:cNvSpPr>
                <a:spLocks noChangeArrowheads="1"/>
              </p:cNvSpPr>
              <p:nvPr/>
            </p:nvSpPr>
            <p:spPr bwMode="auto">
              <a:xfrm>
                <a:off x="4558" y="2079"/>
                <a:ext cx="1" cy="15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5" name="Rectangle 1829"/>
              <p:cNvSpPr>
                <a:spLocks noChangeArrowheads="1"/>
              </p:cNvSpPr>
              <p:nvPr/>
            </p:nvSpPr>
            <p:spPr bwMode="auto">
              <a:xfrm>
                <a:off x="4559" y="2079"/>
                <a:ext cx="1" cy="15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6" name="Rectangle 1830"/>
              <p:cNvSpPr>
                <a:spLocks noChangeArrowheads="1"/>
              </p:cNvSpPr>
              <p:nvPr/>
            </p:nvSpPr>
            <p:spPr bwMode="auto">
              <a:xfrm>
                <a:off x="4559" y="2079"/>
                <a:ext cx="1" cy="15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7" name="Rectangle 1831"/>
              <p:cNvSpPr>
                <a:spLocks noChangeArrowheads="1"/>
              </p:cNvSpPr>
              <p:nvPr/>
            </p:nvSpPr>
            <p:spPr bwMode="auto">
              <a:xfrm>
                <a:off x="4560" y="2079"/>
                <a:ext cx="1" cy="15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8" name="Rectangle 1832"/>
              <p:cNvSpPr>
                <a:spLocks noChangeArrowheads="1"/>
              </p:cNvSpPr>
              <p:nvPr/>
            </p:nvSpPr>
            <p:spPr bwMode="auto">
              <a:xfrm>
                <a:off x="4561" y="2079"/>
                <a:ext cx="1" cy="15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29" name="Rectangle 1833"/>
              <p:cNvSpPr>
                <a:spLocks noChangeArrowheads="1"/>
              </p:cNvSpPr>
              <p:nvPr/>
            </p:nvSpPr>
            <p:spPr bwMode="auto">
              <a:xfrm>
                <a:off x="4562" y="2079"/>
                <a:ext cx="1" cy="15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0" name="Rectangle 1834"/>
              <p:cNvSpPr>
                <a:spLocks noChangeArrowheads="1"/>
              </p:cNvSpPr>
              <p:nvPr/>
            </p:nvSpPr>
            <p:spPr bwMode="auto">
              <a:xfrm>
                <a:off x="4562" y="2079"/>
                <a:ext cx="1" cy="15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1" name="Rectangle 1835"/>
              <p:cNvSpPr>
                <a:spLocks noChangeArrowheads="1"/>
              </p:cNvSpPr>
              <p:nvPr/>
            </p:nvSpPr>
            <p:spPr bwMode="auto">
              <a:xfrm>
                <a:off x="4563" y="2079"/>
                <a:ext cx="1" cy="14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2" name="Rectangle 1836"/>
              <p:cNvSpPr>
                <a:spLocks noChangeArrowheads="1"/>
              </p:cNvSpPr>
              <p:nvPr/>
            </p:nvSpPr>
            <p:spPr bwMode="auto">
              <a:xfrm>
                <a:off x="4564" y="2079"/>
                <a:ext cx="1" cy="14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3" name="Rectangle 1837"/>
              <p:cNvSpPr>
                <a:spLocks noChangeArrowheads="1"/>
              </p:cNvSpPr>
              <p:nvPr/>
            </p:nvSpPr>
            <p:spPr bwMode="auto">
              <a:xfrm>
                <a:off x="4564" y="2079"/>
                <a:ext cx="1" cy="14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4" name="Rectangle 1838"/>
              <p:cNvSpPr>
                <a:spLocks noChangeArrowheads="1"/>
              </p:cNvSpPr>
              <p:nvPr/>
            </p:nvSpPr>
            <p:spPr bwMode="auto">
              <a:xfrm>
                <a:off x="4565" y="2079"/>
                <a:ext cx="1" cy="14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5" name="Rectangle 1839"/>
              <p:cNvSpPr>
                <a:spLocks noChangeArrowheads="1"/>
              </p:cNvSpPr>
              <p:nvPr/>
            </p:nvSpPr>
            <p:spPr bwMode="auto">
              <a:xfrm>
                <a:off x="4566" y="2079"/>
                <a:ext cx="1" cy="14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6" name="Rectangle 1840"/>
              <p:cNvSpPr>
                <a:spLocks noChangeArrowheads="1"/>
              </p:cNvSpPr>
              <p:nvPr/>
            </p:nvSpPr>
            <p:spPr bwMode="auto">
              <a:xfrm>
                <a:off x="4567" y="2079"/>
                <a:ext cx="1" cy="14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7" name="Rectangle 1841"/>
              <p:cNvSpPr>
                <a:spLocks noChangeArrowheads="1"/>
              </p:cNvSpPr>
              <p:nvPr/>
            </p:nvSpPr>
            <p:spPr bwMode="auto">
              <a:xfrm>
                <a:off x="4567" y="2079"/>
                <a:ext cx="1" cy="14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438" name="Rectangle 1842"/>
              <p:cNvSpPr>
                <a:spLocks noChangeArrowheads="1"/>
              </p:cNvSpPr>
              <p:nvPr/>
            </p:nvSpPr>
            <p:spPr bwMode="auto">
              <a:xfrm>
                <a:off x="4568" y="2079"/>
                <a:ext cx="1" cy="14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21" name="Group 1843"/>
            <p:cNvGrpSpPr>
              <a:grpSpLocks/>
            </p:cNvGrpSpPr>
            <p:nvPr/>
          </p:nvGrpSpPr>
          <p:grpSpPr bwMode="auto">
            <a:xfrm>
              <a:off x="4288" y="1780"/>
              <a:ext cx="346" cy="994"/>
              <a:chOff x="4247" y="1925"/>
              <a:chExt cx="346" cy="994"/>
            </a:xfrm>
          </p:grpSpPr>
          <p:sp>
            <p:nvSpPr>
              <p:cNvPr id="1039" name="Rectangle 1844"/>
              <p:cNvSpPr>
                <a:spLocks noChangeArrowheads="1"/>
              </p:cNvSpPr>
              <p:nvPr/>
            </p:nvSpPr>
            <p:spPr bwMode="auto">
              <a:xfrm>
                <a:off x="4569" y="2079"/>
                <a:ext cx="1" cy="13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0" name="Rectangle 1845"/>
              <p:cNvSpPr>
                <a:spLocks noChangeArrowheads="1"/>
              </p:cNvSpPr>
              <p:nvPr/>
            </p:nvSpPr>
            <p:spPr bwMode="auto">
              <a:xfrm>
                <a:off x="4569" y="2079"/>
                <a:ext cx="1" cy="13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1" name="Rectangle 1846"/>
              <p:cNvSpPr>
                <a:spLocks noChangeArrowheads="1"/>
              </p:cNvSpPr>
              <p:nvPr/>
            </p:nvSpPr>
            <p:spPr bwMode="auto">
              <a:xfrm>
                <a:off x="4570" y="2079"/>
                <a:ext cx="1" cy="13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2" name="Rectangle 1847"/>
              <p:cNvSpPr>
                <a:spLocks noChangeArrowheads="1"/>
              </p:cNvSpPr>
              <p:nvPr/>
            </p:nvSpPr>
            <p:spPr bwMode="auto">
              <a:xfrm>
                <a:off x="4571" y="2080"/>
                <a:ext cx="1" cy="13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3" name="Rectangle 1848"/>
              <p:cNvSpPr>
                <a:spLocks noChangeArrowheads="1"/>
              </p:cNvSpPr>
              <p:nvPr/>
            </p:nvSpPr>
            <p:spPr bwMode="auto">
              <a:xfrm>
                <a:off x="4571" y="2080"/>
                <a:ext cx="1" cy="13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4" name="Rectangle 1849"/>
              <p:cNvSpPr>
                <a:spLocks noChangeArrowheads="1"/>
              </p:cNvSpPr>
              <p:nvPr/>
            </p:nvSpPr>
            <p:spPr bwMode="auto">
              <a:xfrm>
                <a:off x="4572" y="2081"/>
                <a:ext cx="1" cy="13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5" name="Rectangle 1850"/>
              <p:cNvSpPr>
                <a:spLocks noChangeArrowheads="1"/>
              </p:cNvSpPr>
              <p:nvPr/>
            </p:nvSpPr>
            <p:spPr bwMode="auto">
              <a:xfrm>
                <a:off x="4573" y="2082"/>
                <a:ext cx="1" cy="12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6" name="Rectangle 1851"/>
              <p:cNvSpPr>
                <a:spLocks noChangeArrowheads="1"/>
              </p:cNvSpPr>
              <p:nvPr/>
            </p:nvSpPr>
            <p:spPr bwMode="auto">
              <a:xfrm>
                <a:off x="4574" y="2083"/>
                <a:ext cx="1" cy="12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7" name="Rectangle 1852"/>
              <p:cNvSpPr>
                <a:spLocks noChangeArrowheads="1"/>
              </p:cNvSpPr>
              <p:nvPr/>
            </p:nvSpPr>
            <p:spPr bwMode="auto">
              <a:xfrm>
                <a:off x="4574" y="2083"/>
                <a:ext cx="1" cy="12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8" name="Rectangle 1853"/>
              <p:cNvSpPr>
                <a:spLocks noChangeArrowheads="1"/>
              </p:cNvSpPr>
              <p:nvPr/>
            </p:nvSpPr>
            <p:spPr bwMode="auto">
              <a:xfrm>
                <a:off x="4575" y="2084"/>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49" name="Rectangle 1854"/>
              <p:cNvSpPr>
                <a:spLocks noChangeArrowheads="1"/>
              </p:cNvSpPr>
              <p:nvPr/>
            </p:nvSpPr>
            <p:spPr bwMode="auto">
              <a:xfrm>
                <a:off x="4576" y="2085"/>
                <a:ext cx="1" cy="12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0" name="Rectangle 1855"/>
              <p:cNvSpPr>
                <a:spLocks noChangeArrowheads="1"/>
              </p:cNvSpPr>
              <p:nvPr/>
            </p:nvSpPr>
            <p:spPr bwMode="auto">
              <a:xfrm>
                <a:off x="4576" y="2085"/>
                <a:ext cx="1" cy="11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1" name="Rectangle 1856"/>
              <p:cNvSpPr>
                <a:spLocks noChangeArrowheads="1"/>
              </p:cNvSpPr>
              <p:nvPr/>
            </p:nvSpPr>
            <p:spPr bwMode="auto">
              <a:xfrm>
                <a:off x="4577" y="2086"/>
                <a:ext cx="1" cy="11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2" name="Rectangle 1857"/>
              <p:cNvSpPr>
                <a:spLocks noChangeArrowheads="1"/>
              </p:cNvSpPr>
              <p:nvPr/>
            </p:nvSpPr>
            <p:spPr bwMode="auto">
              <a:xfrm>
                <a:off x="4578" y="2087"/>
                <a:ext cx="1" cy="11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3" name="Rectangle 1858"/>
              <p:cNvSpPr>
                <a:spLocks noChangeArrowheads="1"/>
              </p:cNvSpPr>
              <p:nvPr/>
            </p:nvSpPr>
            <p:spPr bwMode="auto">
              <a:xfrm>
                <a:off x="4579" y="2088"/>
                <a:ext cx="1" cy="1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4" name="Rectangle 1859"/>
              <p:cNvSpPr>
                <a:spLocks noChangeArrowheads="1"/>
              </p:cNvSpPr>
              <p:nvPr/>
            </p:nvSpPr>
            <p:spPr bwMode="auto">
              <a:xfrm>
                <a:off x="4579" y="2088"/>
                <a:ext cx="1" cy="11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5" name="Rectangle 1860"/>
              <p:cNvSpPr>
                <a:spLocks noChangeArrowheads="1"/>
              </p:cNvSpPr>
              <p:nvPr/>
            </p:nvSpPr>
            <p:spPr bwMode="auto">
              <a:xfrm>
                <a:off x="4580" y="2088"/>
                <a:ext cx="1" cy="10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6" name="Rectangle 1861"/>
              <p:cNvSpPr>
                <a:spLocks noChangeArrowheads="1"/>
              </p:cNvSpPr>
              <p:nvPr/>
            </p:nvSpPr>
            <p:spPr bwMode="auto">
              <a:xfrm>
                <a:off x="4581" y="2089"/>
                <a:ext cx="1" cy="10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7" name="Rectangle 1862"/>
              <p:cNvSpPr>
                <a:spLocks noChangeArrowheads="1"/>
              </p:cNvSpPr>
              <p:nvPr/>
            </p:nvSpPr>
            <p:spPr bwMode="auto">
              <a:xfrm>
                <a:off x="4581" y="2090"/>
                <a:ext cx="1" cy="10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8" name="Rectangle 1863"/>
              <p:cNvSpPr>
                <a:spLocks noChangeArrowheads="1"/>
              </p:cNvSpPr>
              <p:nvPr/>
            </p:nvSpPr>
            <p:spPr bwMode="auto">
              <a:xfrm>
                <a:off x="4582" y="2090"/>
                <a:ext cx="1" cy="10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59" name="Rectangle 1864"/>
              <p:cNvSpPr>
                <a:spLocks noChangeArrowheads="1"/>
              </p:cNvSpPr>
              <p:nvPr/>
            </p:nvSpPr>
            <p:spPr bwMode="auto">
              <a:xfrm>
                <a:off x="4583" y="2091"/>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0" name="Rectangle 1865"/>
              <p:cNvSpPr>
                <a:spLocks noChangeArrowheads="1"/>
              </p:cNvSpPr>
              <p:nvPr/>
            </p:nvSpPr>
            <p:spPr bwMode="auto">
              <a:xfrm>
                <a:off x="4583" y="2092"/>
                <a:ext cx="1" cy="9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1" name="Rectangle 1866"/>
              <p:cNvSpPr>
                <a:spLocks noChangeArrowheads="1"/>
              </p:cNvSpPr>
              <p:nvPr/>
            </p:nvSpPr>
            <p:spPr bwMode="auto">
              <a:xfrm>
                <a:off x="4584" y="2092"/>
                <a:ext cx="1" cy="9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2" name="Rectangle 1867"/>
              <p:cNvSpPr>
                <a:spLocks noChangeArrowheads="1"/>
              </p:cNvSpPr>
              <p:nvPr/>
            </p:nvSpPr>
            <p:spPr bwMode="auto">
              <a:xfrm>
                <a:off x="4585" y="2093"/>
                <a:ext cx="1" cy="9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3" name="Rectangle 1868"/>
              <p:cNvSpPr>
                <a:spLocks noChangeArrowheads="1"/>
              </p:cNvSpPr>
              <p:nvPr/>
            </p:nvSpPr>
            <p:spPr bwMode="auto">
              <a:xfrm>
                <a:off x="4586" y="2094"/>
                <a:ext cx="1" cy="9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4" name="Rectangle 1869"/>
              <p:cNvSpPr>
                <a:spLocks noChangeArrowheads="1"/>
              </p:cNvSpPr>
              <p:nvPr/>
            </p:nvSpPr>
            <p:spPr bwMode="auto">
              <a:xfrm>
                <a:off x="4586" y="2095"/>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5" name="Rectangle 1870"/>
              <p:cNvSpPr>
                <a:spLocks noChangeArrowheads="1"/>
              </p:cNvSpPr>
              <p:nvPr/>
            </p:nvSpPr>
            <p:spPr bwMode="auto">
              <a:xfrm>
                <a:off x="4587" y="2095"/>
                <a:ext cx="1" cy="8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6" name="Rectangle 1871"/>
              <p:cNvSpPr>
                <a:spLocks noChangeArrowheads="1"/>
              </p:cNvSpPr>
              <p:nvPr/>
            </p:nvSpPr>
            <p:spPr bwMode="auto">
              <a:xfrm>
                <a:off x="4588" y="2096"/>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7" name="Rectangle 1872"/>
              <p:cNvSpPr>
                <a:spLocks noChangeArrowheads="1"/>
              </p:cNvSpPr>
              <p:nvPr/>
            </p:nvSpPr>
            <p:spPr bwMode="auto">
              <a:xfrm>
                <a:off x="4588" y="2097"/>
                <a:ext cx="1" cy="8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8" name="Freeform 1873"/>
              <p:cNvSpPr>
                <a:spLocks/>
              </p:cNvSpPr>
              <p:nvPr/>
            </p:nvSpPr>
            <p:spPr bwMode="auto">
              <a:xfrm>
                <a:off x="4417" y="2076"/>
                <a:ext cx="175" cy="224"/>
              </a:xfrm>
              <a:custGeom>
                <a:avLst/>
                <a:gdLst>
                  <a:gd name="T0" fmla="*/ 344 w 350"/>
                  <a:gd name="T1" fmla="*/ 37 h 448"/>
                  <a:gd name="T2" fmla="*/ 310 w 350"/>
                  <a:gd name="T3" fmla="*/ 2 h 448"/>
                  <a:gd name="T4" fmla="*/ 309 w 350"/>
                  <a:gd name="T5" fmla="*/ 2 h 448"/>
                  <a:gd name="T6" fmla="*/ 308 w 350"/>
                  <a:gd name="T7" fmla="*/ 0 h 448"/>
                  <a:gd name="T8" fmla="*/ 39 w 350"/>
                  <a:gd name="T9" fmla="*/ 0 h 448"/>
                  <a:gd name="T10" fmla="*/ 38 w 350"/>
                  <a:gd name="T11" fmla="*/ 2 h 448"/>
                  <a:gd name="T12" fmla="*/ 37 w 350"/>
                  <a:gd name="T13" fmla="*/ 2 h 448"/>
                  <a:gd name="T14" fmla="*/ 1 w 350"/>
                  <a:gd name="T15" fmla="*/ 39 h 448"/>
                  <a:gd name="T16" fmla="*/ 1 w 350"/>
                  <a:gd name="T17" fmla="*/ 40 h 448"/>
                  <a:gd name="T18" fmla="*/ 0 w 350"/>
                  <a:gd name="T19" fmla="*/ 41 h 448"/>
                  <a:gd name="T20" fmla="*/ 0 w 350"/>
                  <a:gd name="T21" fmla="*/ 206 h 448"/>
                  <a:gd name="T22" fmla="*/ 1 w 350"/>
                  <a:gd name="T23" fmla="*/ 208 h 448"/>
                  <a:gd name="T24" fmla="*/ 135 w 350"/>
                  <a:gd name="T25" fmla="*/ 445 h 448"/>
                  <a:gd name="T26" fmla="*/ 135 w 350"/>
                  <a:gd name="T27" fmla="*/ 446 h 448"/>
                  <a:gd name="T28" fmla="*/ 137 w 350"/>
                  <a:gd name="T29" fmla="*/ 446 h 448"/>
                  <a:gd name="T30" fmla="*/ 138 w 350"/>
                  <a:gd name="T31" fmla="*/ 448 h 448"/>
                  <a:gd name="T32" fmla="*/ 216 w 350"/>
                  <a:gd name="T33" fmla="*/ 448 h 448"/>
                  <a:gd name="T34" fmla="*/ 217 w 350"/>
                  <a:gd name="T35" fmla="*/ 446 h 448"/>
                  <a:gd name="T36" fmla="*/ 219 w 350"/>
                  <a:gd name="T37" fmla="*/ 446 h 448"/>
                  <a:gd name="T38" fmla="*/ 219 w 350"/>
                  <a:gd name="T39" fmla="*/ 445 h 448"/>
                  <a:gd name="T40" fmla="*/ 220 w 350"/>
                  <a:gd name="T41" fmla="*/ 445 h 448"/>
                  <a:gd name="T42" fmla="*/ 350 w 350"/>
                  <a:gd name="T43" fmla="*/ 209 h 448"/>
                  <a:gd name="T44" fmla="*/ 350 w 350"/>
                  <a:gd name="T45" fmla="*/ 40 h 448"/>
                  <a:gd name="T46" fmla="*/ 348 w 350"/>
                  <a:gd name="T47" fmla="*/ 39 h 448"/>
                  <a:gd name="T48" fmla="*/ 348 w 350"/>
                  <a:gd name="T49" fmla="*/ 37 h 448"/>
                  <a:gd name="T50" fmla="*/ 347 w 350"/>
                  <a:gd name="T51" fmla="*/ 37 h 448"/>
                  <a:gd name="T52" fmla="*/ 346 w 350"/>
                  <a:gd name="T53" fmla="*/ 36 h 448"/>
                  <a:gd name="T54" fmla="*/ 344 w 350"/>
                  <a:gd name="T55" fmla="*/ 36 h 448"/>
                  <a:gd name="T56" fmla="*/ 344 w 350"/>
                  <a:gd name="T57" fmla="*/ 37 h 448"/>
                  <a:gd name="T58" fmla="*/ 343 w 350"/>
                  <a:gd name="T59" fmla="*/ 47 h 448"/>
                  <a:gd name="T60" fmla="*/ 341 w 350"/>
                  <a:gd name="T61" fmla="*/ 44 h 448"/>
                  <a:gd name="T62" fmla="*/ 339 w 350"/>
                  <a:gd name="T63" fmla="*/ 205 h 448"/>
                  <a:gd name="T64" fmla="*/ 212 w 350"/>
                  <a:gd name="T65" fmla="*/ 436 h 448"/>
                  <a:gd name="T66" fmla="*/ 142 w 350"/>
                  <a:gd name="T67" fmla="*/ 436 h 448"/>
                  <a:gd name="T68" fmla="*/ 11 w 350"/>
                  <a:gd name="T69" fmla="*/ 204 h 448"/>
                  <a:gd name="T70" fmla="*/ 11 w 350"/>
                  <a:gd name="T71" fmla="*/ 46 h 448"/>
                  <a:gd name="T72" fmla="*/ 44 w 350"/>
                  <a:gd name="T73" fmla="*/ 12 h 448"/>
                  <a:gd name="T74" fmla="*/ 303 w 350"/>
                  <a:gd name="T75" fmla="*/ 12 h 448"/>
                  <a:gd name="T76" fmla="*/ 339 w 350"/>
                  <a:gd name="T77" fmla="*/ 46 h 448"/>
                  <a:gd name="T78" fmla="*/ 340 w 350"/>
                  <a:gd name="T79" fmla="*/ 46 h 448"/>
                  <a:gd name="T80" fmla="*/ 341 w 350"/>
                  <a:gd name="T81" fmla="*/ 47 h 448"/>
                  <a:gd name="T82" fmla="*/ 343 w 350"/>
                  <a:gd name="T83" fmla="*/ 47 h 448"/>
                  <a:gd name="T84" fmla="*/ 344 w 350"/>
                  <a:gd name="T85" fmla="*/ 37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448">
                    <a:moveTo>
                      <a:pt x="344" y="37"/>
                    </a:moveTo>
                    <a:lnTo>
                      <a:pt x="310" y="2"/>
                    </a:lnTo>
                    <a:lnTo>
                      <a:pt x="309" y="2"/>
                    </a:lnTo>
                    <a:lnTo>
                      <a:pt x="308" y="0"/>
                    </a:lnTo>
                    <a:lnTo>
                      <a:pt x="39" y="0"/>
                    </a:lnTo>
                    <a:lnTo>
                      <a:pt x="38" y="2"/>
                    </a:lnTo>
                    <a:lnTo>
                      <a:pt x="37" y="2"/>
                    </a:lnTo>
                    <a:lnTo>
                      <a:pt x="1" y="39"/>
                    </a:lnTo>
                    <a:lnTo>
                      <a:pt x="1" y="40"/>
                    </a:lnTo>
                    <a:lnTo>
                      <a:pt x="0" y="41"/>
                    </a:lnTo>
                    <a:lnTo>
                      <a:pt x="0" y="206"/>
                    </a:lnTo>
                    <a:lnTo>
                      <a:pt x="1" y="208"/>
                    </a:lnTo>
                    <a:lnTo>
                      <a:pt x="135" y="445"/>
                    </a:lnTo>
                    <a:lnTo>
                      <a:pt x="135" y="446"/>
                    </a:lnTo>
                    <a:lnTo>
                      <a:pt x="137" y="446"/>
                    </a:lnTo>
                    <a:lnTo>
                      <a:pt x="138" y="448"/>
                    </a:lnTo>
                    <a:lnTo>
                      <a:pt x="216" y="448"/>
                    </a:lnTo>
                    <a:lnTo>
                      <a:pt x="217" y="446"/>
                    </a:lnTo>
                    <a:lnTo>
                      <a:pt x="219" y="446"/>
                    </a:lnTo>
                    <a:lnTo>
                      <a:pt x="219" y="445"/>
                    </a:lnTo>
                    <a:lnTo>
                      <a:pt x="220" y="445"/>
                    </a:lnTo>
                    <a:lnTo>
                      <a:pt x="350" y="209"/>
                    </a:lnTo>
                    <a:lnTo>
                      <a:pt x="350" y="40"/>
                    </a:lnTo>
                    <a:lnTo>
                      <a:pt x="348" y="39"/>
                    </a:lnTo>
                    <a:lnTo>
                      <a:pt x="348" y="37"/>
                    </a:lnTo>
                    <a:lnTo>
                      <a:pt x="347" y="37"/>
                    </a:lnTo>
                    <a:lnTo>
                      <a:pt x="346" y="36"/>
                    </a:lnTo>
                    <a:lnTo>
                      <a:pt x="344" y="36"/>
                    </a:lnTo>
                    <a:lnTo>
                      <a:pt x="344" y="37"/>
                    </a:lnTo>
                    <a:lnTo>
                      <a:pt x="343" y="47"/>
                    </a:lnTo>
                    <a:lnTo>
                      <a:pt x="341" y="44"/>
                    </a:lnTo>
                    <a:lnTo>
                      <a:pt x="339" y="205"/>
                    </a:lnTo>
                    <a:lnTo>
                      <a:pt x="212" y="436"/>
                    </a:lnTo>
                    <a:lnTo>
                      <a:pt x="142" y="436"/>
                    </a:lnTo>
                    <a:lnTo>
                      <a:pt x="11" y="204"/>
                    </a:lnTo>
                    <a:lnTo>
                      <a:pt x="11" y="46"/>
                    </a:lnTo>
                    <a:lnTo>
                      <a:pt x="44" y="12"/>
                    </a:lnTo>
                    <a:lnTo>
                      <a:pt x="303" y="12"/>
                    </a:lnTo>
                    <a:lnTo>
                      <a:pt x="339" y="46"/>
                    </a:lnTo>
                    <a:lnTo>
                      <a:pt x="340" y="46"/>
                    </a:lnTo>
                    <a:lnTo>
                      <a:pt x="341" y="47"/>
                    </a:lnTo>
                    <a:lnTo>
                      <a:pt x="343" y="47"/>
                    </a:lnTo>
                    <a:lnTo>
                      <a:pt x="344"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69" name="Rectangle 1874"/>
              <p:cNvSpPr>
                <a:spLocks noChangeArrowheads="1"/>
              </p:cNvSpPr>
              <p:nvPr/>
            </p:nvSpPr>
            <p:spPr bwMode="auto">
              <a:xfrm>
                <a:off x="4406" y="2097"/>
                <a:ext cx="102" cy="6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0" name="Freeform 1875"/>
              <p:cNvSpPr>
                <a:spLocks/>
              </p:cNvSpPr>
              <p:nvPr/>
            </p:nvSpPr>
            <p:spPr bwMode="auto">
              <a:xfrm>
                <a:off x="4404" y="2095"/>
                <a:ext cx="106" cy="69"/>
              </a:xfrm>
              <a:custGeom>
                <a:avLst/>
                <a:gdLst>
                  <a:gd name="T0" fmla="*/ 6 w 213"/>
                  <a:gd name="T1" fmla="*/ 0 h 138"/>
                  <a:gd name="T2" fmla="*/ 4 w 213"/>
                  <a:gd name="T3" fmla="*/ 0 h 138"/>
                  <a:gd name="T4" fmla="*/ 3 w 213"/>
                  <a:gd name="T5" fmla="*/ 2 h 138"/>
                  <a:gd name="T6" fmla="*/ 1 w 213"/>
                  <a:gd name="T7" fmla="*/ 2 h 138"/>
                  <a:gd name="T8" fmla="*/ 1 w 213"/>
                  <a:gd name="T9" fmla="*/ 3 h 138"/>
                  <a:gd name="T10" fmla="*/ 0 w 213"/>
                  <a:gd name="T11" fmla="*/ 4 h 138"/>
                  <a:gd name="T12" fmla="*/ 0 w 213"/>
                  <a:gd name="T13" fmla="*/ 134 h 138"/>
                  <a:gd name="T14" fmla="*/ 1 w 213"/>
                  <a:gd name="T15" fmla="*/ 136 h 138"/>
                  <a:gd name="T16" fmla="*/ 1 w 213"/>
                  <a:gd name="T17" fmla="*/ 137 h 138"/>
                  <a:gd name="T18" fmla="*/ 3 w 213"/>
                  <a:gd name="T19" fmla="*/ 137 h 138"/>
                  <a:gd name="T20" fmla="*/ 4 w 213"/>
                  <a:gd name="T21" fmla="*/ 138 h 138"/>
                  <a:gd name="T22" fmla="*/ 209 w 213"/>
                  <a:gd name="T23" fmla="*/ 138 h 138"/>
                  <a:gd name="T24" fmla="*/ 210 w 213"/>
                  <a:gd name="T25" fmla="*/ 137 h 138"/>
                  <a:gd name="T26" fmla="*/ 212 w 213"/>
                  <a:gd name="T27" fmla="*/ 137 h 138"/>
                  <a:gd name="T28" fmla="*/ 212 w 213"/>
                  <a:gd name="T29" fmla="*/ 136 h 138"/>
                  <a:gd name="T30" fmla="*/ 213 w 213"/>
                  <a:gd name="T31" fmla="*/ 134 h 138"/>
                  <a:gd name="T32" fmla="*/ 213 w 213"/>
                  <a:gd name="T33" fmla="*/ 4 h 138"/>
                  <a:gd name="T34" fmla="*/ 212 w 213"/>
                  <a:gd name="T35" fmla="*/ 3 h 138"/>
                  <a:gd name="T36" fmla="*/ 212 w 213"/>
                  <a:gd name="T37" fmla="*/ 2 h 138"/>
                  <a:gd name="T38" fmla="*/ 210 w 213"/>
                  <a:gd name="T39" fmla="*/ 2 h 138"/>
                  <a:gd name="T40" fmla="*/ 209 w 213"/>
                  <a:gd name="T41" fmla="*/ 0 h 138"/>
                  <a:gd name="T42" fmla="*/ 208 w 213"/>
                  <a:gd name="T43" fmla="*/ 0 h 138"/>
                  <a:gd name="T44" fmla="*/ 6 w 213"/>
                  <a:gd name="T45" fmla="*/ 0 h 138"/>
                  <a:gd name="T46" fmla="*/ 11 w 213"/>
                  <a:gd name="T47" fmla="*/ 11 h 138"/>
                  <a:gd name="T48" fmla="*/ 202 w 213"/>
                  <a:gd name="T49" fmla="*/ 11 h 138"/>
                  <a:gd name="T50" fmla="*/ 202 w 213"/>
                  <a:gd name="T51" fmla="*/ 127 h 138"/>
                  <a:gd name="T52" fmla="*/ 11 w 213"/>
                  <a:gd name="T53" fmla="*/ 127 h 138"/>
                  <a:gd name="T54" fmla="*/ 11 w 213"/>
                  <a:gd name="T55" fmla="*/ 11 h 138"/>
                  <a:gd name="T56" fmla="*/ 6 w 213"/>
                  <a:gd name="T5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138">
                    <a:moveTo>
                      <a:pt x="6" y="0"/>
                    </a:moveTo>
                    <a:lnTo>
                      <a:pt x="4" y="0"/>
                    </a:lnTo>
                    <a:lnTo>
                      <a:pt x="3" y="2"/>
                    </a:lnTo>
                    <a:lnTo>
                      <a:pt x="1" y="2"/>
                    </a:lnTo>
                    <a:lnTo>
                      <a:pt x="1" y="3"/>
                    </a:lnTo>
                    <a:lnTo>
                      <a:pt x="0" y="4"/>
                    </a:lnTo>
                    <a:lnTo>
                      <a:pt x="0" y="134"/>
                    </a:lnTo>
                    <a:lnTo>
                      <a:pt x="1" y="136"/>
                    </a:lnTo>
                    <a:lnTo>
                      <a:pt x="1" y="137"/>
                    </a:lnTo>
                    <a:lnTo>
                      <a:pt x="3" y="137"/>
                    </a:lnTo>
                    <a:lnTo>
                      <a:pt x="4" y="138"/>
                    </a:lnTo>
                    <a:lnTo>
                      <a:pt x="209" y="138"/>
                    </a:lnTo>
                    <a:lnTo>
                      <a:pt x="210" y="137"/>
                    </a:lnTo>
                    <a:lnTo>
                      <a:pt x="212" y="137"/>
                    </a:lnTo>
                    <a:lnTo>
                      <a:pt x="212" y="136"/>
                    </a:lnTo>
                    <a:lnTo>
                      <a:pt x="213" y="134"/>
                    </a:lnTo>
                    <a:lnTo>
                      <a:pt x="213" y="4"/>
                    </a:lnTo>
                    <a:lnTo>
                      <a:pt x="212" y="3"/>
                    </a:lnTo>
                    <a:lnTo>
                      <a:pt x="212" y="2"/>
                    </a:lnTo>
                    <a:lnTo>
                      <a:pt x="210" y="2"/>
                    </a:lnTo>
                    <a:lnTo>
                      <a:pt x="209" y="0"/>
                    </a:lnTo>
                    <a:lnTo>
                      <a:pt x="208" y="0"/>
                    </a:lnTo>
                    <a:lnTo>
                      <a:pt x="6" y="0"/>
                    </a:lnTo>
                    <a:lnTo>
                      <a:pt x="11" y="11"/>
                    </a:lnTo>
                    <a:lnTo>
                      <a:pt x="202" y="11"/>
                    </a:lnTo>
                    <a:lnTo>
                      <a:pt x="202" y="127"/>
                    </a:lnTo>
                    <a:lnTo>
                      <a:pt x="11" y="127"/>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1" name="Freeform 1876"/>
              <p:cNvSpPr>
                <a:spLocks/>
              </p:cNvSpPr>
              <p:nvPr/>
            </p:nvSpPr>
            <p:spPr bwMode="auto">
              <a:xfrm>
                <a:off x="4301" y="2096"/>
                <a:ext cx="103" cy="251"/>
              </a:xfrm>
              <a:custGeom>
                <a:avLst/>
                <a:gdLst>
                  <a:gd name="T0" fmla="*/ 206 w 206"/>
                  <a:gd name="T1" fmla="*/ 0 h 502"/>
                  <a:gd name="T2" fmla="*/ 206 w 206"/>
                  <a:gd name="T3" fmla="*/ 128 h 502"/>
                  <a:gd name="T4" fmla="*/ 170 w 206"/>
                  <a:gd name="T5" fmla="*/ 135 h 502"/>
                  <a:gd name="T6" fmla="*/ 150 w 206"/>
                  <a:gd name="T7" fmla="*/ 155 h 502"/>
                  <a:gd name="T8" fmla="*/ 130 w 206"/>
                  <a:gd name="T9" fmla="*/ 198 h 502"/>
                  <a:gd name="T10" fmla="*/ 130 w 206"/>
                  <a:gd name="T11" fmla="*/ 220 h 502"/>
                  <a:gd name="T12" fmla="*/ 133 w 206"/>
                  <a:gd name="T13" fmla="*/ 502 h 502"/>
                  <a:gd name="T14" fmla="*/ 2 w 206"/>
                  <a:gd name="T15" fmla="*/ 502 h 502"/>
                  <a:gd name="T16" fmla="*/ 0 w 206"/>
                  <a:gd name="T17" fmla="*/ 203 h 502"/>
                  <a:gd name="T18" fmla="*/ 7 w 206"/>
                  <a:gd name="T19" fmla="*/ 152 h 502"/>
                  <a:gd name="T20" fmla="*/ 23 w 206"/>
                  <a:gd name="T21" fmla="*/ 110 h 502"/>
                  <a:gd name="T22" fmla="*/ 48 w 206"/>
                  <a:gd name="T23" fmla="*/ 71 h 502"/>
                  <a:gd name="T24" fmla="*/ 77 w 206"/>
                  <a:gd name="T25" fmla="*/ 47 h 502"/>
                  <a:gd name="T26" fmla="*/ 102 w 206"/>
                  <a:gd name="T27" fmla="*/ 25 h 502"/>
                  <a:gd name="T28" fmla="*/ 146 w 206"/>
                  <a:gd name="T29" fmla="*/ 7 h 502"/>
                  <a:gd name="T30" fmla="*/ 173 w 206"/>
                  <a:gd name="T31" fmla="*/ 3 h 502"/>
                  <a:gd name="T32" fmla="*/ 206 w 206"/>
                  <a:gd name="T3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6" h="502">
                    <a:moveTo>
                      <a:pt x="206" y="0"/>
                    </a:moveTo>
                    <a:lnTo>
                      <a:pt x="206" y="128"/>
                    </a:lnTo>
                    <a:lnTo>
                      <a:pt x="170" y="135"/>
                    </a:lnTo>
                    <a:lnTo>
                      <a:pt x="150" y="155"/>
                    </a:lnTo>
                    <a:lnTo>
                      <a:pt x="130" y="198"/>
                    </a:lnTo>
                    <a:lnTo>
                      <a:pt x="130" y="220"/>
                    </a:lnTo>
                    <a:lnTo>
                      <a:pt x="133" y="502"/>
                    </a:lnTo>
                    <a:lnTo>
                      <a:pt x="2" y="502"/>
                    </a:lnTo>
                    <a:lnTo>
                      <a:pt x="0" y="203"/>
                    </a:lnTo>
                    <a:lnTo>
                      <a:pt x="7" y="152"/>
                    </a:lnTo>
                    <a:lnTo>
                      <a:pt x="23" y="110"/>
                    </a:lnTo>
                    <a:lnTo>
                      <a:pt x="48" y="71"/>
                    </a:lnTo>
                    <a:lnTo>
                      <a:pt x="77" y="47"/>
                    </a:lnTo>
                    <a:lnTo>
                      <a:pt x="102" y="25"/>
                    </a:lnTo>
                    <a:lnTo>
                      <a:pt x="146" y="7"/>
                    </a:lnTo>
                    <a:lnTo>
                      <a:pt x="173" y="3"/>
                    </a:lnTo>
                    <a:lnTo>
                      <a:pt x="206" y="0"/>
                    </a:lnTo>
                    <a:close/>
                  </a:path>
                </a:pathLst>
              </a:custGeom>
              <a:solidFill>
                <a:srgbClr val="EAEAE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2" name="Freeform 1877"/>
              <p:cNvSpPr>
                <a:spLocks/>
              </p:cNvSpPr>
              <p:nvPr/>
            </p:nvSpPr>
            <p:spPr bwMode="auto">
              <a:xfrm>
                <a:off x="4298" y="2093"/>
                <a:ext cx="109" cy="257"/>
              </a:xfrm>
              <a:custGeom>
                <a:avLst/>
                <a:gdLst>
                  <a:gd name="T0" fmla="*/ 206 w 217"/>
                  <a:gd name="T1" fmla="*/ 12 h 514"/>
                  <a:gd name="T2" fmla="*/ 206 w 217"/>
                  <a:gd name="T3" fmla="*/ 130 h 514"/>
                  <a:gd name="T4" fmla="*/ 173 w 217"/>
                  <a:gd name="T5" fmla="*/ 136 h 514"/>
                  <a:gd name="T6" fmla="*/ 172 w 217"/>
                  <a:gd name="T7" fmla="*/ 136 h 514"/>
                  <a:gd name="T8" fmla="*/ 170 w 217"/>
                  <a:gd name="T9" fmla="*/ 137 h 514"/>
                  <a:gd name="T10" fmla="*/ 151 w 217"/>
                  <a:gd name="T11" fmla="*/ 157 h 514"/>
                  <a:gd name="T12" fmla="*/ 151 w 217"/>
                  <a:gd name="T13" fmla="*/ 158 h 514"/>
                  <a:gd name="T14" fmla="*/ 149 w 217"/>
                  <a:gd name="T15" fmla="*/ 158 h 514"/>
                  <a:gd name="T16" fmla="*/ 130 w 217"/>
                  <a:gd name="T17" fmla="*/ 201 h 514"/>
                  <a:gd name="T18" fmla="*/ 130 w 217"/>
                  <a:gd name="T19" fmla="*/ 226 h 514"/>
                  <a:gd name="T20" fmla="*/ 132 w 217"/>
                  <a:gd name="T21" fmla="*/ 503 h 514"/>
                  <a:gd name="T22" fmla="*/ 12 w 217"/>
                  <a:gd name="T23" fmla="*/ 503 h 514"/>
                  <a:gd name="T24" fmla="*/ 11 w 217"/>
                  <a:gd name="T25" fmla="*/ 209 h 514"/>
                  <a:gd name="T26" fmla="*/ 18 w 217"/>
                  <a:gd name="T27" fmla="*/ 160 h 514"/>
                  <a:gd name="T28" fmla="*/ 34 w 217"/>
                  <a:gd name="T29" fmla="*/ 119 h 514"/>
                  <a:gd name="T30" fmla="*/ 58 w 217"/>
                  <a:gd name="T31" fmla="*/ 81 h 514"/>
                  <a:gd name="T32" fmla="*/ 86 w 217"/>
                  <a:gd name="T33" fmla="*/ 57 h 514"/>
                  <a:gd name="T34" fmla="*/ 110 w 217"/>
                  <a:gd name="T35" fmla="*/ 36 h 514"/>
                  <a:gd name="T36" fmla="*/ 152 w 217"/>
                  <a:gd name="T37" fmla="*/ 19 h 514"/>
                  <a:gd name="T38" fmla="*/ 178 w 217"/>
                  <a:gd name="T39" fmla="*/ 14 h 514"/>
                  <a:gd name="T40" fmla="*/ 206 w 217"/>
                  <a:gd name="T41" fmla="*/ 12 h 514"/>
                  <a:gd name="T42" fmla="*/ 211 w 217"/>
                  <a:gd name="T43" fmla="*/ 0 h 514"/>
                  <a:gd name="T44" fmla="*/ 178 w 217"/>
                  <a:gd name="T45" fmla="*/ 3 h 514"/>
                  <a:gd name="T46" fmla="*/ 149 w 217"/>
                  <a:gd name="T47" fmla="*/ 7 h 514"/>
                  <a:gd name="T48" fmla="*/ 104 w 217"/>
                  <a:gd name="T49" fmla="*/ 26 h 514"/>
                  <a:gd name="T50" fmla="*/ 103 w 217"/>
                  <a:gd name="T51" fmla="*/ 27 h 514"/>
                  <a:gd name="T52" fmla="*/ 77 w 217"/>
                  <a:gd name="T53" fmla="*/ 48 h 514"/>
                  <a:gd name="T54" fmla="*/ 49 w 217"/>
                  <a:gd name="T55" fmla="*/ 72 h 514"/>
                  <a:gd name="T56" fmla="*/ 49 w 217"/>
                  <a:gd name="T57" fmla="*/ 74 h 514"/>
                  <a:gd name="T58" fmla="*/ 22 w 217"/>
                  <a:gd name="T59" fmla="*/ 113 h 514"/>
                  <a:gd name="T60" fmla="*/ 7 w 217"/>
                  <a:gd name="T61" fmla="*/ 157 h 514"/>
                  <a:gd name="T62" fmla="*/ 0 w 217"/>
                  <a:gd name="T63" fmla="*/ 209 h 514"/>
                  <a:gd name="T64" fmla="*/ 1 w 217"/>
                  <a:gd name="T65" fmla="*/ 508 h 514"/>
                  <a:gd name="T66" fmla="*/ 1 w 217"/>
                  <a:gd name="T67" fmla="*/ 510 h 514"/>
                  <a:gd name="T68" fmla="*/ 3 w 217"/>
                  <a:gd name="T69" fmla="*/ 511 h 514"/>
                  <a:gd name="T70" fmla="*/ 3 w 217"/>
                  <a:gd name="T71" fmla="*/ 513 h 514"/>
                  <a:gd name="T72" fmla="*/ 4 w 217"/>
                  <a:gd name="T73" fmla="*/ 513 h 514"/>
                  <a:gd name="T74" fmla="*/ 5 w 217"/>
                  <a:gd name="T75" fmla="*/ 514 h 514"/>
                  <a:gd name="T76" fmla="*/ 139 w 217"/>
                  <a:gd name="T77" fmla="*/ 514 h 514"/>
                  <a:gd name="T78" fmla="*/ 141 w 217"/>
                  <a:gd name="T79" fmla="*/ 513 h 514"/>
                  <a:gd name="T80" fmla="*/ 142 w 217"/>
                  <a:gd name="T81" fmla="*/ 513 h 514"/>
                  <a:gd name="T82" fmla="*/ 142 w 217"/>
                  <a:gd name="T83" fmla="*/ 511 h 514"/>
                  <a:gd name="T84" fmla="*/ 144 w 217"/>
                  <a:gd name="T85" fmla="*/ 510 h 514"/>
                  <a:gd name="T86" fmla="*/ 144 w 217"/>
                  <a:gd name="T87" fmla="*/ 508 h 514"/>
                  <a:gd name="T88" fmla="*/ 141 w 217"/>
                  <a:gd name="T89" fmla="*/ 226 h 514"/>
                  <a:gd name="T90" fmla="*/ 141 w 217"/>
                  <a:gd name="T91" fmla="*/ 205 h 514"/>
                  <a:gd name="T92" fmla="*/ 159 w 217"/>
                  <a:gd name="T93" fmla="*/ 164 h 514"/>
                  <a:gd name="T94" fmla="*/ 178 w 217"/>
                  <a:gd name="T95" fmla="*/ 147 h 514"/>
                  <a:gd name="T96" fmla="*/ 213 w 217"/>
                  <a:gd name="T97" fmla="*/ 140 h 514"/>
                  <a:gd name="T98" fmla="*/ 214 w 217"/>
                  <a:gd name="T99" fmla="*/ 139 h 514"/>
                  <a:gd name="T100" fmla="*/ 216 w 217"/>
                  <a:gd name="T101" fmla="*/ 139 h 514"/>
                  <a:gd name="T102" fmla="*/ 216 w 217"/>
                  <a:gd name="T103" fmla="*/ 137 h 514"/>
                  <a:gd name="T104" fmla="*/ 217 w 217"/>
                  <a:gd name="T105" fmla="*/ 136 h 514"/>
                  <a:gd name="T106" fmla="*/ 217 w 217"/>
                  <a:gd name="T107" fmla="*/ 5 h 514"/>
                  <a:gd name="T108" fmla="*/ 216 w 217"/>
                  <a:gd name="T109" fmla="*/ 3 h 514"/>
                  <a:gd name="T110" fmla="*/ 216 w 217"/>
                  <a:gd name="T111" fmla="*/ 2 h 514"/>
                  <a:gd name="T112" fmla="*/ 214 w 217"/>
                  <a:gd name="T113" fmla="*/ 0 h 514"/>
                  <a:gd name="T114" fmla="*/ 211 w 217"/>
                  <a:gd name="T115" fmla="*/ 0 h 514"/>
                  <a:gd name="T116" fmla="*/ 206 w 217"/>
                  <a:gd name="T117" fmla="*/ 1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7" h="514">
                    <a:moveTo>
                      <a:pt x="206" y="12"/>
                    </a:moveTo>
                    <a:lnTo>
                      <a:pt x="206" y="130"/>
                    </a:lnTo>
                    <a:lnTo>
                      <a:pt x="173" y="136"/>
                    </a:lnTo>
                    <a:lnTo>
                      <a:pt x="172" y="136"/>
                    </a:lnTo>
                    <a:lnTo>
                      <a:pt x="170" y="137"/>
                    </a:lnTo>
                    <a:lnTo>
                      <a:pt x="151" y="157"/>
                    </a:lnTo>
                    <a:lnTo>
                      <a:pt x="151" y="158"/>
                    </a:lnTo>
                    <a:lnTo>
                      <a:pt x="149" y="158"/>
                    </a:lnTo>
                    <a:lnTo>
                      <a:pt x="130" y="201"/>
                    </a:lnTo>
                    <a:lnTo>
                      <a:pt x="130" y="226"/>
                    </a:lnTo>
                    <a:lnTo>
                      <a:pt x="132" y="503"/>
                    </a:lnTo>
                    <a:lnTo>
                      <a:pt x="12" y="503"/>
                    </a:lnTo>
                    <a:lnTo>
                      <a:pt x="11" y="209"/>
                    </a:lnTo>
                    <a:lnTo>
                      <a:pt x="18" y="160"/>
                    </a:lnTo>
                    <a:lnTo>
                      <a:pt x="34" y="119"/>
                    </a:lnTo>
                    <a:lnTo>
                      <a:pt x="58" y="81"/>
                    </a:lnTo>
                    <a:lnTo>
                      <a:pt x="86" y="57"/>
                    </a:lnTo>
                    <a:lnTo>
                      <a:pt x="110" y="36"/>
                    </a:lnTo>
                    <a:lnTo>
                      <a:pt x="152" y="19"/>
                    </a:lnTo>
                    <a:lnTo>
                      <a:pt x="178" y="14"/>
                    </a:lnTo>
                    <a:lnTo>
                      <a:pt x="206" y="12"/>
                    </a:lnTo>
                    <a:lnTo>
                      <a:pt x="211" y="0"/>
                    </a:lnTo>
                    <a:lnTo>
                      <a:pt x="178" y="3"/>
                    </a:lnTo>
                    <a:lnTo>
                      <a:pt x="149" y="7"/>
                    </a:lnTo>
                    <a:lnTo>
                      <a:pt x="104" y="26"/>
                    </a:lnTo>
                    <a:lnTo>
                      <a:pt x="103" y="27"/>
                    </a:lnTo>
                    <a:lnTo>
                      <a:pt x="77" y="48"/>
                    </a:lnTo>
                    <a:lnTo>
                      <a:pt x="49" y="72"/>
                    </a:lnTo>
                    <a:lnTo>
                      <a:pt x="49" y="74"/>
                    </a:lnTo>
                    <a:lnTo>
                      <a:pt x="22" y="113"/>
                    </a:lnTo>
                    <a:lnTo>
                      <a:pt x="7" y="157"/>
                    </a:lnTo>
                    <a:lnTo>
                      <a:pt x="0" y="209"/>
                    </a:lnTo>
                    <a:lnTo>
                      <a:pt x="1" y="508"/>
                    </a:lnTo>
                    <a:lnTo>
                      <a:pt x="1" y="510"/>
                    </a:lnTo>
                    <a:lnTo>
                      <a:pt x="3" y="511"/>
                    </a:lnTo>
                    <a:lnTo>
                      <a:pt x="3" y="513"/>
                    </a:lnTo>
                    <a:lnTo>
                      <a:pt x="4" y="513"/>
                    </a:lnTo>
                    <a:lnTo>
                      <a:pt x="5" y="514"/>
                    </a:lnTo>
                    <a:lnTo>
                      <a:pt x="139" y="514"/>
                    </a:lnTo>
                    <a:lnTo>
                      <a:pt x="141" y="513"/>
                    </a:lnTo>
                    <a:lnTo>
                      <a:pt x="142" y="513"/>
                    </a:lnTo>
                    <a:lnTo>
                      <a:pt x="142" y="511"/>
                    </a:lnTo>
                    <a:lnTo>
                      <a:pt x="144" y="510"/>
                    </a:lnTo>
                    <a:lnTo>
                      <a:pt x="144" y="508"/>
                    </a:lnTo>
                    <a:lnTo>
                      <a:pt x="141" y="226"/>
                    </a:lnTo>
                    <a:lnTo>
                      <a:pt x="141" y="205"/>
                    </a:lnTo>
                    <a:lnTo>
                      <a:pt x="159" y="164"/>
                    </a:lnTo>
                    <a:lnTo>
                      <a:pt x="178" y="147"/>
                    </a:lnTo>
                    <a:lnTo>
                      <a:pt x="213" y="140"/>
                    </a:lnTo>
                    <a:lnTo>
                      <a:pt x="214" y="139"/>
                    </a:lnTo>
                    <a:lnTo>
                      <a:pt x="216" y="139"/>
                    </a:lnTo>
                    <a:lnTo>
                      <a:pt x="216" y="137"/>
                    </a:lnTo>
                    <a:lnTo>
                      <a:pt x="217" y="136"/>
                    </a:lnTo>
                    <a:lnTo>
                      <a:pt x="217" y="5"/>
                    </a:lnTo>
                    <a:lnTo>
                      <a:pt x="216" y="3"/>
                    </a:lnTo>
                    <a:lnTo>
                      <a:pt x="216" y="2"/>
                    </a:lnTo>
                    <a:lnTo>
                      <a:pt x="214" y="0"/>
                    </a:lnTo>
                    <a:lnTo>
                      <a:pt x="211" y="0"/>
                    </a:lnTo>
                    <a:lnTo>
                      <a:pt x="206"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3" name="Rectangle 1878"/>
              <p:cNvSpPr>
                <a:spLocks noChangeArrowheads="1"/>
              </p:cNvSpPr>
              <p:nvPr/>
            </p:nvSpPr>
            <p:spPr bwMode="auto">
              <a:xfrm>
                <a:off x="4324" y="2045"/>
                <a:ext cx="21" cy="230"/>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4" name="Freeform 1879"/>
              <p:cNvSpPr>
                <a:spLocks/>
              </p:cNvSpPr>
              <p:nvPr/>
            </p:nvSpPr>
            <p:spPr bwMode="auto">
              <a:xfrm>
                <a:off x="4417" y="2076"/>
                <a:ext cx="176" cy="24"/>
              </a:xfrm>
              <a:custGeom>
                <a:avLst/>
                <a:gdLst>
                  <a:gd name="T0" fmla="*/ 20 w 351"/>
                  <a:gd name="T1" fmla="*/ 36 h 47"/>
                  <a:gd name="T2" fmla="*/ 45 w 351"/>
                  <a:gd name="T3" fmla="*/ 12 h 47"/>
                  <a:gd name="T4" fmla="*/ 308 w 351"/>
                  <a:gd name="T5" fmla="*/ 12 h 47"/>
                  <a:gd name="T6" fmla="*/ 332 w 351"/>
                  <a:gd name="T7" fmla="*/ 36 h 47"/>
                  <a:gd name="T8" fmla="*/ 20 w 351"/>
                  <a:gd name="T9" fmla="*/ 36 h 47"/>
                  <a:gd name="T10" fmla="*/ 5 w 351"/>
                  <a:gd name="T11" fmla="*/ 47 h 47"/>
                  <a:gd name="T12" fmla="*/ 346 w 351"/>
                  <a:gd name="T13" fmla="*/ 47 h 47"/>
                  <a:gd name="T14" fmla="*/ 347 w 351"/>
                  <a:gd name="T15" fmla="*/ 47 h 47"/>
                  <a:gd name="T16" fmla="*/ 348 w 351"/>
                  <a:gd name="T17" fmla="*/ 46 h 47"/>
                  <a:gd name="T18" fmla="*/ 350 w 351"/>
                  <a:gd name="T19" fmla="*/ 46 h 47"/>
                  <a:gd name="T20" fmla="*/ 350 w 351"/>
                  <a:gd name="T21" fmla="*/ 44 h 47"/>
                  <a:gd name="T22" fmla="*/ 351 w 351"/>
                  <a:gd name="T23" fmla="*/ 43 h 47"/>
                  <a:gd name="T24" fmla="*/ 351 w 351"/>
                  <a:gd name="T25" fmla="*/ 40 h 47"/>
                  <a:gd name="T26" fmla="*/ 350 w 351"/>
                  <a:gd name="T27" fmla="*/ 39 h 47"/>
                  <a:gd name="T28" fmla="*/ 350 w 351"/>
                  <a:gd name="T29" fmla="*/ 37 h 47"/>
                  <a:gd name="T30" fmla="*/ 315 w 351"/>
                  <a:gd name="T31" fmla="*/ 2 h 47"/>
                  <a:gd name="T32" fmla="*/ 313 w 351"/>
                  <a:gd name="T33" fmla="*/ 2 h 47"/>
                  <a:gd name="T34" fmla="*/ 312 w 351"/>
                  <a:gd name="T35" fmla="*/ 0 h 47"/>
                  <a:gd name="T36" fmla="*/ 41 w 351"/>
                  <a:gd name="T37" fmla="*/ 0 h 47"/>
                  <a:gd name="T38" fmla="*/ 39 w 351"/>
                  <a:gd name="T39" fmla="*/ 2 h 47"/>
                  <a:gd name="T40" fmla="*/ 38 w 351"/>
                  <a:gd name="T41" fmla="*/ 2 h 47"/>
                  <a:gd name="T42" fmla="*/ 1 w 351"/>
                  <a:gd name="T43" fmla="*/ 37 h 47"/>
                  <a:gd name="T44" fmla="*/ 1 w 351"/>
                  <a:gd name="T45" fmla="*/ 39 h 47"/>
                  <a:gd name="T46" fmla="*/ 0 w 351"/>
                  <a:gd name="T47" fmla="*/ 40 h 47"/>
                  <a:gd name="T48" fmla="*/ 0 w 351"/>
                  <a:gd name="T49" fmla="*/ 43 h 47"/>
                  <a:gd name="T50" fmla="*/ 1 w 351"/>
                  <a:gd name="T51" fmla="*/ 44 h 47"/>
                  <a:gd name="T52" fmla="*/ 1 w 351"/>
                  <a:gd name="T53" fmla="*/ 46 h 47"/>
                  <a:gd name="T54" fmla="*/ 3 w 351"/>
                  <a:gd name="T55" fmla="*/ 46 h 47"/>
                  <a:gd name="T56" fmla="*/ 4 w 351"/>
                  <a:gd name="T57" fmla="*/ 47 h 47"/>
                  <a:gd name="T58" fmla="*/ 5 w 351"/>
                  <a:gd name="T59" fmla="*/ 47 h 47"/>
                  <a:gd name="T60" fmla="*/ 20 w 351"/>
                  <a:gd name="T61"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1" h="47">
                    <a:moveTo>
                      <a:pt x="20" y="36"/>
                    </a:moveTo>
                    <a:lnTo>
                      <a:pt x="45" y="12"/>
                    </a:lnTo>
                    <a:lnTo>
                      <a:pt x="308" y="12"/>
                    </a:lnTo>
                    <a:lnTo>
                      <a:pt x="332" y="36"/>
                    </a:lnTo>
                    <a:lnTo>
                      <a:pt x="20" y="36"/>
                    </a:lnTo>
                    <a:lnTo>
                      <a:pt x="5" y="47"/>
                    </a:lnTo>
                    <a:lnTo>
                      <a:pt x="346" y="47"/>
                    </a:lnTo>
                    <a:lnTo>
                      <a:pt x="347" y="47"/>
                    </a:lnTo>
                    <a:lnTo>
                      <a:pt x="348" y="46"/>
                    </a:lnTo>
                    <a:lnTo>
                      <a:pt x="350" y="46"/>
                    </a:lnTo>
                    <a:lnTo>
                      <a:pt x="350" y="44"/>
                    </a:lnTo>
                    <a:lnTo>
                      <a:pt x="351" y="43"/>
                    </a:lnTo>
                    <a:lnTo>
                      <a:pt x="351" y="40"/>
                    </a:lnTo>
                    <a:lnTo>
                      <a:pt x="350" y="39"/>
                    </a:lnTo>
                    <a:lnTo>
                      <a:pt x="350" y="37"/>
                    </a:lnTo>
                    <a:lnTo>
                      <a:pt x="315" y="2"/>
                    </a:lnTo>
                    <a:lnTo>
                      <a:pt x="313" y="2"/>
                    </a:lnTo>
                    <a:lnTo>
                      <a:pt x="312" y="0"/>
                    </a:lnTo>
                    <a:lnTo>
                      <a:pt x="41" y="0"/>
                    </a:lnTo>
                    <a:lnTo>
                      <a:pt x="39" y="2"/>
                    </a:lnTo>
                    <a:lnTo>
                      <a:pt x="38" y="2"/>
                    </a:lnTo>
                    <a:lnTo>
                      <a:pt x="1" y="37"/>
                    </a:lnTo>
                    <a:lnTo>
                      <a:pt x="1" y="39"/>
                    </a:lnTo>
                    <a:lnTo>
                      <a:pt x="0" y="40"/>
                    </a:lnTo>
                    <a:lnTo>
                      <a:pt x="0" y="43"/>
                    </a:lnTo>
                    <a:lnTo>
                      <a:pt x="1" y="44"/>
                    </a:lnTo>
                    <a:lnTo>
                      <a:pt x="1" y="46"/>
                    </a:lnTo>
                    <a:lnTo>
                      <a:pt x="3" y="46"/>
                    </a:lnTo>
                    <a:lnTo>
                      <a:pt x="4" y="47"/>
                    </a:lnTo>
                    <a:lnTo>
                      <a:pt x="5" y="47"/>
                    </a:lnTo>
                    <a:lnTo>
                      <a:pt x="20"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5" name="Freeform 1880"/>
              <p:cNvSpPr>
                <a:spLocks/>
              </p:cNvSpPr>
              <p:nvPr/>
            </p:nvSpPr>
            <p:spPr bwMode="auto">
              <a:xfrm>
                <a:off x="4402" y="2095"/>
                <a:ext cx="45" cy="69"/>
              </a:xfrm>
              <a:custGeom>
                <a:avLst/>
                <a:gdLst>
                  <a:gd name="T0" fmla="*/ 6 w 91"/>
                  <a:gd name="T1" fmla="*/ 0 h 140"/>
                  <a:gd name="T2" fmla="*/ 4 w 91"/>
                  <a:gd name="T3" fmla="*/ 0 h 140"/>
                  <a:gd name="T4" fmla="*/ 3 w 91"/>
                  <a:gd name="T5" fmla="*/ 2 h 140"/>
                  <a:gd name="T6" fmla="*/ 2 w 91"/>
                  <a:gd name="T7" fmla="*/ 2 h 140"/>
                  <a:gd name="T8" fmla="*/ 2 w 91"/>
                  <a:gd name="T9" fmla="*/ 3 h 140"/>
                  <a:gd name="T10" fmla="*/ 0 w 91"/>
                  <a:gd name="T11" fmla="*/ 4 h 140"/>
                  <a:gd name="T12" fmla="*/ 0 w 91"/>
                  <a:gd name="T13" fmla="*/ 136 h 140"/>
                  <a:gd name="T14" fmla="*/ 2 w 91"/>
                  <a:gd name="T15" fmla="*/ 137 h 140"/>
                  <a:gd name="T16" fmla="*/ 2 w 91"/>
                  <a:gd name="T17" fmla="*/ 138 h 140"/>
                  <a:gd name="T18" fmla="*/ 3 w 91"/>
                  <a:gd name="T19" fmla="*/ 138 h 140"/>
                  <a:gd name="T20" fmla="*/ 4 w 91"/>
                  <a:gd name="T21" fmla="*/ 140 h 140"/>
                  <a:gd name="T22" fmla="*/ 86 w 91"/>
                  <a:gd name="T23" fmla="*/ 140 h 140"/>
                  <a:gd name="T24" fmla="*/ 88 w 91"/>
                  <a:gd name="T25" fmla="*/ 138 h 140"/>
                  <a:gd name="T26" fmla="*/ 89 w 91"/>
                  <a:gd name="T27" fmla="*/ 138 h 140"/>
                  <a:gd name="T28" fmla="*/ 89 w 91"/>
                  <a:gd name="T29" fmla="*/ 137 h 140"/>
                  <a:gd name="T30" fmla="*/ 91 w 91"/>
                  <a:gd name="T31" fmla="*/ 136 h 140"/>
                  <a:gd name="T32" fmla="*/ 91 w 91"/>
                  <a:gd name="T33" fmla="*/ 4 h 140"/>
                  <a:gd name="T34" fmla="*/ 89 w 91"/>
                  <a:gd name="T35" fmla="*/ 3 h 140"/>
                  <a:gd name="T36" fmla="*/ 89 w 91"/>
                  <a:gd name="T37" fmla="*/ 2 h 140"/>
                  <a:gd name="T38" fmla="*/ 88 w 91"/>
                  <a:gd name="T39" fmla="*/ 2 h 140"/>
                  <a:gd name="T40" fmla="*/ 86 w 91"/>
                  <a:gd name="T41" fmla="*/ 0 h 140"/>
                  <a:gd name="T42" fmla="*/ 85 w 91"/>
                  <a:gd name="T43" fmla="*/ 0 h 140"/>
                  <a:gd name="T44" fmla="*/ 6 w 91"/>
                  <a:gd name="T45" fmla="*/ 0 h 140"/>
                  <a:gd name="T46" fmla="*/ 11 w 91"/>
                  <a:gd name="T47" fmla="*/ 11 h 140"/>
                  <a:gd name="T48" fmla="*/ 79 w 91"/>
                  <a:gd name="T49" fmla="*/ 11 h 140"/>
                  <a:gd name="T50" fmla="*/ 79 w 91"/>
                  <a:gd name="T51" fmla="*/ 129 h 140"/>
                  <a:gd name="T52" fmla="*/ 11 w 91"/>
                  <a:gd name="T53" fmla="*/ 129 h 140"/>
                  <a:gd name="T54" fmla="*/ 11 w 91"/>
                  <a:gd name="T55" fmla="*/ 11 h 140"/>
                  <a:gd name="T56" fmla="*/ 6 w 91"/>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 h="140">
                    <a:moveTo>
                      <a:pt x="6" y="0"/>
                    </a:moveTo>
                    <a:lnTo>
                      <a:pt x="4" y="0"/>
                    </a:lnTo>
                    <a:lnTo>
                      <a:pt x="3" y="2"/>
                    </a:lnTo>
                    <a:lnTo>
                      <a:pt x="2" y="2"/>
                    </a:lnTo>
                    <a:lnTo>
                      <a:pt x="2" y="3"/>
                    </a:lnTo>
                    <a:lnTo>
                      <a:pt x="0" y="4"/>
                    </a:lnTo>
                    <a:lnTo>
                      <a:pt x="0" y="136"/>
                    </a:lnTo>
                    <a:lnTo>
                      <a:pt x="2" y="137"/>
                    </a:lnTo>
                    <a:lnTo>
                      <a:pt x="2" y="138"/>
                    </a:lnTo>
                    <a:lnTo>
                      <a:pt x="3" y="138"/>
                    </a:lnTo>
                    <a:lnTo>
                      <a:pt x="4" y="140"/>
                    </a:lnTo>
                    <a:lnTo>
                      <a:pt x="86" y="140"/>
                    </a:lnTo>
                    <a:lnTo>
                      <a:pt x="88" y="138"/>
                    </a:lnTo>
                    <a:lnTo>
                      <a:pt x="89" y="138"/>
                    </a:lnTo>
                    <a:lnTo>
                      <a:pt x="89" y="137"/>
                    </a:lnTo>
                    <a:lnTo>
                      <a:pt x="91" y="136"/>
                    </a:lnTo>
                    <a:lnTo>
                      <a:pt x="91" y="4"/>
                    </a:lnTo>
                    <a:lnTo>
                      <a:pt x="89" y="3"/>
                    </a:lnTo>
                    <a:lnTo>
                      <a:pt x="89" y="2"/>
                    </a:lnTo>
                    <a:lnTo>
                      <a:pt x="88" y="2"/>
                    </a:lnTo>
                    <a:lnTo>
                      <a:pt x="86" y="0"/>
                    </a:lnTo>
                    <a:lnTo>
                      <a:pt x="85" y="0"/>
                    </a:lnTo>
                    <a:lnTo>
                      <a:pt x="6" y="0"/>
                    </a:lnTo>
                    <a:lnTo>
                      <a:pt x="11" y="11"/>
                    </a:lnTo>
                    <a:lnTo>
                      <a:pt x="79" y="11"/>
                    </a:lnTo>
                    <a:lnTo>
                      <a:pt x="79" y="129"/>
                    </a:lnTo>
                    <a:lnTo>
                      <a:pt x="11" y="129"/>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6" name="Freeform 1881"/>
              <p:cNvSpPr>
                <a:spLocks/>
              </p:cNvSpPr>
              <p:nvPr/>
            </p:nvSpPr>
            <p:spPr bwMode="auto">
              <a:xfrm>
                <a:off x="4442" y="2095"/>
                <a:ext cx="67" cy="69"/>
              </a:xfrm>
              <a:custGeom>
                <a:avLst/>
                <a:gdLst>
                  <a:gd name="T0" fmla="*/ 6 w 134"/>
                  <a:gd name="T1" fmla="*/ 0 h 140"/>
                  <a:gd name="T2" fmla="*/ 4 w 134"/>
                  <a:gd name="T3" fmla="*/ 0 h 140"/>
                  <a:gd name="T4" fmla="*/ 3 w 134"/>
                  <a:gd name="T5" fmla="*/ 2 h 140"/>
                  <a:gd name="T6" fmla="*/ 2 w 134"/>
                  <a:gd name="T7" fmla="*/ 2 h 140"/>
                  <a:gd name="T8" fmla="*/ 2 w 134"/>
                  <a:gd name="T9" fmla="*/ 3 h 140"/>
                  <a:gd name="T10" fmla="*/ 0 w 134"/>
                  <a:gd name="T11" fmla="*/ 4 h 140"/>
                  <a:gd name="T12" fmla="*/ 0 w 134"/>
                  <a:gd name="T13" fmla="*/ 136 h 140"/>
                  <a:gd name="T14" fmla="*/ 2 w 134"/>
                  <a:gd name="T15" fmla="*/ 137 h 140"/>
                  <a:gd name="T16" fmla="*/ 2 w 134"/>
                  <a:gd name="T17" fmla="*/ 138 h 140"/>
                  <a:gd name="T18" fmla="*/ 3 w 134"/>
                  <a:gd name="T19" fmla="*/ 138 h 140"/>
                  <a:gd name="T20" fmla="*/ 4 w 134"/>
                  <a:gd name="T21" fmla="*/ 140 h 140"/>
                  <a:gd name="T22" fmla="*/ 130 w 134"/>
                  <a:gd name="T23" fmla="*/ 140 h 140"/>
                  <a:gd name="T24" fmla="*/ 132 w 134"/>
                  <a:gd name="T25" fmla="*/ 138 h 140"/>
                  <a:gd name="T26" fmla="*/ 133 w 134"/>
                  <a:gd name="T27" fmla="*/ 138 h 140"/>
                  <a:gd name="T28" fmla="*/ 133 w 134"/>
                  <a:gd name="T29" fmla="*/ 137 h 140"/>
                  <a:gd name="T30" fmla="*/ 134 w 134"/>
                  <a:gd name="T31" fmla="*/ 136 h 140"/>
                  <a:gd name="T32" fmla="*/ 134 w 134"/>
                  <a:gd name="T33" fmla="*/ 4 h 140"/>
                  <a:gd name="T34" fmla="*/ 133 w 134"/>
                  <a:gd name="T35" fmla="*/ 3 h 140"/>
                  <a:gd name="T36" fmla="*/ 133 w 134"/>
                  <a:gd name="T37" fmla="*/ 2 h 140"/>
                  <a:gd name="T38" fmla="*/ 132 w 134"/>
                  <a:gd name="T39" fmla="*/ 2 h 140"/>
                  <a:gd name="T40" fmla="*/ 130 w 134"/>
                  <a:gd name="T41" fmla="*/ 0 h 140"/>
                  <a:gd name="T42" fmla="*/ 129 w 134"/>
                  <a:gd name="T43" fmla="*/ 0 h 140"/>
                  <a:gd name="T44" fmla="*/ 6 w 134"/>
                  <a:gd name="T45" fmla="*/ 0 h 140"/>
                  <a:gd name="T46" fmla="*/ 12 w 134"/>
                  <a:gd name="T47" fmla="*/ 11 h 140"/>
                  <a:gd name="T48" fmla="*/ 123 w 134"/>
                  <a:gd name="T49" fmla="*/ 11 h 140"/>
                  <a:gd name="T50" fmla="*/ 123 w 134"/>
                  <a:gd name="T51" fmla="*/ 129 h 140"/>
                  <a:gd name="T52" fmla="*/ 12 w 134"/>
                  <a:gd name="T53" fmla="*/ 129 h 140"/>
                  <a:gd name="T54" fmla="*/ 12 w 134"/>
                  <a:gd name="T55" fmla="*/ 11 h 140"/>
                  <a:gd name="T56" fmla="*/ 6 w 134"/>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40">
                    <a:moveTo>
                      <a:pt x="6" y="0"/>
                    </a:moveTo>
                    <a:lnTo>
                      <a:pt x="4" y="0"/>
                    </a:lnTo>
                    <a:lnTo>
                      <a:pt x="3" y="2"/>
                    </a:lnTo>
                    <a:lnTo>
                      <a:pt x="2" y="2"/>
                    </a:lnTo>
                    <a:lnTo>
                      <a:pt x="2" y="3"/>
                    </a:lnTo>
                    <a:lnTo>
                      <a:pt x="0" y="4"/>
                    </a:lnTo>
                    <a:lnTo>
                      <a:pt x="0" y="136"/>
                    </a:lnTo>
                    <a:lnTo>
                      <a:pt x="2" y="137"/>
                    </a:lnTo>
                    <a:lnTo>
                      <a:pt x="2" y="138"/>
                    </a:lnTo>
                    <a:lnTo>
                      <a:pt x="3" y="138"/>
                    </a:lnTo>
                    <a:lnTo>
                      <a:pt x="4" y="140"/>
                    </a:lnTo>
                    <a:lnTo>
                      <a:pt x="130" y="140"/>
                    </a:lnTo>
                    <a:lnTo>
                      <a:pt x="132" y="138"/>
                    </a:lnTo>
                    <a:lnTo>
                      <a:pt x="133" y="138"/>
                    </a:lnTo>
                    <a:lnTo>
                      <a:pt x="133" y="137"/>
                    </a:lnTo>
                    <a:lnTo>
                      <a:pt x="134" y="136"/>
                    </a:lnTo>
                    <a:lnTo>
                      <a:pt x="134" y="4"/>
                    </a:lnTo>
                    <a:lnTo>
                      <a:pt x="133" y="3"/>
                    </a:lnTo>
                    <a:lnTo>
                      <a:pt x="133" y="2"/>
                    </a:lnTo>
                    <a:lnTo>
                      <a:pt x="132" y="2"/>
                    </a:lnTo>
                    <a:lnTo>
                      <a:pt x="130" y="0"/>
                    </a:lnTo>
                    <a:lnTo>
                      <a:pt x="129" y="0"/>
                    </a:lnTo>
                    <a:lnTo>
                      <a:pt x="6" y="0"/>
                    </a:lnTo>
                    <a:lnTo>
                      <a:pt x="12" y="11"/>
                    </a:lnTo>
                    <a:lnTo>
                      <a:pt x="123" y="11"/>
                    </a:lnTo>
                    <a:lnTo>
                      <a:pt x="123" y="129"/>
                    </a:lnTo>
                    <a:lnTo>
                      <a:pt x="12" y="129"/>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7" name="Freeform 1882"/>
              <p:cNvSpPr>
                <a:spLocks/>
              </p:cNvSpPr>
              <p:nvPr/>
            </p:nvSpPr>
            <p:spPr bwMode="auto">
              <a:xfrm>
                <a:off x="4402" y="2095"/>
                <a:ext cx="45" cy="69"/>
              </a:xfrm>
              <a:custGeom>
                <a:avLst/>
                <a:gdLst>
                  <a:gd name="T0" fmla="*/ 82 w 91"/>
                  <a:gd name="T1" fmla="*/ 137 h 138"/>
                  <a:gd name="T2" fmla="*/ 82 w 91"/>
                  <a:gd name="T3" fmla="*/ 138 h 138"/>
                  <a:gd name="T4" fmla="*/ 86 w 91"/>
                  <a:gd name="T5" fmla="*/ 138 h 138"/>
                  <a:gd name="T6" fmla="*/ 89 w 91"/>
                  <a:gd name="T7" fmla="*/ 136 h 138"/>
                  <a:gd name="T8" fmla="*/ 91 w 91"/>
                  <a:gd name="T9" fmla="*/ 136 h 138"/>
                  <a:gd name="T10" fmla="*/ 91 w 91"/>
                  <a:gd name="T11" fmla="*/ 131 h 138"/>
                  <a:gd name="T12" fmla="*/ 88 w 91"/>
                  <a:gd name="T13" fmla="*/ 129 h 138"/>
                  <a:gd name="T14" fmla="*/ 14 w 91"/>
                  <a:gd name="T15" fmla="*/ 71 h 138"/>
                  <a:gd name="T16" fmla="*/ 89 w 91"/>
                  <a:gd name="T17" fmla="*/ 10 h 138"/>
                  <a:gd name="T18" fmla="*/ 89 w 91"/>
                  <a:gd name="T19" fmla="*/ 9 h 138"/>
                  <a:gd name="T20" fmla="*/ 91 w 91"/>
                  <a:gd name="T21" fmla="*/ 7 h 138"/>
                  <a:gd name="T22" fmla="*/ 91 w 91"/>
                  <a:gd name="T23" fmla="*/ 3 h 138"/>
                  <a:gd name="T24" fmla="*/ 89 w 91"/>
                  <a:gd name="T25" fmla="*/ 2 h 138"/>
                  <a:gd name="T26" fmla="*/ 88 w 91"/>
                  <a:gd name="T27" fmla="*/ 2 h 138"/>
                  <a:gd name="T28" fmla="*/ 86 w 91"/>
                  <a:gd name="T29" fmla="*/ 0 h 138"/>
                  <a:gd name="T30" fmla="*/ 82 w 91"/>
                  <a:gd name="T31" fmla="*/ 0 h 138"/>
                  <a:gd name="T32" fmla="*/ 81 w 91"/>
                  <a:gd name="T33" fmla="*/ 2 h 138"/>
                  <a:gd name="T34" fmla="*/ 2 w 91"/>
                  <a:gd name="T35" fmla="*/ 66 h 138"/>
                  <a:gd name="T36" fmla="*/ 2 w 91"/>
                  <a:gd name="T37" fmla="*/ 68 h 138"/>
                  <a:gd name="T38" fmla="*/ 0 w 91"/>
                  <a:gd name="T39" fmla="*/ 68 h 138"/>
                  <a:gd name="T40" fmla="*/ 0 w 91"/>
                  <a:gd name="T41" fmla="*/ 72 h 138"/>
                  <a:gd name="T42" fmla="*/ 3 w 91"/>
                  <a:gd name="T43" fmla="*/ 75 h 138"/>
                  <a:gd name="T44" fmla="*/ 82 w 91"/>
                  <a:gd name="T45" fmla="*/ 1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38">
                    <a:moveTo>
                      <a:pt x="82" y="137"/>
                    </a:moveTo>
                    <a:lnTo>
                      <a:pt x="82" y="138"/>
                    </a:lnTo>
                    <a:lnTo>
                      <a:pt x="86" y="138"/>
                    </a:lnTo>
                    <a:lnTo>
                      <a:pt x="89" y="136"/>
                    </a:lnTo>
                    <a:lnTo>
                      <a:pt x="91" y="136"/>
                    </a:lnTo>
                    <a:lnTo>
                      <a:pt x="91" y="131"/>
                    </a:lnTo>
                    <a:lnTo>
                      <a:pt x="88" y="129"/>
                    </a:lnTo>
                    <a:lnTo>
                      <a:pt x="14" y="71"/>
                    </a:lnTo>
                    <a:lnTo>
                      <a:pt x="89" y="10"/>
                    </a:lnTo>
                    <a:lnTo>
                      <a:pt x="89" y="9"/>
                    </a:lnTo>
                    <a:lnTo>
                      <a:pt x="91" y="7"/>
                    </a:lnTo>
                    <a:lnTo>
                      <a:pt x="91" y="3"/>
                    </a:lnTo>
                    <a:lnTo>
                      <a:pt x="89" y="2"/>
                    </a:lnTo>
                    <a:lnTo>
                      <a:pt x="88" y="2"/>
                    </a:lnTo>
                    <a:lnTo>
                      <a:pt x="86" y="0"/>
                    </a:lnTo>
                    <a:lnTo>
                      <a:pt x="82" y="0"/>
                    </a:lnTo>
                    <a:lnTo>
                      <a:pt x="81" y="2"/>
                    </a:lnTo>
                    <a:lnTo>
                      <a:pt x="2" y="66"/>
                    </a:lnTo>
                    <a:lnTo>
                      <a:pt x="2" y="68"/>
                    </a:lnTo>
                    <a:lnTo>
                      <a:pt x="0" y="68"/>
                    </a:lnTo>
                    <a:lnTo>
                      <a:pt x="0" y="72"/>
                    </a:lnTo>
                    <a:lnTo>
                      <a:pt x="3" y="75"/>
                    </a:lnTo>
                    <a:lnTo>
                      <a:pt x="82" y="1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8" name="Freeform 1883"/>
              <p:cNvSpPr>
                <a:spLocks/>
              </p:cNvSpPr>
              <p:nvPr/>
            </p:nvSpPr>
            <p:spPr bwMode="auto">
              <a:xfrm>
                <a:off x="4418" y="2096"/>
                <a:ext cx="175" cy="85"/>
              </a:xfrm>
              <a:custGeom>
                <a:avLst/>
                <a:gdLst>
                  <a:gd name="T0" fmla="*/ 12 w 352"/>
                  <a:gd name="T1" fmla="*/ 134 h 171"/>
                  <a:gd name="T2" fmla="*/ 12 w 352"/>
                  <a:gd name="T3" fmla="*/ 133 h 171"/>
                  <a:gd name="T4" fmla="*/ 10 w 352"/>
                  <a:gd name="T5" fmla="*/ 131 h 171"/>
                  <a:gd name="T6" fmla="*/ 10 w 352"/>
                  <a:gd name="T7" fmla="*/ 130 h 171"/>
                  <a:gd name="T8" fmla="*/ 9 w 352"/>
                  <a:gd name="T9" fmla="*/ 130 h 171"/>
                  <a:gd name="T10" fmla="*/ 7 w 352"/>
                  <a:gd name="T11" fmla="*/ 128 h 171"/>
                  <a:gd name="T12" fmla="*/ 4 w 352"/>
                  <a:gd name="T13" fmla="*/ 128 h 171"/>
                  <a:gd name="T14" fmla="*/ 3 w 352"/>
                  <a:gd name="T15" fmla="*/ 130 h 171"/>
                  <a:gd name="T16" fmla="*/ 2 w 352"/>
                  <a:gd name="T17" fmla="*/ 130 h 171"/>
                  <a:gd name="T18" fmla="*/ 2 w 352"/>
                  <a:gd name="T19" fmla="*/ 131 h 171"/>
                  <a:gd name="T20" fmla="*/ 0 w 352"/>
                  <a:gd name="T21" fmla="*/ 133 h 171"/>
                  <a:gd name="T22" fmla="*/ 0 w 352"/>
                  <a:gd name="T23" fmla="*/ 166 h 171"/>
                  <a:gd name="T24" fmla="*/ 2 w 352"/>
                  <a:gd name="T25" fmla="*/ 168 h 171"/>
                  <a:gd name="T26" fmla="*/ 2 w 352"/>
                  <a:gd name="T27" fmla="*/ 169 h 171"/>
                  <a:gd name="T28" fmla="*/ 3 w 352"/>
                  <a:gd name="T29" fmla="*/ 169 h 171"/>
                  <a:gd name="T30" fmla="*/ 4 w 352"/>
                  <a:gd name="T31" fmla="*/ 171 h 171"/>
                  <a:gd name="T32" fmla="*/ 347 w 352"/>
                  <a:gd name="T33" fmla="*/ 171 h 171"/>
                  <a:gd name="T34" fmla="*/ 349 w 352"/>
                  <a:gd name="T35" fmla="*/ 169 h 171"/>
                  <a:gd name="T36" fmla="*/ 350 w 352"/>
                  <a:gd name="T37" fmla="*/ 169 h 171"/>
                  <a:gd name="T38" fmla="*/ 350 w 352"/>
                  <a:gd name="T39" fmla="*/ 168 h 171"/>
                  <a:gd name="T40" fmla="*/ 352 w 352"/>
                  <a:gd name="T41" fmla="*/ 166 h 171"/>
                  <a:gd name="T42" fmla="*/ 352 w 352"/>
                  <a:gd name="T43" fmla="*/ 4 h 171"/>
                  <a:gd name="T44" fmla="*/ 350 w 352"/>
                  <a:gd name="T45" fmla="*/ 3 h 171"/>
                  <a:gd name="T46" fmla="*/ 350 w 352"/>
                  <a:gd name="T47" fmla="*/ 1 h 171"/>
                  <a:gd name="T48" fmla="*/ 349 w 352"/>
                  <a:gd name="T49" fmla="*/ 1 h 171"/>
                  <a:gd name="T50" fmla="*/ 347 w 352"/>
                  <a:gd name="T51" fmla="*/ 0 h 171"/>
                  <a:gd name="T52" fmla="*/ 345 w 352"/>
                  <a:gd name="T53" fmla="*/ 0 h 171"/>
                  <a:gd name="T54" fmla="*/ 343 w 352"/>
                  <a:gd name="T55" fmla="*/ 1 h 171"/>
                  <a:gd name="T56" fmla="*/ 342 w 352"/>
                  <a:gd name="T57" fmla="*/ 1 h 171"/>
                  <a:gd name="T58" fmla="*/ 342 w 352"/>
                  <a:gd name="T59" fmla="*/ 3 h 171"/>
                  <a:gd name="T60" fmla="*/ 340 w 352"/>
                  <a:gd name="T61" fmla="*/ 4 h 171"/>
                  <a:gd name="T62" fmla="*/ 340 w 352"/>
                  <a:gd name="T63" fmla="*/ 6 h 171"/>
                  <a:gd name="T64" fmla="*/ 340 w 352"/>
                  <a:gd name="T65" fmla="*/ 159 h 171"/>
                  <a:gd name="T66" fmla="*/ 12 w 352"/>
                  <a:gd name="T67" fmla="*/ 159 h 171"/>
                  <a:gd name="T68" fmla="*/ 12 w 352"/>
                  <a:gd name="T69" fmla="*/ 13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2" h="171">
                    <a:moveTo>
                      <a:pt x="12" y="134"/>
                    </a:moveTo>
                    <a:lnTo>
                      <a:pt x="12" y="133"/>
                    </a:lnTo>
                    <a:lnTo>
                      <a:pt x="10" y="131"/>
                    </a:lnTo>
                    <a:lnTo>
                      <a:pt x="10" y="130"/>
                    </a:lnTo>
                    <a:lnTo>
                      <a:pt x="9" y="130"/>
                    </a:lnTo>
                    <a:lnTo>
                      <a:pt x="7" y="128"/>
                    </a:lnTo>
                    <a:lnTo>
                      <a:pt x="4" y="128"/>
                    </a:lnTo>
                    <a:lnTo>
                      <a:pt x="3" y="130"/>
                    </a:lnTo>
                    <a:lnTo>
                      <a:pt x="2" y="130"/>
                    </a:lnTo>
                    <a:lnTo>
                      <a:pt x="2" y="131"/>
                    </a:lnTo>
                    <a:lnTo>
                      <a:pt x="0" y="133"/>
                    </a:lnTo>
                    <a:lnTo>
                      <a:pt x="0" y="166"/>
                    </a:lnTo>
                    <a:lnTo>
                      <a:pt x="2" y="168"/>
                    </a:lnTo>
                    <a:lnTo>
                      <a:pt x="2" y="169"/>
                    </a:lnTo>
                    <a:lnTo>
                      <a:pt x="3" y="169"/>
                    </a:lnTo>
                    <a:lnTo>
                      <a:pt x="4" y="171"/>
                    </a:lnTo>
                    <a:lnTo>
                      <a:pt x="347" y="171"/>
                    </a:lnTo>
                    <a:lnTo>
                      <a:pt x="349" y="169"/>
                    </a:lnTo>
                    <a:lnTo>
                      <a:pt x="350" y="169"/>
                    </a:lnTo>
                    <a:lnTo>
                      <a:pt x="350" y="168"/>
                    </a:lnTo>
                    <a:lnTo>
                      <a:pt x="352" y="166"/>
                    </a:lnTo>
                    <a:lnTo>
                      <a:pt x="352" y="4"/>
                    </a:lnTo>
                    <a:lnTo>
                      <a:pt x="350" y="3"/>
                    </a:lnTo>
                    <a:lnTo>
                      <a:pt x="350" y="1"/>
                    </a:lnTo>
                    <a:lnTo>
                      <a:pt x="349" y="1"/>
                    </a:lnTo>
                    <a:lnTo>
                      <a:pt x="347" y="0"/>
                    </a:lnTo>
                    <a:lnTo>
                      <a:pt x="345" y="0"/>
                    </a:lnTo>
                    <a:lnTo>
                      <a:pt x="343" y="1"/>
                    </a:lnTo>
                    <a:lnTo>
                      <a:pt x="342" y="1"/>
                    </a:lnTo>
                    <a:lnTo>
                      <a:pt x="342" y="3"/>
                    </a:lnTo>
                    <a:lnTo>
                      <a:pt x="340" y="4"/>
                    </a:lnTo>
                    <a:lnTo>
                      <a:pt x="340" y="6"/>
                    </a:lnTo>
                    <a:lnTo>
                      <a:pt x="340" y="159"/>
                    </a:lnTo>
                    <a:lnTo>
                      <a:pt x="12" y="159"/>
                    </a:lnTo>
                    <a:lnTo>
                      <a:pt x="12"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79" name="Freeform 1884"/>
              <p:cNvSpPr>
                <a:spLocks/>
              </p:cNvSpPr>
              <p:nvPr/>
            </p:nvSpPr>
            <p:spPr bwMode="auto">
              <a:xfrm>
                <a:off x="4418" y="2176"/>
                <a:ext cx="175" cy="124"/>
              </a:xfrm>
              <a:custGeom>
                <a:avLst/>
                <a:gdLst>
                  <a:gd name="T0" fmla="*/ 10 w 350"/>
                  <a:gd name="T1" fmla="*/ 3 h 249"/>
                  <a:gd name="T2" fmla="*/ 10 w 350"/>
                  <a:gd name="T3" fmla="*/ 2 h 249"/>
                  <a:gd name="T4" fmla="*/ 9 w 350"/>
                  <a:gd name="T5" fmla="*/ 2 h 249"/>
                  <a:gd name="T6" fmla="*/ 7 w 350"/>
                  <a:gd name="T7" fmla="*/ 0 h 249"/>
                  <a:gd name="T8" fmla="*/ 4 w 350"/>
                  <a:gd name="T9" fmla="*/ 0 h 249"/>
                  <a:gd name="T10" fmla="*/ 3 w 350"/>
                  <a:gd name="T11" fmla="*/ 2 h 249"/>
                  <a:gd name="T12" fmla="*/ 2 w 350"/>
                  <a:gd name="T13" fmla="*/ 2 h 249"/>
                  <a:gd name="T14" fmla="*/ 2 w 350"/>
                  <a:gd name="T15" fmla="*/ 3 h 249"/>
                  <a:gd name="T16" fmla="*/ 0 w 350"/>
                  <a:gd name="T17" fmla="*/ 5 h 249"/>
                  <a:gd name="T18" fmla="*/ 0 w 350"/>
                  <a:gd name="T19" fmla="*/ 7 h 249"/>
                  <a:gd name="T20" fmla="*/ 2 w 350"/>
                  <a:gd name="T21" fmla="*/ 9 h 249"/>
                  <a:gd name="T22" fmla="*/ 136 w 350"/>
                  <a:gd name="T23" fmla="*/ 246 h 249"/>
                  <a:gd name="T24" fmla="*/ 136 w 350"/>
                  <a:gd name="T25" fmla="*/ 247 h 249"/>
                  <a:gd name="T26" fmla="*/ 137 w 350"/>
                  <a:gd name="T27" fmla="*/ 247 h 249"/>
                  <a:gd name="T28" fmla="*/ 139 w 350"/>
                  <a:gd name="T29" fmla="*/ 249 h 249"/>
                  <a:gd name="T30" fmla="*/ 212 w 350"/>
                  <a:gd name="T31" fmla="*/ 249 h 249"/>
                  <a:gd name="T32" fmla="*/ 213 w 350"/>
                  <a:gd name="T33" fmla="*/ 247 h 249"/>
                  <a:gd name="T34" fmla="*/ 215 w 350"/>
                  <a:gd name="T35" fmla="*/ 247 h 249"/>
                  <a:gd name="T36" fmla="*/ 215 w 350"/>
                  <a:gd name="T37" fmla="*/ 246 h 249"/>
                  <a:gd name="T38" fmla="*/ 349 w 350"/>
                  <a:gd name="T39" fmla="*/ 9 h 249"/>
                  <a:gd name="T40" fmla="*/ 350 w 350"/>
                  <a:gd name="T41" fmla="*/ 7 h 249"/>
                  <a:gd name="T42" fmla="*/ 350 w 350"/>
                  <a:gd name="T43" fmla="*/ 5 h 249"/>
                  <a:gd name="T44" fmla="*/ 349 w 350"/>
                  <a:gd name="T45" fmla="*/ 3 h 249"/>
                  <a:gd name="T46" fmla="*/ 349 w 350"/>
                  <a:gd name="T47" fmla="*/ 2 h 249"/>
                  <a:gd name="T48" fmla="*/ 347 w 350"/>
                  <a:gd name="T49" fmla="*/ 2 h 249"/>
                  <a:gd name="T50" fmla="*/ 346 w 350"/>
                  <a:gd name="T51" fmla="*/ 0 h 249"/>
                  <a:gd name="T52" fmla="*/ 343 w 350"/>
                  <a:gd name="T53" fmla="*/ 0 h 249"/>
                  <a:gd name="T54" fmla="*/ 342 w 350"/>
                  <a:gd name="T55" fmla="*/ 2 h 249"/>
                  <a:gd name="T56" fmla="*/ 340 w 350"/>
                  <a:gd name="T57" fmla="*/ 2 h 249"/>
                  <a:gd name="T58" fmla="*/ 340 w 350"/>
                  <a:gd name="T59" fmla="*/ 3 h 249"/>
                  <a:gd name="T60" fmla="*/ 208 w 350"/>
                  <a:gd name="T61" fmla="*/ 237 h 249"/>
                  <a:gd name="T62" fmla="*/ 143 w 350"/>
                  <a:gd name="T63" fmla="*/ 237 h 249"/>
                  <a:gd name="T64" fmla="*/ 10 w 350"/>
                  <a:gd name="T65" fmla="*/ 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0" h="249">
                    <a:moveTo>
                      <a:pt x="10" y="3"/>
                    </a:moveTo>
                    <a:lnTo>
                      <a:pt x="10" y="2"/>
                    </a:lnTo>
                    <a:lnTo>
                      <a:pt x="9" y="2"/>
                    </a:lnTo>
                    <a:lnTo>
                      <a:pt x="7" y="0"/>
                    </a:lnTo>
                    <a:lnTo>
                      <a:pt x="4" y="0"/>
                    </a:lnTo>
                    <a:lnTo>
                      <a:pt x="3" y="2"/>
                    </a:lnTo>
                    <a:lnTo>
                      <a:pt x="2" y="2"/>
                    </a:lnTo>
                    <a:lnTo>
                      <a:pt x="2" y="3"/>
                    </a:lnTo>
                    <a:lnTo>
                      <a:pt x="0" y="5"/>
                    </a:lnTo>
                    <a:lnTo>
                      <a:pt x="0" y="7"/>
                    </a:lnTo>
                    <a:lnTo>
                      <a:pt x="2" y="9"/>
                    </a:lnTo>
                    <a:lnTo>
                      <a:pt x="136" y="246"/>
                    </a:lnTo>
                    <a:lnTo>
                      <a:pt x="136" y="247"/>
                    </a:lnTo>
                    <a:lnTo>
                      <a:pt x="137" y="247"/>
                    </a:lnTo>
                    <a:lnTo>
                      <a:pt x="139" y="249"/>
                    </a:lnTo>
                    <a:lnTo>
                      <a:pt x="212" y="249"/>
                    </a:lnTo>
                    <a:lnTo>
                      <a:pt x="213" y="247"/>
                    </a:lnTo>
                    <a:lnTo>
                      <a:pt x="215" y="247"/>
                    </a:lnTo>
                    <a:lnTo>
                      <a:pt x="215" y="246"/>
                    </a:lnTo>
                    <a:lnTo>
                      <a:pt x="349" y="9"/>
                    </a:lnTo>
                    <a:lnTo>
                      <a:pt x="350" y="7"/>
                    </a:lnTo>
                    <a:lnTo>
                      <a:pt x="350" y="5"/>
                    </a:lnTo>
                    <a:lnTo>
                      <a:pt x="349" y="3"/>
                    </a:lnTo>
                    <a:lnTo>
                      <a:pt x="349" y="2"/>
                    </a:lnTo>
                    <a:lnTo>
                      <a:pt x="347" y="2"/>
                    </a:lnTo>
                    <a:lnTo>
                      <a:pt x="346" y="0"/>
                    </a:lnTo>
                    <a:lnTo>
                      <a:pt x="343" y="0"/>
                    </a:lnTo>
                    <a:lnTo>
                      <a:pt x="342" y="2"/>
                    </a:lnTo>
                    <a:lnTo>
                      <a:pt x="340" y="2"/>
                    </a:lnTo>
                    <a:lnTo>
                      <a:pt x="340" y="3"/>
                    </a:lnTo>
                    <a:lnTo>
                      <a:pt x="208" y="237"/>
                    </a:lnTo>
                    <a:lnTo>
                      <a:pt x="143" y="237"/>
                    </a:lnTo>
                    <a:lnTo>
                      <a:pt x="10" y="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0" name="Freeform 1885"/>
              <p:cNvSpPr>
                <a:spLocks/>
              </p:cNvSpPr>
              <p:nvPr/>
            </p:nvSpPr>
            <p:spPr bwMode="auto">
              <a:xfrm>
                <a:off x="4322" y="2044"/>
                <a:ext cx="25" cy="233"/>
              </a:xfrm>
              <a:custGeom>
                <a:avLst/>
                <a:gdLst>
                  <a:gd name="T0" fmla="*/ 51 w 51"/>
                  <a:gd name="T1" fmla="*/ 5 h 465"/>
                  <a:gd name="T2" fmla="*/ 51 w 51"/>
                  <a:gd name="T3" fmla="*/ 4 h 465"/>
                  <a:gd name="T4" fmla="*/ 50 w 51"/>
                  <a:gd name="T5" fmla="*/ 2 h 465"/>
                  <a:gd name="T6" fmla="*/ 50 w 51"/>
                  <a:gd name="T7" fmla="*/ 1 h 465"/>
                  <a:gd name="T8" fmla="*/ 48 w 51"/>
                  <a:gd name="T9" fmla="*/ 1 h 465"/>
                  <a:gd name="T10" fmla="*/ 47 w 51"/>
                  <a:gd name="T11" fmla="*/ 0 h 465"/>
                  <a:gd name="T12" fmla="*/ 44 w 51"/>
                  <a:gd name="T13" fmla="*/ 0 h 465"/>
                  <a:gd name="T14" fmla="*/ 43 w 51"/>
                  <a:gd name="T15" fmla="*/ 1 h 465"/>
                  <a:gd name="T16" fmla="*/ 41 w 51"/>
                  <a:gd name="T17" fmla="*/ 1 h 465"/>
                  <a:gd name="T18" fmla="*/ 41 w 51"/>
                  <a:gd name="T19" fmla="*/ 2 h 465"/>
                  <a:gd name="T20" fmla="*/ 40 w 51"/>
                  <a:gd name="T21" fmla="*/ 4 h 465"/>
                  <a:gd name="T22" fmla="*/ 40 w 51"/>
                  <a:gd name="T23" fmla="*/ 454 h 465"/>
                  <a:gd name="T24" fmla="*/ 12 w 51"/>
                  <a:gd name="T25" fmla="*/ 454 h 465"/>
                  <a:gd name="T26" fmla="*/ 12 w 51"/>
                  <a:gd name="T27" fmla="*/ 4 h 465"/>
                  <a:gd name="T28" fmla="*/ 10 w 51"/>
                  <a:gd name="T29" fmla="*/ 2 h 465"/>
                  <a:gd name="T30" fmla="*/ 10 w 51"/>
                  <a:gd name="T31" fmla="*/ 1 h 465"/>
                  <a:gd name="T32" fmla="*/ 9 w 51"/>
                  <a:gd name="T33" fmla="*/ 1 h 465"/>
                  <a:gd name="T34" fmla="*/ 7 w 51"/>
                  <a:gd name="T35" fmla="*/ 0 h 465"/>
                  <a:gd name="T36" fmla="*/ 4 w 51"/>
                  <a:gd name="T37" fmla="*/ 0 h 465"/>
                  <a:gd name="T38" fmla="*/ 3 w 51"/>
                  <a:gd name="T39" fmla="*/ 1 h 465"/>
                  <a:gd name="T40" fmla="*/ 2 w 51"/>
                  <a:gd name="T41" fmla="*/ 1 h 465"/>
                  <a:gd name="T42" fmla="*/ 2 w 51"/>
                  <a:gd name="T43" fmla="*/ 2 h 465"/>
                  <a:gd name="T44" fmla="*/ 0 w 51"/>
                  <a:gd name="T45" fmla="*/ 4 h 465"/>
                  <a:gd name="T46" fmla="*/ 0 w 51"/>
                  <a:gd name="T47" fmla="*/ 5 h 465"/>
                  <a:gd name="T48" fmla="*/ 0 w 51"/>
                  <a:gd name="T49" fmla="*/ 460 h 465"/>
                  <a:gd name="T50" fmla="*/ 0 w 51"/>
                  <a:gd name="T51" fmla="*/ 461 h 465"/>
                  <a:gd name="T52" fmla="*/ 2 w 51"/>
                  <a:gd name="T53" fmla="*/ 462 h 465"/>
                  <a:gd name="T54" fmla="*/ 2 w 51"/>
                  <a:gd name="T55" fmla="*/ 464 h 465"/>
                  <a:gd name="T56" fmla="*/ 3 w 51"/>
                  <a:gd name="T57" fmla="*/ 464 h 465"/>
                  <a:gd name="T58" fmla="*/ 4 w 51"/>
                  <a:gd name="T59" fmla="*/ 465 h 465"/>
                  <a:gd name="T60" fmla="*/ 47 w 51"/>
                  <a:gd name="T61" fmla="*/ 465 h 465"/>
                  <a:gd name="T62" fmla="*/ 48 w 51"/>
                  <a:gd name="T63" fmla="*/ 464 h 465"/>
                  <a:gd name="T64" fmla="*/ 50 w 51"/>
                  <a:gd name="T65" fmla="*/ 464 h 465"/>
                  <a:gd name="T66" fmla="*/ 50 w 51"/>
                  <a:gd name="T67" fmla="*/ 462 h 465"/>
                  <a:gd name="T68" fmla="*/ 51 w 51"/>
                  <a:gd name="T69" fmla="*/ 461 h 465"/>
                  <a:gd name="T70" fmla="*/ 51 w 51"/>
                  <a:gd name="T71" fmla="*/ 460 h 465"/>
                  <a:gd name="T72" fmla="*/ 51 w 51"/>
                  <a:gd name="T73" fmla="*/ 5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465">
                    <a:moveTo>
                      <a:pt x="51" y="5"/>
                    </a:moveTo>
                    <a:lnTo>
                      <a:pt x="51" y="4"/>
                    </a:lnTo>
                    <a:lnTo>
                      <a:pt x="50" y="2"/>
                    </a:lnTo>
                    <a:lnTo>
                      <a:pt x="50" y="1"/>
                    </a:lnTo>
                    <a:lnTo>
                      <a:pt x="48" y="1"/>
                    </a:lnTo>
                    <a:lnTo>
                      <a:pt x="47" y="0"/>
                    </a:lnTo>
                    <a:lnTo>
                      <a:pt x="44" y="0"/>
                    </a:lnTo>
                    <a:lnTo>
                      <a:pt x="43" y="1"/>
                    </a:lnTo>
                    <a:lnTo>
                      <a:pt x="41" y="1"/>
                    </a:lnTo>
                    <a:lnTo>
                      <a:pt x="41" y="2"/>
                    </a:lnTo>
                    <a:lnTo>
                      <a:pt x="40" y="4"/>
                    </a:lnTo>
                    <a:lnTo>
                      <a:pt x="40" y="454"/>
                    </a:lnTo>
                    <a:lnTo>
                      <a:pt x="12" y="454"/>
                    </a:lnTo>
                    <a:lnTo>
                      <a:pt x="12" y="4"/>
                    </a:lnTo>
                    <a:lnTo>
                      <a:pt x="10" y="2"/>
                    </a:lnTo>
                    <a:lnTo>
                      <a:pt x="10" y="1"/>
                    </a:lnTo>
                    <a:lnTo>
                      <a:pt x="9" y="1"/>
                    </a:lnTo>
                    <a:lnTo>
                      <a:pt x="7" y="0"/>
                    </a:lnTo>
                    <a:lnTo>
                      <a:pt x="4" y="0"/>
                    </a:lnTo>
                    <a:lnTo>
                      <a:pt x="3" y="1"/>
                    </a:lnTo>
                    <a:lnTo>
                      <a:pt x="2" y="1"/>
                    </a:lnTo>
                    <a:lnTo>
                      <a:pt x="2" y="2"/>
                    </a:lnTo>
                    <a:lnTo>
                      <a:pt x="0" y="4"/>
                    </a:lnTo>
                    <a:lnTo>
                      <a:pt x="0" y="5"/>
                    </a:lnTo>
                    <a:lnTo>
                      <a:pt x="0" y="460"/>
                    </a:lnTo>
                    <a:lnTo>
                      <a:pt x="0" y="461"/>
                    </a:lnTo>
                    <a:lnTo>
                      <a:pt x="2" y="462"/>
                    </a:lnTo>
                    <a:lnTo>
                      <a:pt x="2" y="464"/>
                    </a:lnTo>
                    <a:lnTo>
                      <a:pt x="3" y="464"/>
                    </a:lnTo>
                    <a:lnTo>
                      <a:pt x="4" y="465"/>
                    </a:lnTo>
                    <a:lnTo>
                      <a:pt x="47" y="465"/>
                    </a:lnTo>
                    <a:lnTo>
                      <a:pt x="48" y="464"/>
                    </a:lnTo>
                    <a:lnTo>
                      <a:pt x="50" y="464"/>
                    </a:lnTo>
                    <a:lnTo>
                      <a:pt x="50" y="462"/>
                    </a:lnTo>
                    <a:lnTo>
                      <a:pt x="51" y="461"/>
                    </a:lnTo>
                    <a:lnTo>
                      <a:pt x="51" y="460"/>
                    </a:lnTo>
                    <a:lnTo>
                      <a:pt x="5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1" name="Freeform 1886"/>
              <p:cNvSpPr>
                <a:spLocks/>
              </p:cNvSpPr>
              <p:nvPr/>
            </p:nvSpPr>
            <p:spPr bwMode="auto">
              <a:xfrm>
                <a:off x="4311" y="2248"/>
                <a:ext cx="46" cy="46"/>
              </a:xfrm>
              <a:custGeom>
                <a:avLst/>
                <a:gdLst>
                  <a:gd name="T0" fmla="*/ 68 w 92"/>
                  <a:gd name="T1" fmla="*/ 0 h 90"/>
                  <a:gd name="T2" fmla="*/ 66 w 92"/>
                  <a:gd name="T3" fmla="*/ 0 h 90"/>
                  <a:gd name="T4" fmla="*/ 65 w 92"/>
                  <a:gd name="T5" fmla="*/ 1 h 90"/>
                  <a:gd name="T6" fmla="*/ 64 w 92"/>
                  <a:gd name="T7" fmla="*/ 1 h 90"/>
                  <a:gd name="T8" fmla="*/ 64 w 92"/>
                  <a:gd name="T9" fmla="*/ 3 h 90"/>
                  <a:gd name="T10" fmla="*/ 62 w 92"/>
                  <a:gd name="T11" fmla="*/ 4 h 90"/>
                  <a:gd name="T12" fmla="*/ 62 w 92"/>
                  <a:gd name="T13" fmla="*/ 7 h 90"/>
                  <a:gd name="T14" fmla="*/ 64 w 92"/>
                  <a:gd name="T15" fmla="*/ 8 h 90"/>
                  <a:gd name="T16" fmla="*/ 64 w 92"/>
                  <a:gd name="T17" fmla="*/ 10 h 90"/>
                  <a:gd name="T18" fmla="*/ 65 w 92"/>
                  <a:gd name="T19" fmla="*/ 10 h 90"/>
                  <a:gd name="T20" fmla="*/ 66 w 92"/>
                  <a:gd name="T21" fmla="*/ 11 h 90"/>
                  <a:gd name="T22" fmla="*/ 81 w 92"/>
                  <a:gd name="T23" fmla="*/ 11 h 90"/>
                  <a:gd name="T24" fmla="*/ 81 w 92"/>
                  <a:gd name="T25" fmla="*/ 79 h 90"/>
                  <a:gd name="T26" fmla="*/ 11 w 92"/>
                  <a:gd name="T27" fmla="*/ 79 h 90"/>
                  <a:gd name="T28" fmla="*/ 11 w 92"/>
                  <a:gd name="T29" fmla="*/ 11 h 90"/>
                  <a:gd name="T30" fmla="*/ 27 w 92"/>
                  <a:gd name="T31" fmla="*/ 11 h 90"/>
                  <a:gd name="T32" fmla="*/ 28 w 92"/>
                  <a:gd name="T33" fmla="*/ 10 h 90"/>
                  <a:gd name="T34" fmla="*/ 30 w 92"/>
                  <a:gd name="T35" fmla="*/ 10 h 90"/>
                  <a:gd name="T36" fmla="*/ 30 w 92"/>
                  <a:gd name="T37" fmla="*/ 8 h 90"/>
                  <a:gd name="T38" fmla="*/ 31 w 92"/>
                  <a:gd name="T39" fmla="*/ 7 h 90"/>
                  <a:gd name="T40" fmla="*/ 31 w 92"/>
                  <a:gd name="T41" fmla="*/ 4 h 90"/>
                  <a:gd name="T42" fmla="*/ 30 w 92"/>
                  <a:gd name="T43" fmla="*/ 3 h 90"/>
                  <a:gd name="T44" fmla="*/ 30 w 92"/>
                  <a:gd name="T45" fmla="*/ 1 h 90"/>
                  <a:gd name="T46" fmla="*/ 28 w 92"/>
                  <a:gd name="T47" fmla="*/ 1 h 90"/>
                  <a:gd name="T48" fmla="*/ 27 w 92"/>
                  <a:gd name="T49" fmla="*/ 0 h 90"/>
                  <a:gd name="T50" fmla="*/ 25 w 92"/>
                  <a:gd name="T51" fmla="*/ 0 h 90"/>
                  <a:gd name="T52" fmla="*/ 6 w 92"/>
                  <a:gd name="T53" fmla="*/ 0 h 90"/>
                  <a:gd name="T54" fmla="*/ 4 w 92"/>
                  <a:gd name="T55" fmla="*/ 0 h 90"/>
                  <a:gd name="T56" fmla="*/ 3 w 92"/>
                  <a:gd name="T57" fmla="*/ 1 h 90"/>
                  <a:gd name="T58" fmla="*/ 1 w 92"/>
                  <a:gd name="T59" fmla="*/ 1 h 90"/>
                  <a:gd name="T60" fmla="*/ 1 w 92"/>
                  <a:gd name="T61" fmla="*/ 3 h 90"/>
                  <a:gd name="T62" fmla="*/ 0 w 92"/>
                  <a:gd name="T63" fmla="*/ 4 h 90"/>
                  <a:gd name="T64" fmla="*/ 0 w 92"/>
                  <a:gd name="T65" fmla="*/ 86 h 90"/>
                  <a:gd name="T66" fmla="*/ 1 w 92"/>
                  <a:gd name="T67" fmla="*/ 87 h 90"/>
                  <a:gd name="T68" fmla="*/ 1 w 92"/>
                  <a:gd name="T69" fmla="*/ 89 h 90"/>
                  <a:gd name="T70" fmla="*/ 3 w 92"/>
                  <a:gd name="T71" fmla="*/ 89 h 90"/>
                  <a:gd name="T72" fmla="*/ 4 w 92"/>
                  <a:gd name="T73" fmla="*/ 90 h 90"/>
                  <a:gd name="T74" fmla="*/ 88 w 92"/>
                  <a:gd name="T75" fmla="*/ 90 h 90"/>
                  <a:gd name="T76" fmla="*/ 89 w 92"/>
                  <a:gd name="T77" fmla="*/ 89 h 90"/>
                  <a:gd name="T78" fmla="*/ 90 w 92"/>
                  <a:gd name="T79" fmla="*/ 89 h 90"/>
                  <a:gd name="T80" fmla="*/ 90 w 92"/>
                  <a:gd name="T81" fmla="*/ 87 h 90"/>
                  <a:gd name="T82" fmla="*/ 92 w 92"/>
                  <a:gd name="T83" fmla="*/ 86 h 90"/>
                  <a:gd name="T84" fmla="*/ 92 w 92"/>
                  <a:gd name="T85" fmla="*/ 4 h 90"/>
                  <a:gd name="T86" fmla="*/ 90 w 92"/>
                  <a:gd name="T87" fmla="*/ 3 h 90"/>
                  <a:gd name="T88" fmla="*/ 90 w 92"/>
                  <a:gd name="T89" fmla="*/ 1 h 90"/>
                  <a:gd name="T90" fmla="*/ 89 w 92"/>
                  <a:gd name="T91" fmla="*/ 1 h 90"/>
                  <a:gd name="T92" fmla="*/ 88 w 92"/>
                  <a:gd name="T93" fmla="*/ 0 h 90"/>
                  <a:gd name="T94" fmla="*/ 86 w 92"/>
                  <a:gd name="T95" fmla="*/ 0 h 90"/>
                  <a:gd name="T96" fmla="*/ 68 w 92"/>
                  <a:gd name="T9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2" h="90">
                    <a:moveTo>
                      <a:pt x="68" y="0"/>
                    </a:moveTo>
                    <a:lnTo>
                      <a:pt x="66" y="0"/>
                    </a:lnTo>
                    <a:lnTo>
                      <a:pt x="65" y="1"/>
                    </a:lnTo>
                    <a:lnTo>
                      <a:pt x="64" y="1"/>
                    </a:lnTo>
                    <a:lnTo>
                      <a:pt x="64" y="3"/>
                    </a:lnTo>
                    <a:lnTo>
                      <a:pt x="62" y="4"/>
                    </a:lnTo>
                    <a:lnTo>
                      <a:pt x="62" y="7"/>
                    </a:lnTo>
                    <a:lnTo>
                      <a:pt x="64" y="8"/>
                    </a:lnTo>
                    <a:lnTo>
                      <a:pt x="64" y="10"/>
                    </a:lnTo>
                    <a:lnTo>
                      <a:pt x="65" y="10"/>
                    </a:lnTo>
                    <a:lnTo>
                      <a:pt x="66" y="11"/>
                    </a:lnTo>
                    <a:lnTo>
                      <a:pt x="81" y="11"/>
                    </a:lnTo>
                    <a:lnTo>
                      <a:pt x="81" y="79"/>
                    </a:lnTo>
                    <a:lnTo>
                      <a:pt x="11" y="79"/>
                    </a:lnTo>
                    <a:lnTo>
                      <a:pt x="11" y="11"/>
                    </a:lnTo>
                    <a:lnTo>
                      <a:pt x="27" y="11"/>
                    </a:lnTo>
                    <a:lnTo>
                      <a:pt x="28" y="10"/>
                    </a:lnTo>
                    <a:lnTo>
                      <a:pt x="30" y="10"/>
                    </a:lnTo>
                    <a:lnTo>
                      <a:pt x="30" y="8"/>
                    </a:lnTo>
                    <a:lnTo>
                      <a:pt x="31" y="7"/>
                    </a:lnTo>
                    <a:lnTo>
                      <a:pt x="31" y="4"/>
                    </a:lnTo>
                    <a:lnTo>
                      <a:pt x="30" y="3"/>
                    </a:lnTo>
                    <a:lnTo>
                      <a:pt x="30" y="1"/>
                    </a:lnTo>
                    <a:lnTo>
                      <a:pt x="28" y="1"/>
                    </a:lnTo>
                    <a:lnTo>
                      <a:pt x="27" y="0"/>
                    </a:lnTo>
                    <a:lnTo>
                      <a:pt x="25" y="0"/>
                    </a:lnTo>
                    <a:lnTo>
                      <a:pt x="6" y="0"/>
                    </a:lnTo>
                    <a:lnTo>
                      <a:pt x="4" y="0"/>
                    </a:lnTo>
                    <a:lnTo>
                      <a:pt x="3" y="1"/>
                    </a:lnTo>
                    <a:lnTo>
                      <a:pt x="1" y="1"/>
                    </a:lnTo>
                    <a:lnTo>
                      <a:pt x="1" y="3"/>
                    </a:lnTo>
                    <a:lnTo>
                      <a:pt x="0" y="4"/>
                    </a:lnTo>
                    <a:lnTo>
                      <a:pt x="0" y="86"/>
                    </a:lnTo>
                    <a:lnTo>
                      <a:pt x="1" y="87"/>
                    </a:lnTo>
                    <a:lnTo>
                      <a:pt x="1" y="89"/>
                    </a:lnTo>
                    <a:lnTo>
                      <a:pt x="3" y="89"/>
                    </a:lnTo>
                    <a:lnTo>
                      <a:pt x="4" y="90"/>
                    </a:lnTo>
                    <a:lnTo>
                      <a:pt x="88" y="90"/>
                    </a:lnTo>
                    <a:lnTo>
                      <a:pt x="89" y="89"/>
                    </a:lnTo>
                    <a:lnTo>
                      <a:pt x="90" y="89"/>
                    </a:lnTo>
                    <a:lnTo>
                      <a:pt x="90" y="87"/>
                    </a:lnTo>
                    <a:lnTo>
                      <a:pt x="92" y="86"/>
                    </a:lnTo>
                    <a:lnTo>
                      <a:pt x="92" y="4"/>
                    </a:lnTo>
                    <a:lnTo>
                      <a:pt x="90" y="3"/>
                    </a:lnTo>
                    <a:lnTo>
                      <a:pt x="90" y="1"/>
                    </a:lnTo>
                    <a:lnTo>
                      <a:pt x="89" y="1"/>
                    </a:lnTo>
                    <a:lnTo>
                      <a:pt x="88" y="0"/>
                    </a:lnTo>
                    <a:lnTo>
                      <a:pt x="86" y="0"/>
                    </a:lnTo>
                    <a:lnTo>
                      <a:pt x="6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2" name="Freeform 1887"/>
              <p:cNvSpPr>
                <a:spLocks/>
              </p:cNvSpPr>
              <p:nvPr/>
            </p:nvSpPr>
            <p:spPr bwMode="auto">
              <a:xfrm>
                <a:off x="4312" y="2272"/>
                <a:ext cx="45" cy="6"/>
              </a:xfrm>
              <a:custGeom>
                <a:avLst/>
                <a:gdLst>
                  <a:gd name="T0" fmla="*/ 85 w 91"/>
                  <a:gd name="T1" fmla="*/ 11 h 11"/>
                  <a:gd name="T2" fmla="*/ 87 w 91"/>
                  <a:gd name="T3" fmla="*/ 11 h 11"/>
                  <a:gd name="T4" fmla="*/ 88 w 91"/>
                  <a:gd name="T5" fmla="*/ 10 h 11"/>
                  <a:gd name="T6" fmla="*/ 89 w 91"/>
                  <a:gd name="T7" fmla="*/ 10 h 11"/>
                  <a:gd name="T8" fmla="*/ 89 w 91"/>
                  <a:gd name="T9" fmla="*/ 8 h 11"/>
                  <a:gd name="T10" fmla="*/ 91 w 91"/>
                  <a:gd name="T11" fmla="*/ 7 h 11"/>
                  <a:gd name="T12" fmla="*/ 91 w 91"/>
                  <a:gd name="T13" fmla="*/ 4 h 11"/>
                  <a:gd name="T14" fmla="*/ 89 w 91"/>
                  <a:gd name="T15" fmla="*/ 3 h 11"/>
                  <a:gd name="T16" fmla="*/ 89 w 91"/>
                  <a:gd name="T17" fmla="*/ 1 h 11"/>
                  <a:gd name="T18" fmla="*/ 88 w 91"/>
                  <a:gd name="T19" fmla="*/ 1 h 11"/>
                  <a:gd name="T20" fmla="*/ 87 w 91"/>
                  <a:gd name="T21" fmla="*/ 0 h 11"/>
                  <a:gd name="T22" fmla="*/ 5 w 91"/>
                  <a:gd name="T23" fmla="*/ 0 h 11"/>
                  <a:gd name="T24" fmla="*/ 3 w 91"/>
                  <a:gd name="T25" fmla="*/ 1 h 11"/>
                  <a:gd name="T26" fmla="*/ 2 w 91"/>
                  <a:gd name="T27" fmla="*/ 1 h 11"/>
                  <a:gd name="T28" fmla="*/ 2 w 91"/>
                  <a:gd name="T29" fmla="*/ 3 h 11"/>
                  <a:gd name="T30" fmla="*/ 0 w 91"/>
                  <a:gd name="T31" fmla="*/ 4 h 11"/>
                  <a:gd name="T32" fmla="*/ 0 w 91"/>
                  <a:gd name="T33" fmla="*/ 7 h 11"/>
                  <a:gd name="T34" fmla="*/ 2 w 91"/>
                  <a:gd name="T35" fmla="*/ 8 h 11"/>
                  <a:gd name="T36" fmla="*/ 2 w 91"/>
                  <a:gd name="T37" fmla="*/ 10 h 11"/>
                  <a:gd name="T38" fmla="*/ 3 w 91"/>
                  <a:gd name="T39" fmla="*/ 10 h 11"/>
                  <a:gd name="T40" fmla="*/ 5 w 91"/>
                  <a:gd name="T41" fmla="*/ 11 h 11"/>
                  <a:gd name="T42" fmla="*/ 6 w 91"/>
                  <a:gd name="T43" fmla="*/ 11 h 11"/>
                  <a:gd name="T44" fmla="*/ 85 w 91"/>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1">
                    <a:moveTo>
                      <a:pt x="85" y="11"/>
                    </a:moveTo>
                    <a:lnTo>
                      <a:pt x="87" y="11"/>
                    </a:lnTo>
                    <a:lnTo>
                      <a:pt x="88" y="10"/>
                    </a:lnTo>
                    <a:lnTo>
                      <a:pt x="89" y="10"/>
                    </a:lnTo>
                    <a:lnTo>
                      <a:pt x="89" y="8"/>
                    </a:lnTo>
                    <a:lnTo>
                      <a:pt x="91" y="7"/>
                    </a:lnTo>
                    <a:lnTo>
                      <a:pt x="91" y="4"/>
                    </a:lnTo>
                    <a:lnTo>
                      <a:pt x="89" y="3"/>
                    </a:lnTo>
                    <a:lnTo>
                      <a:pt x="89" y="1"/>
                    </a:lnTo>
                    <a:lnTo>
                      <a:pt x="88" y="1"/>
                    </a:lnTo>
                    <a:lnTo>
                      <a:pt x="87" y="0"/>
                    </a:lnTo>
                    <a:lnTo>
                      <a:pt x="5" y="0"/>
                    </a:lnTo>
                    <a:lnTo>
                      <a:pt x="3" y="1"/>
                    </a:lnTo>
                    <a:lnTo>
                      <a:pt x="2" y="1"/>
                    </a:lnTo>
                    <a:lnTo>
                      <a:pt x="2" y="3"/>
                    </a:lnTo>
                    <a:lnTo>
                      <a:pt x="0" y="4"/>
                    </a:lnTo>
                    <a:lnTo>
                      <a:pt x="0" y="7"/>
                    </a:lnTo>
                    <a:lnTo>
                      <a:pt x="2" y="8"/>
                    </a:lnTo>
                    <a:lnTo>
                      <a:pt x="2" y="10"/>
                    </a:lnTo>
                    <a:lnTo>
                      <a:pt x="3" y="10"/>
                    </a:lnTo>
                    <a:lnTo>
                      <a:pt x="5" y="11"/>
                    </a:lnTo>
                    <a:lnTo>
                      <a:pt x="6" y="11"/>
                    </a:lnTo>
                    <a:lnTo>
                      <a:pt x="85"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3" name="Freeform 1888"/>
              <p:cNvSpPr>
                <a:spLocks/>
              </p:cNvSpPr>
              <p:nvPr/>
            </p:nvSpPr>
            <p:spPr bwMode="auto">
              <a:xfrm>
                <a:off x="4363" y="2159"/>
                <a:ext cx="43" cy="191"/>
              </a:xfrm>
              <a:custGeom>
                <a:avLst/>
                <a:gdLst>
                  <a:gd name="T0" fmla="*/ 79 w 84"/>
                  <a:gd name="T1" fmla="*/ 11 h 382"/>
                  <a:gd name="T2" fmla="*/ 80 w 84"/>
                  <a:gd name="T3" fmla="*/ 11 h 382"/>
                  <a:gd name="T4" fmla="*/ 81 w 84"/>
                  <a:gd name="T5" fmla="*/ 9 h 382"/>
                  <a:gd name="T6" fmla="*/ 83 w 84"/>
                  <a:gd name="T7" fmla="*/ 9 h 382"/>
                  <a:gd name="T8" fmla="*/ 84 w 84"/>
                  <a:gd name="T9" fmla="*/ 8 h 382"/>
                  <a:gd name="T10" fmla="*/ 84 w 84"/>
                  <a:gd name="T11" fmla="*/ 4 h 382"/>
                  <a:gd name="T12" fmla="*/ 83 w 84"/>
                  <a:gd name="T13" fmla="*/ 2 h 382"/>
                  <a:gd name="T14" fmla="*/ 83 w 84"/>
                  <a:gd name="T15" fmla="*/ 1 h 382"/>
                  <a:gd name="T16" fmla="*/ 81 w 84"/>
                  <a:gd name="T17" fmla="*/ 0 h 382"/>
                  <a:gd name="T18" fmla="*/ 79 w 84"/>
                  <a:gd name="T19" fmla="*/ 0 h 382"/>
                  <a:gd name="T20" fmla="*/ 62 w 84"/>
                  <a:gd name="T21" fmla="*/ 1 h 382"/>
                  <a:gd name="T22" fmla="*/ 48 w 84"/>
                  <a:gd name="T23" fmla="*/ 5 h 382"/>
                  <a:gd name="T24" fmla="*/ 22 w 84"/>
                  <a:gd name="T25" fmla="*/ 22 h 382"/>
                  <a:gd name="T26" fmla="*/ 14 w 84"/>
                  <a:gd name="T27" fmla="*/ 33 h 382"/>
                  <a:gd name="T28" fmla="*/ 5 w 84"/>
                  <a:gd name="T29" fmla="*/ 46 h 382"/>
                  <a:gd name="T30" fmla="*/ 1 w 84"/>
                  <a:gd name="T31" fmla="*/ 60 h 382"/>
                  <a:gd name="T32" fmla="*/ 0 w 84"/>
                  <a:gd name="T33" fmla="*/ 76 h 382"/>
                  <a:gd name="T34" fmla="*/ 0 w 84"/>
                  <a:gd name="T35" fmla="*/ 376 h 382"/>
                  <a:gd name="T36" fmla="*/ 1 w 84"/>
                  <a:gd name="T37" fmla="*/ 379 h 382"/>
                  <a:gd name="T38" fmla="*/ 2 w 84"/>
                  <a:gd name="T39" fmla="*/ 381 h 382"/>
                  <a:gd name="T40" fmla="*/ 4 w 84"/>
                  <a:gd name="T41" fmla="*/ 381 h 382"/>
                  <a:gd name="T42" fmla="*/ 5 w 84"/>
                  <a:gd name="T43" fmla="*/ 382 h 382"/>
                  <a:gd name="T44" fmla="*/ 9 w 84"/>
                  <a:gd name="T45" fmla="*/ 382 h 382"/>
                  <a:gd name="T46" fmla="*/ 11 w 84"/>
                  <a:gd name="T47" fmla="*/ 381 h 382"/>
                  <a:gd name="T48" fmla="*/ 11 w 84"/>
                  <a:gd name="T49" fmla="*/ 379 h 382"/>
                  <a:gd name="T50" fmla="*/ 12 w 84"/>
                  <a:gd name="T51" fmla="*/ 378 h 382"/>
                  <a:gd name="T52" fmla="*/ 12 w 84"/>
                  <a:gd name="T53" fmla="*/ 373 h 382"/>
                  <a:gd name="T54" fmla="*/ 11 w 84"/>
                  <a:gd name="T55" fmla="*/ 372 h 382"/>
                  <a:gd name="T56" fmla="*/ 11 w 84"/>
                  <a:gd name="T57" fmla="*/ 76 h 382"/>
                  <a:gd name="T58" fmla="*/ 12 w 84"/>
                  <a:gd name="T59" fmla="*/ 63 h 382"/>
                  <a:gd name="T60" fmla="*/ 16 w 84"/>
                  <a:gd name="T61" fmla="*/ 52 h 382"/>
                  <a:gd name="T62" fmla="*/ 22 w 84"/>
                  <a:gd name="T63" fmla="*/ 39 h 382"/>
                  <a:gd name="T64" fmla="*/ 31 w 84"/>
                  <a:gd name="T65" fmla="*/ 31 h 382"/>
                  <a:gd name="T66" fmla="*/ 40 w 84"/>
                  <a:gd name="T67" fmla="*/ 22 h 382"/>
                  <a:gd name="T68" fmla="*/ 53 w 84"/>
                  <a:gd name="T69" fmla="*/ 17 h 382"/>
                  <a:gd name="T70" fmla="*/ 64 w 84"/>
                  <a:gd name="T71" fmla="*/ 12 h 382"/>
                  <a:gd name="T72" fmla="*/ 79 w 84"/>
                  <a:gd name="T73" fmla="*/ 11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382">
                    <a:moveTo>
                      <a:pt x="79" y="11"/>
                    </a:moveTo>
                    <a:lnTo>
                      <a:pt x="80" y="11"/>
                    </a:lnTo>
                    <a:lnTo>
                      <a:pt x="81" y="9"/>
                    </a:lnTo>
                    <a:lnTo>
                      <a:pt x="83" y="9"/>
                    </a:lnTo>
                    <a:lnTo>
                      <a:pt x="84" y="8"/>
                    </a:lnTo>
                    <a:lnTo>
                      <a:pt x="84" y="4"/>
                    </a:lnTo>
                    <a:lnTo>
                      <a:pt x="83" y="2"/>
                    </a:lnTo>
                    <a:lnTo>
                      <a:pt x="83" y="1"/>
                    </a:lnTo>
                    <a:lnTo>
                      <a:pt x="81" y="0"/>
                    </a:lnTo>
                    <a:lnTo>
                      <a:pt x="79" y="0"/>
                    </a:lnTo>
                    <a:lnTo>
                      <a:pt x="62" y="1"/>
                    </a:lnTo>
                    <a:lnTo>
                      <a:pt x="48" y="5"/>
                    </a:lnTo>
                    <a:lnTo>
                      <a:pt x="22" y="22"/>
                    </a:lnTo>
                    <a:lnTo>
                      <a:pt x="14" y="33"/>
                    </a:lnTo>
                    <a:lnTo>
                      <a:pt x="5" y="46"/>
                    </a:lnTo>
                    <a:lnTo>
                      <a:pt x="1" y="60"/>
                    </a:lnTo>
                    <a:lnTo>
                      <a:pt x="0" y="76"/>
                    </a:lnTo>
                    <a:lnTo>
                      <a:pt x="0" y="376"/>
                    </a:lnTo>
                    <a:lnTo>
                      <a:pt x="1" y="379"/>
                    </a:lnTo>
                    <a:lnTo>
                      <a:pt x="2" y="381"/>
                    </a:lnTo>
                    <a:lnTo>
                      <a:pt x="4" y="381"/>
                    </a:lnTo>
                    <a:lnTo>
                      <a:pt x="5" y="382"/>
                    </a:lnTo>
                    <a:lnTo>
                      <a:pt x="9" y="382"/>
                    </a:lnTo>
                    <a:lnTo>
                      <a:pt x="11" y="381"/>
                    </a:lnTo>
                    <a:lnTo>
                      <a:pt x="11" y="379"/>
                    </a:lnTo>
                    <a:lnTo>
                      <a:pt x="12" y="378"/>
                    </a:lnTo>
                    <a:lnTo>
                      <a:pt x="12" y="373"/>
                    </a:lnTo>
                    <a:lnTo>
                      <a:pt x="11" y="372"/>
                    </a:lnTo>
                    <a:lnTo>
                      <a:pt x="11" y="76"/>
                    </a:lnTo>
                    <a:lnTo>
                      <a:pt x="12" y="63"/>
                    </a:lnTo>
                    <a:lnTo>
                      <a:pt x="16" y="52"/>
                    </a:lnTo>
                    <a:lnTo>
                      <a:pt x="22" y="39"/>
                    </a:lnTo>
                    <a:lnTo>
                      <a:pt x="31" y="31"/>
                    </a:lnTo>
                    <a:lnTo>
                      <a:pt x="40" y="22"/>
                    </a:lnTo>
                    <a:lnTo>
                      <a:pt x="53" y="17"/>
                    </a:lnTo>
                    <a:lnTo>
                      <a:pt x="64" y="12"/>
                    </a:lnTo>
                    <a:lnTo>
                      <a:pt x="79"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4" name="Rectangle 1889"/>
              <p:cNvSpPr>
                <a:spLocks noChangeArrowheads="1"/>
              </p:cNvSpPr>
              <p:nvPr/>
            </p:nvSpPr>
            <p:spPr bwMode="auto">
              <a:xfrm>
                <a:off x="4497" y="2298"/>
                <a:ext cx="20" cy="230"/>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5" name="Freeform 1890"/>
              <p:cNvSpPr>
                <a:spLocks/>
              </p:cNvSpPr>
              <p:nvPr/>
            </p:nvSpPr>
            <p:spPr bwMode="auto">
              <a:xfrm>
                <a:off x="4494" y="2297"/>
                <a:ext cx="25" cy="233"/>
              </a:xfrm>
              <a:custGeom>
                <a:avLst/>
                <a:gdLst>
                  <a:gd name="T0" fmla="*/ 49 w 49"/>
                  <a:gd name="T1" fmla="*/ 6 h 466"/>
                  <a:gd name="T2" fmla="*/ 49 w 49"/>
                  <a:gd name="T3" fmla="*/ 4 h 466"/>
                  <a:gd name="T4" fmla="*/ 48 w 49"/>
                  <a:gd name="T5" fmla="*/ 3 h 466"/>
                  <a:gd name="T6" fmla="*/ 48 w 49"/>
                  <a:gd name="T7" fmla="*/ 2 h 466"/>
                  <a:gd name="T8" fmla="*/ 46 w 49"/>
                  <a:gd name="T9" fmla="*/ 2 h 466"/>
                  <a:gd name="T10" fmla="*/ 45 w 49"/>
                  <a:gd name="T11" fmla="*/ 0 h 466"/>
                  <a:gd name="T12" fmla="*/ 42 w 49"/>
                  <a:gd name="T13" fmla="*/ 0 h 466"/>
                  <a:gd name="T14" fmla="*/ 41 w 49"/>
                  <a:gd name="T15" fmla="*/ 2 h 466"/>
                  <a:gd name="T16" fmla="*/ 39 w 49"/>
                  <a:gd name="T17" fmla="*/ 2 h 466"/>
                  <a:gd name="T18" fmla="*/ 39 w 49"/>
                  <a:gd name="T19" fmla="*/ 3 h 466"/>
                  <a:gd name="T20" fmla="*/ 38 w 49"/>
                  <a:gd name="T21" fmla="*/ 4 h 466"/>
                  <a:gd name="T22" fmla="*/ 38 w 49"/>
                  <a:gd name="T23" fmla="*/ 454 h 466"/>
                  <a:gd name="T24" fmla="*/ 11 w 49"/>
                  <a:gd name="T25" fmla="*/ 454 h 466"/>
                  <a:gd name="T26" fmla="*/ 11 w 49"/>
                  <a:gd name="T27" fmla="*/ 4 h 466"/>
                  <a:gd name="T28" fmla="*/ 10 w 49"/>
                  <a:gd name="T29" fmla="*/ 3 h 466"/>
                  <a:gd name="T30" fmla="*/ 10 w 49"/>
                  <a:gd name="T31" fmla="*/ 2 h 466"/>
                  <a:gd name="T32" fmla="*/ 8 w 49"/>
                  <a:gd name="T33" fmla="*/ 2 h 466"/>
                  <a:gd name="T34" fmla="*/ 7 w 49"/>
                  <a:gd name="T35" fmla="*/ 0 h 466"/>
                  <a:gd name="T36" fmla="*/ 4 w 49"/>
                  <a:gd name="T37" fmla="*/ 0 h 466"/>
                  <a:gd name="T38" fmla="*/ 3 w 49"/>
                  <a:gd name="T39" fmla="*/ 2 h 466"/>
                  <a:gd name="T40" fmla="*/ 1 w 49"/>
                  <a:gd name="T41" fmla="*/ 2 h 466"/>
                  <a:gd name="T42" fmla="*/ 1 w 49"/>
                  <a:gd name="T43" fmla="*/ 3 h 466"/>
                  <a:gd name="T44" fmla="*/ 0 w 49"/>
                  <a:gd name="T45" fmla="*/ 4 h 466"/>
                  <a:gd name="T46" fmla="*/ 0 w 49"/>
                  <a:gd name="T47" fmla="*/ 6 h 466"/>
                  <a:gd name="T48" fmla="*/ 0 w 49"/>
                  <a:gd name="T49" fmla="*/ 460 h 466"/>
                  <a:gd name="T50" fmla="*/ 0 w 49"/>
                  <a:gd name="T51" fmla="*/ 462 h 466"/>
                  <a:gd name="T52" fmla="*/ 1 w 49"/>
                  <a:gd name="T53" fmla="*/ 463 h 466"/>
                  <a:gd name="T54" fmla="*/ 1 w 49"/>
                  <a:gd name="T55" fmla="*/ 464 h 466"/>
                  <a:gd name="T56" fmla="*/ 3 w 49"/>
                  <a:gd name="T57" fmla="*/ 464 h 466"/>
                  <a:gd name="T58" fmla="*/ 4 w 49"/>
                  <a:gd name="T59" fmla="*/ 466 h 466"/>
                  <a:gd name="T60" fmla="*/ 45 w 49"/>
                  <a:gd name="T61" fmla="*/ 466 h 466"/>
                  <a:gd name="T62" fmla="*/ 46 w 49"/>
                  <a:gd name="T63" fmla="*/ 464 h 466"/>
                  <a:gd name="T64" fmla="*/ 48 w 49"/>
                  <a:gd name="T65" fmla="*/ 464 h 466"/>
                  <a:gd name="T66" fmla="*/ 48 w 49"/>
                  <a:gd name="T67" fmla="*/ 463 h 466"/>
                  <a:gd name="T68" fmla="*/ 49 w 49"/>
                  <a:gd name="T69" fmla="*/ 462 h 466"/>
                  <a:gd name="T70" fmla="*/ 49 w 49"/>
                  <a:gd name="T71" fmla="*/ 460 h 466"/>
                  <a:gd name="T72" fmla="*/ 49 w 49"/>
                  <a:gd name="T73" fmla="*/ 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466">
                    <a:moveTo>
                      <a:pt x="49" y="6"/>
                    </a:moveTo>
                    <a:lnTo>
                      <a:pt x="49" y="4"/>
                    </a:lnTo>
                    <a:lnTo>
                      <a:pt x="48" y="3"/>
                    </a:lnTo>
                    <a:lnTo>
                      <a:pt x="48" y="2"/>
                    </a:lnTo>
                    <a:lnTo>
                      <a:pt x="46" y="2"/>
                    </a:lnTo>
                    <a:lnTo>
                      <a:pt x="45" y="0"/>
                    </a:lnTo>
                    <a:lnTo>
                      <a:pt x="42" y="0"/>
                    </a:lnTo>
                    <a:lnTo>
                      <a:pt x="41" y="2"/>
                    </a:lnTo>
                    <a:lnTo>
                      <a:pt x="39" y="2"/>
                    </a:lnTo>
                    <a:lnTo>
                      <a:pt x="39" y="3"/>
                    </a:lnTo>
                    <a:lnTo>
                      <a:pt x="38" y="4"/>
                    </a:lnTo>
                    <a:lnTo>
                      <a:pt x="38" y="454"/>
                    </a:lnTo>
                    <a:lnTo>
                      <a:pt x="11" y="454"/>
                    </a:lnTo>
                    <a:lnTo>
                      <a:pt x="11" y="4"/>
                    </a:lnTo>
                    <a:lnTo>
                      <a:pt x="10" y="3"/>
                    </a:lnTo>
                    <a:lnTo>
                      <a:pt x="10" y="2"/>
                    </a:lnTo>
                    <a:lnTo>
                      <a:pt x="8" y="2"/>
                    </a:lnTo>
                    <a:lnTo>
                      <a:pt x="7" y="0"/>
                    </a:lnTo>
                    <a:lnTo>
                      <a:pt x="4" y="0"/>
                    </a:lnTo>
                    <a:lnTo>
                      <a:pt x="3" y="2"/>
                    </a:lnTo>
                    <a:lnTo>
                      <a:pt x="1" y="2"/>
                    </a:lnTo>
                    <a:lnTo>
                      <a:pt x="1" y="3"/>
                    </a:lnTo>
                    <a:lnTo>
                      <a:pt x="0" y="4"/>
                    </a:lnTo>
                    <a:lnTo>
                      <a:pt x="0" y="6"/>
                    </a:lnTo>
                    <a:lnTo>
                      <a:pt x="0" y="460"/>
                    </a:lnTo>
                    <a:lnTo>
                      <a:pt x="0" y="462"/>
                    </a:lnTo>
                    <a:lnTo>
                      <a:pt x="1" y="463"/>
                    </a:lnTo>
                    <a:lnTo>
                      <a:pt x="1" y="464"/>
                    </a:lnTo>
                    <a:lnTo>
                      <a:pt x="3" y="464"/>
                    </a:lnTo>
                    <a:lnTo>
                      <a:pt x="4" y="466"/>
                    </a:lnTo>
                    <a:lnTo>
                      <a:pt x="45" y="466"/>
                    </a:lnTo>
                    <a:lnTo>
                      <a:pt x="46" y="464"/>
                    </a:lnTo>
                    <a:lnTo>
                      <a:pt x="48" y="464"/>
                    </a:lnTo>
                    <a:lnTo>
                      <a:pt x="48" y="463"/>
                    </a:lnTo>
                    <a:lnTo>
                      <a:pt x="49" y="462"/>
                    </a:lnTo>
                    <a:lnTo>
                      <a:pt x="49" y="460"/>
                    </a:lnTo>
                    <a:lnTo>
                      <a:pt x="49"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6" name="Freeform 1891"/>
              <p:cNvSpPr>
                <a:spLocks/>
              </p:cNvSpPr>
              <p:nvPr/>
            </p:nvSpPr>
            <p:spPr bwMode="auto">
              <a:xfrm>
                <a:off x="4483" y="2501"/>
                <a:ext cx="46" cy="45"/>
              </a:xfrm>
              <a:custGeom>
                <a:avLst/>
                <a:gdLst>
                  <a:gd name="T0" fmla="*/ 67 w 91"/>
                  <a:gd name="T1" fmla="*/ 0 h 90"/>
                  <a:gd name="T2" fmla="*/ 66 w 91"/>
                  <a:gd name="T3" fmla="*/ 0 h 90"/>
                  <a:gd name="T4" fmla="*/ 64 w 91"/>
                  <a:gd name="T5" fmla="*/ 1 h 90"/>
                  <a:gd name="T6" fmla="*/ 63 w 91"/>
                  <a:gd name="T7" fmla="*/ 1 h 90"/>
                  <a:gd name="T8" fmla="*/ 63 w 91"/>
                  <a:gd name="T9" fmla="*/ 3 h 90"/>
                  <a:gd name="T10" fmla="*/ 62 w 91"/>
                  <a:gd name="T11" fmla="*/ 4 h 90"/>
                  <a:gd name="T12" fmla="*/ 62 w 91"/>
                  <a:gd name="T13" fmla="*/ 7 h 90"/>
                  <a:gd name="T14" fmla="*/ 63 w 91"/>
                  <a:gd name="T15" fmla="*/ 8 h 90"/>
                  <a:gd name="T16" fmla="*/ 63 w 91"/>
                  <a:gd name="T17" fmla="*/ 10 h 90"/>
                  <a:gd name="T18" fmla="*/ 64 w 91"/>
                  <a:gd name="T19" fmla="*/ 10 h 90"/>
                  <a:gd name="T20" fmla="*/ 66 w 91"/>
                  <a:gd name="T21" fmla="*/ 11 h 90"/>
                  <a:gd name="T22" fmla="*/ 80 w 91"/>
                  <a:gd name="T23" fmla="*/ 11 h 90"/>
                  <a:gd name="T24" fmla="*/ 80 w 91"/>
                  <a:gd name="T25" fmla="*/ 79 h 90"/>
                  <a:gd name="T26" fmla="*/ 11 w 91"/>
                  <a:gd name="T27" fmla="*/ 79 h 90"/>
                  <a:gd name="T28" fmla="*/ 11 w 91"/>
                  <a:gd name="T29" fmla="*/ 11 h 90"/>
                  <a:gd name="T30" fmla="*/ 26 w 91"/>
                  <a:gd name="T31" fmla="*/ 11 h 90"/>
                  <a:gd name="T32" fmla="*/ 28 w 91"/>
                  <a:gd name="T33" fmla="*/ 10 h 90"/>
                  <a:gd name="T34" fmla="*/ 29 w 91"/>
                  <a:gd name="T35" fmla="*/ 10 h 90"/>
                  <a:gd name="T36" fmla="*/ 29 w 91"/>
                  <a:gd name="T37" fmla="*/ 8 h 90"/>
                  <a:gd name="T38" fmla="*/ 31 w 91"/>
                  <a:gd name="T39" fmla="*/ 7 h 90"/>
                  <a:gd name="T40" fmla="*/ 31 w 91"/>
                  <a:gd name="T41" fmla="*/ 4 h 90"/>
                  <a:gd name="T42" fmla="*/ 29 w 91"/>
                  <a:gd name="T43" fmla="*/ 3 h 90"/>
                  <a:gd name="T44" fmla="*/ 29 w 91"/>
                  <a:gd name="T45" fmla="*/ 1 h 90"/>
                  <a:gd name="T46" fmla="*/ 28 w 91"/>
                  <a:gd name="T47" fmla="*/ 1 h 90"/>
                  <a:gd name="T48" fmla="*/ 26 w 91"/>
                  <a:gd name="T49" fmla="*/ 0 h 90"/>
                  <a:gd name="T50" fmla="*/ 25 w 91"/>
                  <a:gd name="T51" fmla="*/ 0 h 90"/>
                  <a:gd name="T52" fmla="*/ 5 w 91"/>
                  <a:gd name="T53" fmla="*/ 0 h 90"/>
                  <a:gd name="T54" fmla="*/ 4 w 91"/>
                  <a:gd name="T55" fmla="*/ 0 h 90"/>
                  <a:gd name="T56" fmla="*/ 2 w 91"/>
                  <a:gd name="T57" fmla="*/ 1 h 90"/>
                  <a:gd name="T58" fmla="*/ 1 w 91"/>
                  <a:gd name="T59" fmla="*/ 1 h 90"/>
                  <a:gd name="T60" fmla="*/ 1 w 91"/>
                  <a:gd name="T61" fmla="*/ 3 h 90"/>
                  <a:gd name="T62" fmla="*/ 0 w 91"/>
                  <a:gd name="T63" fmla="*/ 4 h 90"/>
                  <a:gd name="T64" fmla="*/ 0 w 91"/>
                  <a:gd name="T65" fmla="*/ 86 h 90"/>
                  <a:gd name="T66" fmla="*/ 1 w 91"/>
                  <a:gd name="T67" fmla="*/ 87 h 90"/>
                  <a:gd name="T68" fmla="*/ 1 w 91"/>
                  <a:gd name="T69" fmla="*/ 89 h 90"/>
                  <a:gd name="T70" fmla="*/ 2 w 91"/>
                  <a:gd name="T71" fmla="*/ 89 h 90"/>
                  <a:gd name="T72" fmla="*/ 4 w 91"/>
                  <a:gd name="T73" fmla="*/ 90 h 90"/>
                  <a:gd name="T74" fmla="*/ 87 w 91"/>
                  <a:gd name="T75" fmla="*/ 90 h 90"/>
                  <a:gd name="T76" fmla="*/ 88 w 91"/>
                  <a:gd name="T77" fmla="*/ 89 h 90"/>
                  <a:gd name="T78" fmla="*/ 90 w 91"/>
                  <a:gd name="T79" fmla="*/ 89 h 90"/>
                  <a:gd name="T80" fmla="*/ 90 w 91"/>
                  <a:gd name="T81" fmla="*/ 87 h 90"/>
                  <a:gd name="T82" fmla="*/ 91 w 91"/>
                  <a:gd name="T83" fmla="*/ 86 h 90"/>
                  <a:gd name="T84" fmla="*/ 91 w 91"/>
                  <a:gd name="T85" fmla="*/ 4 h 90"/>
                  <a:gd name="T86" fmla="*/ 90 w 91"/>
                  <a:gd name="T87" fmla="*/ 3 h 90"/>
                  <a:gd name="T88" fmla="*/ 90 w 91"/>
                  <a:gd name="T89" fmla="*/ 1 h 90"/>
                  <a:gd name="T90" fmla="*/ 88 w 91"/>
                  <a:gd name="T91" fmla="*/ 1 h 90"/>
                  <a:gd name="T92" fmla="*/ 87 w 91"/>
                  <a:gd name="T93" fmla="*/ 0 h 90"/>
                  <a:gd name="T94" fmla="*/ 86 w 91"/>
                  <a:gd name="T95" fmla="*/ 0 h 90"/>
                  <a:gd name="T96" fmla="*/ 67 w 91"/>
                  <a:gd name="T9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0">
                    <a:moveTo>
                      <a:pt x="67" y="0"/>
                    </a:moveTo>
                    <a:lnTo>
                      <a:pt x="66" y="0"/>
                    </a:lnTo>
                    <a:lnTo>
                      <a:pt x="64" y="1"/>
                    </a:lnTo>
                    <a:lnTo>
                      <a:pt x="63" y="1"/>
                    </a:lnTo>
                    <a:lnTo>
                      <a:pt x="63" y="3"/>
                    </a:lnTo>
                    <a:lnTo>
                      <a:pt x="62" y="4"/>
                    </a:lnTo>
                    <a:lnTo>
                      <a:pt x="62" y="7"/>
                    </a:lnTo>
                    <a:lnTo>
                      <a:pt x="63" y="8"/>
                    </a:lnTo>
                    <a:lnTo>
                      <a:pt x="63" y="10"/>
                    </a:lnTo>
                    <a:lnTo>
                      <a:pt x="64" y="10"/>
                    </a:lnTo>
                    <a:lnTo>
                      <a:pt x="66" y="11"/>
                    </a:lnTo>
                    <a:lnTo>
                      <a:pt x="80" y="11"/>
                    </a:lnTo>
                    <a:lnTo>
                      <a:pt x="80" y="79"/>
                    </a:lnTo>
                    <a:lnTo>
                      <a:pt x="11" y="79"/>
                    </a:lnTo>
                    <a:lnTo>
                      <a:pt x="11" y="11"/>
                    </a:lnTo>
                    <a:lnTo>
                      <a:pt x="26" y="11"/>
                    </a:lnTo>
                    <a:lnTo>
                      <a:pt x="28" y="10"/>
                    </a:lnTo>
                    <a:lnTo>
                      <a:pt x="29" y="10"/>
                    </a:lnTo>
                    <a:lnTo>
                      <a:pt x="29" y="8"/>
                    </a:lnTo>
                    <a:lnTo>
                      <a:pt x="31" y="7"/>
                    </a:lnTo>
                    <a:lnTo>
                      <a:pt x="31" y="4"/>
                    </a:lnTo>
                    <a:lnTo>
                      <a:pt x="29" y="3"/>
                    </a:lnTo>
                    <a:lnTo>
                      <a:pt x="29" y="1"/>
                    </a:lnTo>
                    <a:lnTo>
                      <a:pt x="28" y="1"/>
                    </a:lnTo>
                    <a:lnTo>
                      <a:pt x="26" y="0"/>
                    </a:lnTo>
                    <a:lnTo>
                      <a:pt x="25" y="0"/>
                    </a:lnTo>
                    <a:lnTo>
                      <a:pt x="5" y="0"/>
                    </a:lnTo>
                    <a:lnTo>
                      <a:pt x="4" y="0"/>
                    </a:lnTo>
                    <a:lnTo>
                      <a:pt x="2" y="1"/>
                    </a:lnTo>
                    <a:lnTo>
                      <a:pt x="1" y="1"/>
                    </a:lnTo>
                    <a:lnTo>
                      <a:pt x="1" y="3"/>
                    </a:lnTo>
                    <a:lnTo>
                      <a:pt x="0" y="4"/>
                    </a:lnTo>
                    <a:lnTo>
                      <a:pt x="0" y="86"/>
                    </a:lnTo>
                    <a:lnTo>
                      <a:pt x="1" y="87"/>
                    </a:lnTo>
                    <a:lnTo>
                      <a:pt x="1" y="89"/>
                    </a:lnTo>
                    <a:lnTo>
                      <a:pt x="2" y="89"/>
                    </a:lnTo>
                    <a:lnTo>
                      <a:pt x="4" y="90"/>
                    </a:lnTo>
                    <a:lnTo>
                      <a:pt x="87" y="90"/>
                    </a:lnTo>
                    <a:lnTo>
                      <a:pt x="88" y="89"/>
                    </a:lnTo>
                    <a:lnTo>
                      <a:pt x="90" y="89"/>
                    </a:lnTo>
                    <a:lnTo>
                      <a:pt x="90" y="87"/>
                    </a:lnTo>
                    <a:lnTo>
                      <a:pt x="91" y="86"/>
                    </a:lnTo>
                    <a:lnTo>
                      <a:pt x="91" y="4"/>
                    </a:lnTo>
                    <a:lnTo>
                      <a:pt x="90" y="3"/>
                    </a:lnTo>
                    <a:lnTo>
                      <a:pt x="90" y="1"/>
                    </a:lnTo>
                    <a:lnTo>
                      <a:pt x="88" y="1"/>
                    </a:lnTo>
                    <a:lnTo>
                      <a:pt x="87" y="0"/>
                    </a:lnTo>
                    <a:lnTo>
                      <a:pt x="86" y="0"/>
                    </a:lnTo>
                    <a:lnTo>
                      <a:pt x="6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7" name="Freeform 1892"/>
              <p:cNvSpPr>
                <a:spLocks/>
              </p:cNvSpPr>
              <p:nvPr/>
            </p:nvSpPr>
            <p:spPr bwMode="auto">
              <a:xfrm>
                <a:off x="4484" y="2525"/>
                <a:ext cx="44" cy="6"/>
              </a:xfrm>
              <a:custGeom>
                <a:avLst/>
                <a:gdLst>
                  <a:gd name="T0" fmla="*/ 83 w 89"/>
                  <a:gd name="T1" fmla="*/ 11 h 11"/>
                  <a:gd name="T2" fmla="*/ 85 w 89"/>
                  <a:gd name="T3" fmla="*/ 11 h 11"/>
                  <a:gd name="T4" fmla="*/ 86 w 89"/>
                  <a:gd name="T5" fmla="*/ 10 h 11"/>
                  <a:gd name="T6" fmla="*/ 87 w 89"/>
                  <a:gd name="T7" fmla="*/ 10 h 11"/>
                  <a:gd name="T8" fmla="*/ 87 w 89"/>
                  <a:gd name="T9" fmla="*/ 8 h 11"/>
                  <a:gd name="T10" fmla="*/ 89 w 89"/>
                  <a:gd name="T11" fmla="*/ 7 h 11"/>
                  <a:gd name="T12" fmla="*/ 89 w 89"/>
                  <a:gd name="T13" fmla="*/ 4 h 11"/>
                  <a:gd name="T14" fmla="*/ 87 w 89"/>
                  <a:gd name="T15" fmla="*/ 3 h 11"/>
                  <a:gd name="T16" fmla="*/ 87 w 89"/>
                  <a:gd name="T17" fmla="*/ 1 h 11"/>
                  <a:gd name="T18" fmla="*/ 86 w 89"/>
                  <a:gd name="T19" fmla="*/ 1 h 11"/>
                  <a:gd name="T20" fmla="*/ 85 w 89"/>
                  <a:gd name="T21" fmla="*/ 0 h 11"/>
                  <a:gd name="T22" fmla="*/ 4 w 89"/>
                  <a:gd name="T23" fmla="*/ 0 h 11"/>
                  <a:gd name="T24" fmla="*/ 3 w 89"/>
                  <a:gd name="T25" fmla="*/ 1 h 11"/>
                  <a:gd name="T26" fmla="*/ 1 w 89"/>
                  <a:gd name="T27" fmla="*/ 1 h 11"/>
                  <a:gd name="T28" fmla="*/ 1 w 89"/>
                  <a:gd name="T29" fmla="*/ 3 h 11"/>
                  <a:gd name="T30" fmla="*/ 0 w 89"/>
                  <a:gd name="T31" fmla="*/ 4 h 11"/>
                  <a:gd name="T32" fmla="*/ 0 w 89"/>
                  <a:gd name="T33" fmla="*/ 7 h 11"/>
                  <a:gd name="T34" fmla="*/ 1 w 89"/>
                  <a:gd name="T35" fmla="*/ 8 h 11"/>
                  <a:gd name="T36" fmla="*/ 1 w 89"/>
                  <a:gd name="T37" fmla="*/ 10 h 11"/>
                  <a:gd name="T38" fmla="*/ 3 w 89"/>
                  <a:gd name="T39" fmla="*/ 10 h 11"/>
                  <a:gd name="T40" fmla="*/ 4 w 89"/>
                  <a:gd name="T41" fmla="*/ 11 h 11"/>
                  <a:gd name="T42" fmla="*/ 6 w 89"/>
                  <a:gd name="T43" fmla="*/ 11 h 11"/>
                  <a:gd name="T44" fmla="*/ 83 w 89"/>
                  <a:gd name="T4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1">
                    <a:moveTo>
                      <a:pt x="83" y="11"/>
                    </a:moveTo>
                    <a:lnTo>
                      <a:pt x="85" y="11"/>
                    </a:lnTo>
                    <a:lnTo>
                      <a:pt x="86" y="10"/>
                    </a:lnTo>
                    <a:lnTo>
                      <a:pt x="87" y="10"/>
                    </a:lnTo>
                    <a:lnTo>
                      <a:pt x="87" y="8"/>
                    </a:lnTo>
                    <a:lnTo>
                      <a:pt x="89" y="7"/>
                    </a:lnTo>
                    <a:lnTo>
                      <a:pt x="89" y="4"/>
                    </a:lnTo>
                    <a:lnTo>
                      <a:pt x="87" y="3"/>
                    </a:lnTo>
                    <a:lnTo>
                      <a:pt x="87" y="1"/>
                    </a:lnTo>
                    <a:lnTo>
                      <a:pt x="86" y="1"/>
                    </a:lnTo>
                    <a:lnTo>
                      <a:pt x="85" y="0"/>
                    </a:lnTo>
                    <a:lnTo>
                      <a:pt x="4" y="0"/>
                    </a:lnTo>
                    <a:lnTo>
                      <a:pt x="3" y="1"/>
                    </a:lnTo>
                    <a:lnTo>
                      <a:pt x="1" y="1"/>
                    </a:lnTo>
                    <a:lnTo>
                      <a:pt x="1" y="3"/>
                    </a:lnTo>
                    <a:lnTo>
                      <a:pt x="0" y="4"/>
                    </a:lnTo>
                    <a:lnTo>
                      <a:pt x="0" y="7"/>
                    </a:lnTo>
                    <a:lnTo>
                      <a:pt x="1" y="8"/>
                    </a:lnTo>
                    <a:lnTo>
                      <a:pt x="1" y="10"/>
                    </a:lnTo>
                    <a:lnTo>
                      <a:pt x="3" y="10"/>
                    </a:lnTo>
                    <a:lnTo>
                      <a:pt x="4" y="11"/>
                    </a:lnTo>
                    <a:lnTo>
                      <a:pt x="6" y="11"/>
                    </a:lnTo>
                    <a:lnTo>
                      <a:pt x="83"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8" name="Freeform 1893"/>
              <p:cNvSpPr>
                <a:spLocks/>
              </p:cNvSpPr>
              <p:nvPr/>
            </p:nvSpPr>
            <p:spPr bwMode="auto">
              <a:xfrm>
                <a:off x="4247" y="1925"/>
                <a:ext cx="175" cy="124"/>
              </a:xfrm>
              <a:custGeom>
                <a:avLst/>
                <a:gdLst>
                  <a:gd name="T0" fmla="*/ 350 w 350"/>
                  <a:gd name="T1" fmla="*/ 9 h 250"/>
                  <a:gd name="T2" fmla="*/ 350 w 350"/>
                  <a:gd name="T3" fmla="*/ 4 h 250"/>
                  <a:gd name="T4" fmla="*/ 348 w 350"/>
                  <a:gd name="T5" fmla="*/ 3 h 250"/>
                  <a:gd name="T6" fmla="*/ 348 w 350"/>
                  <a:gd name="T7" fmla="*/ 2 h 250"/>
                  <a:gd name="T8" fmla="*/ 347 w 350"/>
                  <a:gd name="T9" fmla="*/ 2 h 250"/>
                  <a:gd name="T10" fmla="*/ 345 w 350"/>
                  <a:gd name="T11" fmla="*/ 0 h 250"/>
                  <a:gd name="T12" fmla="*/ 343 w 350"/>
                  <a:gd name="T13" fmla="*/ 0 h 250"/>
                  <a:gd name="T14" fmla="*/ 341 w 350"/>
                  <a:gd name="T15" fmla="*/ 2 h 250"/>
                  <a:gd name="T16" fmla="*/ 340 w 350"/>
                  <a:gd name="T17" fmla="*/ 2 h 250"/>
                  <a:gd name="T18" fmla="*/ 340 w 350"/>
                  <a:gd name="T19" fmla="*/ 3 h 250"/>
                  <a:gd name="T20" fmla="*/ 209 w 350"/>
                  <a:gd name="T21" fmla="*/ 239 h 250"/>
                  <a:gd name="T22" fmla="*/ 142 w 350"/>
                  <a:gd name="T23" fmla="*/ 239 h 250"/>
                  <a:gd name="T24" fmla="*/ 10 w 350"/>
                  <a:gd name="T25" fmla="*/ 3 h 250"/>
                  <a:gd name="T26" fmla="*/ 10 w 350"/>
                  <a:gd name="T27" fmla="*/ 2 h 250"/>
                  <a:gd name="T28" fmla="*/ 8 w 350"/>
                  <a:gd name="T29" fmla="*/ 2 h 250"/>
                  <a:gd name="T30" fmla="*/ 7 w 350"/>
                  <a:gd name="T31" fmla="*/ 0 h 250"/>
                  <a:gd name="T32" fmla="*/ 4 w 350"/>
                  <a:gd name="T33" fmla="*/ 0 h 250"/>
                  <a:gd name="T34" fmla="*/ 2 w 350"/>
                  <a:gd name="T35" fmla="*/ 2 h 250"/>
                  <a:gd name="T36" fmla="*/ 1 w 350"/>
                  <a:gd name="T37" fmla="*/ 2 h 250"/>
                  <a:gd name="T38" fmla="*/ 1 w 350"/>
                  <a:gd name="T39" fmla="*/ 3 h 250"/>
                  <a:gd name="T40" fmla="*/ 0 w 350"/>
                  <a:gd name="T41" fmla="*/ 4 h 250"/>
                  <a:gd name="T42" fmla="*/ 0 w 350"/>
                  <a:gd name="T43" fmla="*/ 7 h 250"/>
                  <a:gd name="T44" fmla="*/ 1 w 350"/>
                  <a:gd name="T45" fmla="*/ 9 h 250"/>
                  <a:gd name="T46" fmla="*/ 135 w 350"/>
                  <a:gd name="T47" fmla="*/ 247 h 250"/>
                  <a:gd name="T48" fmla="*/ 135 w 350"/>
                  <a:gd name="T49" fmla="*/ 248 h 250"/>
                  <a:gd name="T50" fmla="*/ 137 w 350"/>
                  <a:gd name="T51" fmla="*/ 248 h 250"/>
                  <a:gd name="T52" fmla="*/ 138 w 350"/>
                  <a:gd name="T53" fmla="*/ 250 h 250"/>
                  <a:gd name="T54" fmla="*/ 213 w 350"/>
                  <a:gd name="T55" fmla="*/ 250 h 250"/>
                  <a:gd name="T56" fmla="*/ 214 w 350"/>
                  <a:gd name="T57" fmla="*/ 248 h 250"/>
                  <a:gd name="T58" fmla="*/ 216 w 350"/>
                  <a:gd name="T59" fmla="*/ 248 h 250"/>
                  <a:gd name="T60" fmla="*/ 217 w 350"/>
                  <a:gd name="T61" fmla="*/ 247 h 250"/>
                  <a:gd name="T62" fmla="*/ 350 w 350"/>
                  <a:gd name="T63" fmla="*/ 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 h="250">
                    <a:moveTo>
                      <a:pt x="350" y="9"/>
                    </a:moveTo>
                    <a:lnTo>
                      <a:pt x="350" y="4"/>
                    </a:lnTo>
                    <a:lnTo>
                      <a:pt x="348" y="3"/>
                    </a:lnTo>
                    <a:lnTo>
                      <a:pt x="348" y="2"/>
                    </a:lnTo>
                    <a:lnTo>
                      <a:pt x="347" y="2"/>
                    </a:lnTo>
                    <a:lnTo>
                      <a:pt x="345" y="0"/>
                    </a:lnTo>
                    <a:lnTo>
                      <a:pt x="343" y="0"/>
                    </a:lnTo>
                    <a:lnTo>
                      <a:pt x="341" y="2"/>
                    </a:lnTo>
                    <a:lnTo>
                      <a:pt x="340" y="2"/>
                    </a:lnTo>
                    <a:lnTo>
                      <a:pt x="340" y="3"/>
                    </a:lnTo>
                    <a:lnTo>
                      <a:pt x="209" y="239"/>
                    </a:lnTo>
                    <a:lnTo>
                      <a:pt x="142" y="239"/>
                    </a:lnTo>
                    <a:lnTo>
                      <a:pt x="10" y="3"/>
                    </a:lnTo>
                    <a:lnTo>
                      <a:pt x="10" y="2"/>
                    </a:lnTo>
                    <a:lnTo>
                      <a:pt x="8" y="2"/>
                    </a:lnTo>
                    <a:lnTo>
                      <a:pt x="7" y="0"/>
                    </a:lnTo>
                    <a:lnTo>
                      <a:pt x="4" y="0"/>
                    </a:lnTo>
                    <a:lnTo>
                      <a:pt x="2" y="2"/>
                    </a:lnTo>
                    <a:lnTo>
                      <a:pt x="1" y="2"/>
                    </a:lnTo>
                    <a:lnTo>
                      <a:pt x="1" y="3"/>
                    </a:lnTo>
                    <a:lnTo>
                      <a:pt x="0" y="4"/>
                    </a:lnTo>
                    <a:lnTo>
                      <a:pt x="0" y="7"/>
                    </a:lnTo>
                    <a:lnTo>
                      <a:pt x="1" y="9"/>
                    </a:lnTo>
                    <a:lnTo>
                      <a:pt x="135" y="247"/>
                    </a:lnTo>
                    <a:lnTo>
                      <a:pt x="135" y="248"/>
                    </a:lnTo>
                    <a:lnTo>
                      <a:pt x="137" y="248"/>
                    </a:lnTo>
                    <a:lnTo>
                      <a:pt x="138" y="250"/>
                    </a:lnTo>
                    <a:lnTo>
                      <a:pt x="213" y="250"/>
                    </a:lnTo>
                    <a:lnTo>
                      <a:pt x="214" y="248"/>
                    </a:lnTo>
                    <a:lnTo>
                      <a:pt x="216" y="248"/>
                    </a:lnTo>
                    <a:lnTo>
                      <a:pt x="217" y="247"/>
                    </a:lnTo>
                    <a:lnTo>
                      <a:pt x="350" y="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89" name="Rectangle 1894"/>
              <p:cNvSpPr>
                <a:spLocks noChangeArrowheads="1"/>
              </p:cNvSpPr>
              <p:nvPr/>
            </p:nvSpPr>
            <p:spPr bwMode="auto">
              <a:xfrm>
                <a:off x="4422" y="2720"/>
                <a:ext cx="1" cy="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0" name="Rectangle 1895"/>
              <p:cNvSpPr>
                <a:spLocks noChangeArrowheads="1"/>
              </p:cNvSpPr>
              <p:nvPr/>
            </p:nvSpPr>
            <p:spPr bwMode="auto">
              <a:xfrm>
                <a:off x="4423" y="2719"/>
                <a:ext cx="1" cy="8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1" name="Rectangle 1896"/>
              <p:cNvSpPr>
                <a:spLocks noChangeArrowheads="1"/>
              </p:cNvSpPr>
              <p:nvPr/>
            </p:nvSpPr>
            <p:spPr bwMode="auto">
              <a:xfrm>
                <a:off x="4423" y="2718"/>
                <a:ext cx="1" cy="8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2" name="Rectangle 1897"/>
              <p:cNvSpPr>
                <a:spLocks noChangeArrowheads="1"/>
              </p:cNvSpPr>
              <p:nvPr/>
            </p:nvSpPr>
            <p:spPr bwMode="auto">
              <a:xfrm>
                <a:off x="4424" y="2718"/>
                <a:ext cx="1" cy="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3" name="Rectangle 1898"/>
              <p:cNvSpPr>
                <a:spLocks noChangeArrowheads="1"/>
              </p:cNvSpPr>
              <p:nvPr/>
            </p:nvSpPr>
            <p:spPr bwMode="auto">
              <a:xfrm>
                <a:off x="4425" y="2717"/>
                <a:ext cx="1" cy="8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4" name="Rectangle 1899"/>
              <p:cNvSpPr>
                <a:spLocks noChangeArrowheads="1"/>
              </p:cNvSpPr>
              <p:nvPr/>
            </p:nvSpPr>
            <p:spPr bwMode="auto">
              <a:xfrm>
                <a:off x="4425" y="2716"/>
                <a:ext cx="1" cy="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5" name="Rectangle 1900"/>
              <p:cNvSpPr>
                <a:spLocks noChangeArrowheads="1"/>
              </p:cNvSpPr>
              <p:nvPr/>
            </p:nvSpPr>
            <p:spPr bwMode="auto">
              <a:xfrm>
                <a:off x="4426" y="2715"/>
                <a:ext cx="1" cy="9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6" name="Rectangle 1901"/>
              <p:cNvSpPr>
                <a:spLocks noChangeArrowheads="1"/>
              </p:cNvSpPr>
              <p:nvPr/>
            </p:nvSpPr>
            <p:spPr bwMode="auto">
              <a:xfrm>
                <a:off x="4427" y="2715"/>
                <a:ext cx="1" cy="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7" name="Rectangle 1902"/>
              <p:cNvSpPr>
                <a:spLocks noChangeArrowheads="1"/>
              </p:cNvSpPr>
              <p:nvPr/>
            </p:nvSpPr>
            <p:spPr bwMode="auto">
              <a:xfrm>
                <a:off x="4427" y="2714"/>
                <a:ext cx="1" cy="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8" name="Rectangle 1903"/>
              <p:cNvSpPr>
                <a:spLocks noChangeArrowheads="1"/>
              </p:cNvSpPr>
              <p:nvPr/>
            </p:nvSpPr>
            <p:spPr bwMode="auto">
              <a:xfrm>
                <a:off x="4428" y="2713"/>
                <a:ext cx="1" cy="1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99" name="Rectangle 1904"/>
              <p:cNvSpPr>
                <a:spLocks noChangeArrowheads="1"/>
              </p:cNvSpPr>
              <p:nvPr/>
            </p:nvSpPr>
            <p:spPr bwMode="auto">
              <a:xfrm>
                <a:off x="4429" y="2713"/>
                <a:ext cx="1" cy="1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0" name="Rectangle 1905"/>
              <p:cNvSpPr>
                <a:spLocks noChangeArrowheads="1"/>
              </p:cNvSpPr>
              <p:nvPr/>
            </p:nvSpPr>
            <p:spPr bwMode="auto">
              <a:xfrm>
                <a:off x="4430" y="2712"/>
                <a:ext cx="1" cy="10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1" name="Rectangle 1906"/>
              <p:cNvSpPr>
                <a:spLocks noChangeArrowheads="1"/>
              </p:cNvSpPr>
              <p:nvPr/>
            </p:nvSpPr>
            <p:spPr bwMode="auto">
              <a:xfrm>
                <a:off x="4430" y="2711"/>
                <a:ext cx="1" cy="10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2" name="Rectangle 1907"/>
              <p:cNvSpPr>
                <a:spLocks noChangeArrowheads="1"/>
              </p:cNvSpPr>
              <p:nvPr/>
            </p:nvSpPr>
            <p:spPr bwMode="auto">
              <a:xfrm>
                <a:off x="4431" y="2710"/>
                <a:ext cx="1" cy="10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3" name="Rectangle 1908"/>
              <p:cNvSpPr>
                <a:spLocks noChangeArrowheads="1"/>
              </p:cNvSpPr>
              <p:nvPr/>
            </p:nvSpPr>
            <p:spPr bwMode="auto">
              <a:xfrm>
                <a:off x="4432" y="2709"/>
                <a:ext cx="1" cy="10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4" name="Rectangle 1909"/>
              <p:cNvSpPr>
                <a:spLocks noChangeArrowheads="1"/>
              </p:cNvSpPr>
              <p:nvPr/>
            </p:nvSpPr>
            <p:spPr bwMode="auto">
              <a:xfrm>
                <a:off x="4432" y="2708"/>
                <a:ext cx="1" cy="11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5" name="Rectangle 1910"/>
              <p:cNvSpPr>
                <a:spLocks noChangeArrowheads="1"/>
              </p:cNvSpPr>
              <p:nvPr/>
            </p:nvSpPr>
            <p:spPr bwMode="auto">
              <a:xfrm>
                <a:off x="4433" y="2708"/>
                <a:ext cx="1" cy="11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6" name="Rectangle 1911"/>
              <p:cNvSpPr>
                <a:spLocks noChangeArrowheads="1"/>
              </p:cNvSpPr>
              <p:nvPr/>
            </p:nvSpPr>
            <p:spPr bwMode="auto">
              <a:xfrm>
                <a:off x="4434" y="2707"/>
                <a:ext cx="1" cy="11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7" name="Rectangle 1912"/>
              <p:cNvSpPr>
                <a:spLocks noChangeArrowheads="1"/>
              </p:cNvSpPr>
              <p:nvPr/>
            </p:nvSpPr>
            <p:spPr bwMode="auto">
              <a:xfrm>
                <a:off x="4435" y="2706"/>
                <a:ext cx="1" cy="11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8" name="Rectangle 1913"/>
              <p:cNvSpPr>
                <a:spLocks noChangeArrowheads="1"/>
              </p:cNvSpPr>
              <p:nvPr/>
            </p:nvSpPr>
            <p:spPr bwMode="auto">
              <a:xfrm>
                <a:off x="4435" y="2706"/>
                <a:ext cx="1" cy="11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09" name="Rectangle 1914"/>
              <p:cNvSpPr>
                <a:spLocks noChangeArrowheads="1"/>
              </p:cNvSpPr>
              <p:nvPr/>
            </p:nvSpPr>
            <p:spPr bwMode="auto">
              <a:xfrm>
                <a:off x="4436" y="2705"/>
                <a:ext cx="1" cy="12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0" name="Rectangle 1915"/>
              <p:cNvSpPr>
                <a:spLocks noChangeArrowheads="1"/>
              </p:cNvSpPr>
              <p:nvPr/>
            </p:nvSpPr>
            <p:spPr bwMode="auto">
              <a:xfrm>
                <a:off x="4437" y="2704"/>
                <a:ext cx="1" cy="12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1" name="Rectangle 1916"/>
              <p:cNvSpPr>
                <a:spLocks noChangeArrowheads="1"/>
              </p:cNvSpPr>
              <p:nvPr/>
            </p:nvSpPr>
            <p:spPr bwMode="auto">
              <a:xfrm>
                <a:off x="4437" y="2703"/>
                <a:ext cx="1" cy="12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2" name="Rectangle 1917"/>
              <p:cNvSpPr>
                <a:spLocks noChangeArrowheads="1"/>
              </p:cNvSpPr>
              <p:nvPr/>
            </p:nvSpPr>
            <p:spPr bwMode="auto">
              <a:xfrm>
                <a:off x="4438" y="2703"/>
                <a:ext cx="1" cy="12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3" name="Rectangle 1918"/>
              <p:cNvSpPr>
                <a:spLocks noChangeArrowheads="1"/>
              </p:cNvSpPr>
              <p:nvPr/>
            </p:nvSpPr>
            <p:spPr bwMode="auto">
              <a:xfrm>
                <a:off x="4439" y="2702"/>
                <a:ext cx="1" cy="12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4" name="Rectangle 1919"/>
              <p:cNvSpPr>
                <a:spLocks noChangeArrowheads="1"/>
              </p:cNvSpPr>
              <p:nvPr/>
            </p:nvSpPr>
            <p:spPr bwMode="auto">
              <a:xfrm>
                <a:off x="4439" y="2701"/>
                <a:ext cx="1" cy="13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5" name="Rectangle 1920"/>
              <p:cNvSpPr>
                <a:spLocks noChangeArrowheads="1"/>
              </p:cNvSpPr>
              <p:nvPr/>
            </p:nvSpPr>
            <p:spPr bwMode="auto">
              <a:xfrm>
                <a:off x="4440" y="2700"/>
                <a:ext cx="1" cy="13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6" name="Rectangle 1921"/>
              <p:cNvSpPr>
                <a:spLocks noChangeArrowheads="1"/>
              </p:cNvSpPr>
              <p:nvPr/>
            </p:nvSpPr>
            <p:spPr bwMode="auto">
              <a:xfrm>
                <a:off x="4441" y="2700"/>
                <a:ext cx="1" cy="13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7" name="Rectangle 1922"/>
              <p:cNvSpPr>
                <a:spLocks noChangeArrowheads="1"/>
              </p:cNvSpPr>
              <p:nvPr/>
            </p:nvSpPr>
            <p:spPr bwMode="auto">
              <a:xfrm>
                <a:off x="4442" y="2700"/>
                <a:ext cx="1" cy="13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8" name="Rectangle 1923"/>
              <p:cNvSpPr>
                <a:spLocks noChangeArrowheads="1"/>
              </p:cNvSpPr>
              <p:nvPr/>
            </p:nvSpPr>
            <p:spPr bwMode="auto">
              <a:xfrm>
                <a:off x="4442" y="2700"/>
                <a:ext cx="1" cy="13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19" name="Rectangle 1924"/>
              <p:cNvSpPr>
                <a:spLocks noChangeArrowheads="1"/>
              </p:cNvSpPr>
              <p:nvPr/>
            </p:nvSpPr>
            <p:spPr bwMode="auto">
              <a:xfrm>
                <a:off x="4443" y="2700"/>
                <a:ext cx="1" cy="13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0" name="Rectangle 1925"/>
              <p:cNvSpPr>
                <a:spLocks noChangeArrowheads="1"/>
              </p:cNvSpPr>
              <p:nvPr/>
            </p:nvSpPr>
            <p:spPr bwMode="auto">
              <a:xfrm>
                <a:off x="4444" y="2700"/>
                <a:ext cx="1" cy="140"/>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1" name="Rectangle 1926"/>
              <p:cNvSpPr>
                <a:spLocks noChangeArrowheads="1"/>
              </p:cNvSpPr>
              <p:nvPr/>
            </p:nvSpPr>
            <p:spPr bwMode="auto">
              <a:xfrm>
                <a:off x="4444" y="2700"/>
                <a:ext cx="1" cy="14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2" name="Rectangle 1927"/>
              <p:cNvSpPr>
                <a:spLocks noChangeArrowheads="1"/>
              </p:cNvSpPr>
              <p:nvPr/>
            </p:nvSpPr>
            <p:spPr bwMode="auto">
              <a:xfrm>
                <a:off x="4445" y="2700"/>
                <a:ext cx="1" cy="14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3" name="Rectangle 1928"/>
              <p:cNvSpPr>
                <a:spLocks noChangeArrowheads="1"/>
              </p:cNvSpPr>
              <p:nvPr/>
            </p:nvSpPr>
            <p:spPr bwMode="auto">
              <a:xfrm>
                <a:off x="4446" y="2700"/>
                <a:ext cx="1" cy="14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4" name="Rectangle 1929"/>
              <p:cNvSpPr>
                <a:spLocks noChangeArrowheads="1"/>
              </p:cNvSpPr>
              <p:nvPr/>
            </p:nvSpPr>
            <p:spPr bwMode="auto">
              <a:xfrm>
                <a:off x="4447" y="2700"/>
                <a:ext cx="1" cy="14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5" name="Rectangle 1930"/>
              <p:cNvSpPr>
                <a:spLocks noChangeArrowheads="1"/>
              </p:cNvSpPr>
              <p:nvPr/>
            </p:nvSpPr>
            <p:spPr bwMode="auto">
              <a:xfrm>
                <a:off x="4447" y="2700"/>
                <a:ext cx="1" cy="14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6" name="Rectangle 1931"/>
              <p:cNvSpPr>
                <a:spLocks noChangeArrowheads="1"/>
              </p:cNvSpPr>
              <p:nvPr/>
            </p:nvSpPr>
            <p:spPr bwMode="auto">
              <a:xfrm>
                <a:off x="4448" y="2700"/>
                <a:ext cx="1" cy="14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7" name="Rectangle 1932"/>
              <p:cNvSpPr>
                <a:spLocks noChangeArrowheads="1"/>
              </p:cNvSpPr>
              <p:nvPr/>
            </p:nvSpPr>
            <p:spPr bwMode="auto">
              <a:xfrm>
                <a:off x="4449" y="2700"/>
                <a:ext cx="1" cy="14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8" name="Rectangle 1933"/>
              <p:cNvSpPr>
                <a:spLocks noChangeArrowheads="1"/>
              </p:cNvSpPr>
              <p:nvPr/>
            </p:nvSpPr>
            <p:spPr bwMode="auto">
              <a:xfrm>
                <a:off x="4449" y="2700"/>
                <a:ext cx="1" cy="14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29" name="Rectangle 1934"/>
              <p:cNvSpPr>
                <a:spLocks noChangeArrowheads="1"/>
              </p:cNvSpPr>
              <p:nvPr/>
            </p:nvSpPr>
            <p:spPr bwMode="auto">
              <a:xfrm>
                <a:off x="4450" y="2700"/>
                <a:ext cx="1" cy="15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0" name="Rectangle 1935"/>
              <p:cNvSpPr>
                <a:spLocks noChangeArrowheads="1"/>
              </p:cNvSpPr>
              <p:nvPr/>
            </p:nvSpPr>
            <p:spPr bwMode="auto">
              <a:xfrm>
                <a:off x="4451" y="2700"/>
                <a:ext cx="1" cy="15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1" name="Rectangle 1936"/>
              <p:cNvSpPr>
                <a:spLocks noChangeArrowheads="1"/>
              </p:cNvSpPr>
              <p:nvPr/>
            </p:nvSpPr>
            <p:spPr bwMode="auto">
              <a:xfrm>
                <a:off x="4451" y="2700"/>
                <a:ext cx="1" cy="15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2" name="Rectangle 1937"/>
              <p:cNvSpPr>
                <a:spLocks noChangeArrowheads="1"/>
              </p:cNvSpPr>
              <p:nvPr/>
            </p:nvSpPr>
            <p:spPr bwMode="auto">
              <a:xfrm>
                <a:off x="4452" y="2700"/>
                <a:ext cx="1" cy="15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3" name="Rectangle 1938"/>
              <p:cNvSpPr>
                <a:spLocks noChangeArrowheads="1"/>
              </p:cNvSpPr>
              <p:nvPr/>
            </p:nvSpPr>
            <p:spPr bwMode="auto">
              <a:xfrm>
                <a:off x="4453" y="2700"/>
                <a:ext cx="1" cy="15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4" name="Rectangle 1939"/>
              <p:cNvSpPr>
                <a:spLocks noChangeArrowheads="1"/>
              </p:cNvSpPr>
              <p:nvPr/>
            </p:nvSpPr>
            <p:spPr bwMode="auto">
              <a:xfrm>
                <a:off x="4454" y="2700"/>
                <a:ext cx="1" cy="15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5" name="Rectangle 1940"/>
              <p:cNvSpPr>
                <a:spLocks noChangeArrowheads="1"/>
              </p:cNvSpPr>
              <p:nvPr/>
            </p:nvSpPr>
            <p:spPr bwMode="auto">
              <a:xfrm>
                <a:off x="4454" y="2700"/>
                <a:ext cx="1" cy="158"/>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6" name="Rectangle 1941"/>
              <p:cNvSpPr>
                <a:spLocks noChangeArrowheads="1"/>
              </p:cNvSpPr>
              <p:nvPr/>
            </p:nvSpPr>
            <p:spPr bwMode="auto">
              <a:xfrm>
                <a:off x="4455" y="2700"/>
                <a:ext cx="1" cy="15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7" name="Rectangle 1942"/>
              <p:cNvSpPr>
                <a:spLocks noChangeArrowheads="1"/>
              </p:cNvSpPr>
              <p:nvPr/>
            </p:nvSpPr>
            <p:spPr bwMode="auto">
              <a:xfrm>
                <a:off x="4456" y="2700"/>
                <a:ext cx="1" cy="16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8" name="Rectangle 1943"/>
              <p:cNvSpPr>
                <a:spLocks noChangeArrowheads="1"/>
              </p:cNvSpPr>
              <p:nvPr/>
            </p:nvSpPr>
            <p:spPr bwMode="auto">
              <a:xfrm>
                <a:off x="4456" y="2700"/>
                <a:ext cx="1" cy="16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39" name="Rectangle 1944"/>
              <p:cNvSpPr>
                <a:spLocks noChangeArrowheads="1"/>
              </p:cNvSpPr>
              <p:nvPr/>
            </p:nvSpPr>
            <p:spPr bwMode="auto">
              <a:xfrm>
                <a:off x="4457" y="2700"/>
                <a:ext cx="1" cy="16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0" name="Rectangle 1945"/>
              <p:cNvSpPr>
                <a:spLocks noChangeArrowheads="1"/>
              </p:cNvSpPr>
              <p:nvPr/>
            </p:nvSpPr>
            <p:spPr bwMode="auto">
              <a:xfrm>
                <a:off x="4458" y="2700"/>
                <a:ext cx="1" cy="16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1" name="Rectangle 1946"/>
              <p:cNvSpPr>
                <a:spLocks noChangeArrowheads="1"/>
              </p:cNvSpPr>
              <p:nvPr/>
            </p:nvSpPr>
            <p:spPr bwMode="auto">
              <a:xfrm>
                <a:off x="4459" y="2700"/>
                <a:ext cx="1" cy="16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2" name="Rectangle 1947"/>
              <p:cNvSpPr>
                <a:spLocks noChangeArrowheads="1"/>
              </p:cNvSpPr>
              <p:nvPr/>
            </p:nvSpPr>
            <p:spPr bwMode="auto">
              <a:xfrm>
                <a:off x="4459" y="2700"/>
                <a:ext cx="1" cy="16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3" name="Rectangle 1948"/>
              <p:cNvSpPr>
                <a:spLocks noChangeArrowheads="1"/>
              </p:cNvSpPr>
              <p:nvPr/>
            </p:nvSpPr>
            <p:spPr bwMode="auto">
              <a:xfrm>
                <a:off x="4460" y="2700"/>
                <a:ext cx="1" cy="16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4" name="Rectangle 1949"/>
              <p:cNvSpPr>
                <a:spLocks noChangeArrowheads="1"/>
              </p:cNvSpPr>
              <p:nvPr/>
            </p:nvSpPr>
            <p:spPr bwMode="auto">
              <a:xfrm>
                <a:off x="4461" y="2700"/>
                <a:ext cx="1" cy="16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5" name="Rectangle 1950"/>
              <p:cNvSpPr>
                <a:spLocks noChangeArrowheads="1"/>
              </p:cNvSpPr>
              <p:nvPr/>
            </p:nvSpPr>
            <p:spPr bwMode="auto">
              <a:xfrm>
                <a:off x="4461" y="2700"/>
                <a:ext cx="1" cy="17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6" name="Rectangle 1951"/>
              <p:cNvSpPr>
                <a:spLocks noChangeArrowheads="1"/>
              </p:cNvSpPr>
              <p:nvPr/>
            </p:nvSpPr>
            <p:spPr bwMode="auto">
              <a:xfrm>
                <a:off x="4462" y="2700"/>
                <a:ext cx="1" cy="17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7" name="Rectangle 1952"/>
              <p:cNvSpPr>
                <a:spLocks noChangeArrowheads="1"/>
              </p:cNvSpPr>
              <p:nvPr/>
            </p:nvSpPr>
            <p:spPr bwMode="auto">
              <a:xfrm>
                <a:off x="4463" y="2700"/>
                <a:ext cx="1" cy="17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8" name="Rectangle 1953"/>
              <p:cNvSpPr>
                <a:spLocks noChangeArrowheads="1"/>
              </p:cNvSpPr>
              <p:nvPr/>
            </p:nvSpPr>
            <p:spPr bwMode="auto">
              <a:xfrm>
                <a:off x="4463" y="2700"/>
                <a:ext cx="1" cy="17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49" name="Rectangle 1954"/>
              <p:cNvSpPr>
                <a:spLocks noChangeArrowheads="1"/>
              </p:cNvSpPr>
              <p:nvPr/>
            </p:nvSpPr>
            <p:spPr bwMode="auto">
              <a:xfrm>
                <a:off x="4464" y="2700"/>
                <a:ext cx="1" cy="176"/>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0" name="Rectangle 1955"/>
              <p:cNvSpPr>
                <a:spLocks noChangeArrowheads="1"/>
              </p:cNvSpPr>
              <p:nvPr/>
            </p:nvSpPr>
            <p:spPr bwMode="auto">
              <a:xfrm>
                <a:off x="4465" y="2700"/>
                <a:ext cx="1" cy="17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1" name="Rectangle 1956"/>
              <p:cNvSpPr>
                <a:spLocks noChangeArrowheads="1"/>
              </p:cNvSpPr>
              <p:nvPr/>
            </p:nvSpPr>
            <p:spPr bwMode="auto">
              <a:xfrm>
                <a:off x="4466" y="2700"/>
                <a:ext cx="1" cy="17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2" name="Rectangle 1957"/>
              <p:cNvSpPr>
                <a:spLocks noChangeArrowheads="1"/>
              </p:cNvSpPr>
              <p:nvPr/>
            </p:nvSpPr>
            <p:spPr bwMode="auto">
              <a:xfrm>
                <a:off x="4466" y="2700"/>
                <a:ext cx="1" cy="17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3" name="Rectangle 1958"/>
              <p:cNvSpPr>
                <a:spLocks noChangeArrowheads="1"/>
              </p:cNvSpPr>
              <p:nvPr/>
            </p:nvSpPr>
            <p:spPr bwMode="auto">
              <a:xfrm>
                <a:off x="4467" y="2700"/>
                <a:ext cx="1" cy="181"/>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4" name="Rectangle 1959"/>
              <p:cNvSpPr>
                <a:spLocks noChangeArrowheads="1"/>
              </p:cNvSpPr>
              <p:nvPr/>
            </p:nvSpPr>
            <p:spPr bwMode="auto">
              <a:xfrm>
                <a:off x="4468" y="2700"/>
                <a:ext cx="1" cy="18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5" name="Rectangle 1960"/>
              <p:cNvSpPr>
                <a:spLocks noChangeArrowheads="1"/>
              </p:cNvSpPr>
              <p:nvPr/>
            </p:nvSpPr>
            <p:spPr bwMode="auto">
              <a:xfrm>
                <a:off x="4468" y="2700"/>
                <a:ext cx="1" cy="183"/>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6" name="Rectangle 1961"/>
              <p:cNvSpPr>
                <a:spLocks noChangeArrowheads="1"/>
              </p:cNvSpPr>
              <p:nvPr/>
            </p:nvSpPr>
            <p:spPr bwMode="auto">
              <a:xfrm>
                <a:off x="4469" y="2700"/>
                <a:ext cx="1" cy="18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7" name="Rectangle 1962"/>
              <p:cNvSpPr>
                <a:spLocks noChangeArrowheads="1"/>
              </p:cNvSpPr>
              <p:nvPr/>
            </p:nvSpPr>
            <p:spPr bwMode="auto">
              <a:xfrm>
                <a:off x="4470" y="2700"/>
                <a:ext cx="1" cy="18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8" name="Rectangle 1963"/>
              <p:cNvSpPr>
                <a:spLocks noChangeArrowheads="1"/>
              </p:cNvSpPr>
              <p:nvPr/>
            </p:nvSpPr>
            <p:spPr bwMode="auto">
              <a:xfrm>
                <a:off x="4471" y="2700"/>
                <a:ext cx="1" cy="18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59" name="Rectangle 1964"/>
              <p:cNvSpPr>
                <a:spLocks noChangeArrowheads="1"/>
              </p:cNvSpPr>
              <p:nvPr/>
            </p:nvSpPr>
            <p:spPr bwMode="auto">
              <a:xfrm>
                <a:off x="4471" y="2700"/>
                <a:ext cx="1" cy="188"/>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0" name="Rectangle 1965"/>
              <p:cNvSpPr>
                <a:spLocks noChangeArrowheads="1"/>
              </p:cNvSpPr>
              <p:nvPr/>
            </p:nvSpPr>
            <p:spPr bwMode="auto">
              <a:xfrm>
                <a:off x="4472" y="2700"/>
                <a:ext cx="1" cy="18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1" name="Rectangle 1966"/>
              <p:cNvSpPr>
                <a:spLocks noChangeArrowheads="1"/>
              </p:cNvSpPr>
              <p:nvPr/>
            </p:nvSpPr>
            <p:spPr bwMode="auto">
              <a:xfrm>
                <a:off x="4473" y="2700"/>
                <a:ext cx="1" cy="19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2" name="Rectangle 1967"/>
              <p:cNvSpPr>
                <a:spLocks noChangeArrowheads="1"/>
              </p:cNvSpPr>
              <p:nvPr/>
            </p:nvSpPr>
            <p:spPr bwMode="auto">
              <a:xfrm>
                <a:off x="4473" y="2700"/>
                <a:ext cx="1" cy="19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3" name="Rectangle 1968"/>
              <p:cNvSpPr>
                <a:spLocks noChangeArrowheads="1"/>
              </p:cNvSpPr>
              <p:nvPr/>
            </p:nvSpPr>
            <p:spPr bwMode="auto">
              <a:xfrm>
                <a:off x="4474" y="2700"/>
                <a:ext cx="1" cy="192"/>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4" name="Rectangle 1969"/>
              <p:cNvSpPr>
                <a:spLocks noChangeArrowheads="1"/>
              </p:cNvSpPr>
              <p:nvPr/>
            </p:nvSpPr>
            <p:spPr bwMode="auto">
              <a:xfrm>
                <a:off x="4475" y="2700"/>
                <a:ext cx="1" cy="194"/>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5" name="Rectangle 1970"/>
              <p:cNvSpPr>
                <a:spLocks noChangeArrowheads="1"/>
              </p:cNvSpPr>
              <p:nvPr/>
            </p:nvSpPr>
            <p:spPr bwMode="auto">
              <a:xfrm>
                <a:off x="4475" y="2700"/>
                <a:ext cx="1" cy="195"/>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6" name="Rectangle 1971"/>
              <p:cNvSpPr>
                <a:spLocks noChangeArrowheads="1"/>
              </p:cNvSpPr>
              <p:nvPr/>
            </p:nvSpPr>
            <p:spPr bwMode="auto">
              <a:xfrm>
                <a:off x="4476" y="2700"/>
                <a:ext cx="1" cy="19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7" name="Rectangle 1972"/>
              <p:cNvSpPr>
                <a:spLocks noChangeArrowheads="1"/>
              </p:cNvSpPr>
              <p:nvPr/>
            </p:nvSpPr>
            <p:spPr bwMode="auto">
              <a:xfrm>
                <a:off x="4477" y="2700"/>
                <a:ext cx="1" cy="197"/>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8" name="Rectangle 1973"/>
              <p:cNvSpPr>
                <a:spLocks noChangeArrowheads="1"/>
              </p:cNvSpPr>
              <p:nvPr/>
            </p:nvSpPr>
            <p:spPr bwMode="auto">
              <a:xfrm>
                <a:off x="4478" y="2700"/>
                <a:ext cx="1" cy="19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69" name="Rectangle 1974"/>
              <p:cNvSpPr>
                <a:spLocks noChangeArrowheads="1"/>
              </p:cNvSpPr>
              <p:nvPr/>
            </p:nvSpPr>
            <p:spPr bwMode="auto">
              <a:xfrm>
                <a:off x="4478" y="2700"/>
                <a:ext cx="1" cy="200"/>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0" name="Rectangle 1975"/>
              <p:cNvSpPr>
                <a:spLocks noChangeArrowheads="1"/>
              </p:cNvSpPr>
              <p:nvPr/>
            </p:nvSpPr>
            <p:spPr bwMode="auto">
              <a:xfrm>
                <a:off x="4479" y="2700"/>
                <a:ext cx="1" cy="20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1" name="Rectangle 1976"/>
              <p:cNvSpPr>
                <a:spLocks noChangeArrowheads="1"/>
              </p:cNvSpPr>
              <p:nvPr/>
            </p:nvSpPr>
            <p:spPr bwMode="auto">
              <a:xfrm>
                <a:off x="4480" y="2700"/>
                <a:ext cx="1" cy="20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2" name="Rectangle 1977"/>
              <p:cNvSpPr>
                <a:spLocks noChangeArrowheads="1"/>
              </p:cNvSpPr>
              <p:nvPr/>
            </p:nvSpPr>
            <p:spPr bwMode="auto">
              <a:xfrm>
                <a:off x="4480" y="2700"/>
                <a:ext cx="1" cy="20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3" name="Rectangle 1978"/>
              <p:cNvSpPr>
                <a:spLocks noChangeArrowheads="1"/>
              </p:cNvSpPr>
              <p:nvPr/>
            </p:nvSpPr>
            <p:spPr bwMode="auto">
              <a:xfrm>
                <a:off x="4481" y="2700"/>
                <a:ext cx="1" cy="20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4" name="Rectangle 1979"/>
              <p:cNvSpPr>
                <a:spLocks noChangeArrowheads="1"/>
              </p:cNvSpPr>
              <p:nvPr/>
            </p:nvSpPr>
            <p:spPr bwMode="auto">
              <a:xfrm>
                <a:off x="4482" y="2700"/>
                <a:ext cx="1" cy="20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5" name="Rectangle 1980"/>
              <p:cNvSpPr>
                <a:spLocks noChangeArrowheads="1"/>
              </p:cNvSpPr>
              <p:nvPr/>
            </p:nvSpPr>
            <p:spPr bwMode="auto">
              <a:xfrm>
                <a:off x="4483" y="2700"/>
                <a:ext cx="1" cy="20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6" name="Rectangle 1981"/>
              <p:cNvSpPr>
                <a:spLocks noChangeArrowheads="1"/>
              </p:cNvSpPr>
              <p:nvPr/>
            </p:nvSpPr>
            <p:spPr bwMode="auto">
              <a:xfrm>
                <a:off x="4483" y="2700"/>
                <a:ext cx="1" cy="20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7" name="Rectangle 1982"/>
              <p:cNvSpPr>
                <a:spLocks noChangeArrowheads="1"/>
              </p:cNvSpPr>
              <p:nvPr/>
            </p:nvSpPr>
            <p:spPr bwMode="auto">
              <a:xfrm>
                <a:off x="4484" y="2700"/>
                <a:ext cx="1" cy="210"/>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8" name="Rectangle 1983"/>
              <p:cNvSpPr>
                <a:spLocks noChangeArrowheads="1"/>
              </p:cNvSpPr>
              <p:nvPr/>
            </p:nvSpPr>
            <p:spPr bwMode="auto">
              <a:xfrm>
                <a:off x="4485" y="2700"/>
                <a:ext cx="1" cy="21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79" name="Rectangle 1984"/>
              <p:cNvSpPr>
                <a:spLocks noChangeArrowheads="1"/>
              </p:cNvSpPr>
              <p:nvPr/>
            </p:nvSpPr>
            <p:spPr bwMode="auto">
              <a:xfrm>
                <a:off x="4485" y="2700"/>
                <a:ext cx="1" cy="212"/>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0" name="Rectangle 1985"/>
              <p:cNvSpPr>
                <a:spLocks noChangeArrowheads="1"/>
              </p:cNvSpPr>
              <p:nvPr/>
            </p:nvSpPr>
            <p:spPr bwMode="auto">
              <a:xfrm>
                <a:off x="4486" y="2700"/>
                <a:ext cx="1" cy="214"/>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1" name="Rectangle 1986"/>
              <p:cNvSpPr>
                <a:spLocks noChangeArrowheads="1"/>
              </p:cNvSpPr>
              <p:nvPr/>
            </p:nvSpPr>
            <p:spPr bwMode="auto">
              <a:xfrm>
                <a:off x="4487" y="2700"/>
                <a:ext cx="1" cy="215"/>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2" name="Rectangle 1987"/>
              <p:cNvSpPr>
                <a:spLocks noChangeArrowheads="1"/>
              </p:cNvSpPr>
              <p:nvPr/>
            </p:nvSpPr>
            <p:spPr bwMode="auto">
              <a:xfrm>
                <a:off x="4487" y="2700"/>
                <a:ext cx="1" cy="216"/>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3" name="Rectangle 1988"/>
              <p:cNvSpPr>
                <a:spLocks noChangeArrowheads="1"/>
              </p:cNvSpPr>
              <p:nvPr/>
            </p:nvSpPr>
            <p:spPr bwMode="auto">
              <a:xfrm>
                <a:off x="4488" y="2700"/>
                <a:ext cx="1" cy="217"/>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4" name="Rectangle 1989"/>
              <p:cNvSpPr>
                <a:spLocks noChangeArrowheads="1"/>
              </p:cNvSpPr>
              <p:nvPr/>
            </p:nvSpPr>
            <p:spPr bwMode="auto">
              <a:xfrm>
                <a:off x="4489" y="2700"/>
                <a:ext cx="9" cy="21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5" name="Rectangle 1990"/>
              <p:cNvSpPr>
                <a:spLocks noChangeArrowheads="1"/>
              </p:cNvSpPr>
              <p:nvPr/>
            </p:nvSpPr>
            <p:spPr bwMode="auto">
              <a:xfrm>
                <a:off x="4498" y="2700"/>
                <a:ext cx="19" cy="219"/>
              </a:xfrm>
              <a:prstGeom prst="rect">
                <a:avLst/>
              </a:prstGeom>
              <a:solidFill>
                <a:srgbClr val="0B6D9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6" name="Rectangle 1991"/>
              <p:cNvSpPr>
                <a:spLocks noChangeArrowheads="1"/>
              </p:cNvSpPr>
              <p:nvPr/>
            </p:nvSpPr>
            <p:spPr bwMode="auto">
              <a:xfrm>
                <a:off x="4517" y="2700"/>
                <a:ext cx="11" cy="21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7" name="Rectangle 1992"/>
              <p:cNvSpPr>
                <a:spLocks noChangeArrowheads="1"/>
              </p:cNvSpPr>
              <p:nvPr/>
            </p:nvSpPr>
            <p:spPr bwMode="auto">
              <a:xfrm>
                <a:off x="4528" y="2700"/>
                <a:ext cx="1" cy="21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8" name="Rectangle 1993"/>
              <p:cNvSpPr>
                <a:spLocks noChangeArrowheads="1"/>
              </p:cNvSpPr>
              <p:nvPr/>
            </p:nvSpPr>
            <p:spPr bwMode="auto">
              <a:xfrm>
                <a:off x="4528" y="2700"/>
                <a:ext cx="1" cy="21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89" name="Rectangle 1994"/>
              <p:cNvSpPr>
                <a:spLocks noChangeArrowheads="1"/>
              </p:cNvSpPr>
              <p:nvPr/>
            </p:nvSpPr>
            <p:spPr bwMode="auto">
              <a:xfrm>
                <a:off x="4529" y="2700"/>
                <a:ext cx="1" cy="215"/>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0" name="Rectangle 1995"/>
              <p:cNvSpPr>
                <a:spLocks noChangeArrowheads="1"/>
              </p:cNvSpPr>
              <p:nvPr/>
            </p:nvSpPr>
            <p:spPr bwMode="auto">
              <a:xfrm>
                <a:off x="4530" y="2700"/>
                <a:ext cx="1" cy="21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1" name="Rectangle 1996"/>
              <p:cNvSpPr>
                <a:spLocks noChangeArrowheads="1"/>
              </p:cNvSpPr>
              <p:nvPr/>
            </p:nvSpPr>
            <p:spPr bwMode="auto">
              <a:xfrm>
                <a:off x="4531" y="2700"/>
                <a:ext cx="1" cy="212"/>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2" name="Rectangle 1997"/>
              <p:cNvSpPr>
                <a:spLocks noChangeArrowheads="1"/>
              </p:cNvSpPr>
              <p:nvPr/>
            </p:nvSpPr>
            <p:spPr bwMode="auto">
              <a:xfrm>
                <a:off x="4531" y="2700"/>
                <a:ext cx="1" cy="211"/>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3" name="Rectangle 1998"/>
              <p:cNvSpPr>
                <a:spLocks noChangeArrowheads="1"/>
              </p:cNvSpPr>
              <p:nvPr/>
            </p:nvSpPr>
            <p:spPr bwMode="auto">
              <a:xfrm>
                <a:off x="4532" y="2700"/>
                <a:ext cx="1" cy="20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4" name="Rectangle 1999"/>
              <p:cNvSpPr>
                <a:spLocks noChangeArrowheads="1"/>
              </p:cNvSpPr>
              <p:nvPr/>
            </p:nvSpPr>
            <p:spPr bwMode="auto">
              <a:xfrm>
                <a:off x="4533" y="2700"/>
                <a:ext cx="1" cy="209"/>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5" name="Rectangle 2000"/>
              <p:cNvSpPr>
                <a:spLocks noChangeArrowheads="1"/>
              </p:cNvSpPr>
              <p:nvPr/>
            </p:nvSpPr>
            <p:spPr bwMode="auto">
              <a:xfrm>
                <a:off x="4533" y="2700"/>
                <a:ext cx="1" cy="207"/>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6" name="Rectangle 2001"/>
              <p:cNvSpPr>
                <a:spLocks noChangeArrowheads="1"/>
              </p:cNvSpPr>
              <p:nvPr/>
            </p:nvSpPr>
            <p:spPr bwMode="auto">
              <a:xfrm>
                <a:off x="4534" y="2700"/>
                <a:ext cx="1" cy="206"/>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7" name="Rectangle 2002"/>
              <p:cNvSpPr>
                <a:spLocks noChangeArrowheads="1"/>
              </p:cNvSpPr>
              <p:nvPr/>
            </p:nvSpPr>
            <p:spPr bwMode="auto">
              <a:xfrm>
                <a:off x="4535" y="2700"/>
                <a:ext cx="1" cy="204"/>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8" name="Rectangle 2003"/>
              <p:cNvSpPr>
                <a:spLocks noChangeArrowheads="1"/>
              </p:cNvSpPr>
              <p:nvPr/>
            </p:nvSpPr>
            <p:spPr bwMode="auto">
              <a:xfrm>
                <a:off x="4535" y="2700"/>
                <a:ext cx="1" cy="203"/>
              </a:xfrm>
              <a:prstGeom prst="rect">
                <a:avLst/>
              </a:prstGeom>
              <a:solidFill>
                <a:srgbClr val="0C72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199" name="Rectangle 2004"/>
              <p:cNvSpPr>
                <a:spLocks noChangeArrowheads="1"/>
              </p:cNvSpPr>
              <p:nvPr/>
            </p:nvSpPr>
            <p:spPr bwMode="auto">
              <a:xfrm>
                <a:off x="4536" y="2700"/>
                <a:ext cx="1" cy="20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0" name="Rectangle 2005"/>
              <p:cNvSpPr>
                <a:spLocks noChangeArrowheads="1"/>
              </p:cNvSpPr>
              <p:nvPr/>
            </p:nvSpPr>
            <p:spPr bwMode="auto">
              <a:xfrm>
                <a:off x="4537" y="2700"/>
                <a:ext cx="1" cy="20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1" name="Rectangle 2006"/>
              <p:cNvSpPr>
                <a:spLocks noChangeArrowheads="1"/>
              </p:cNvSpPr>
              <p:nvPr/>
            </p:nvSpPr>
            <p:spPr bwMode="auto">
              <a:xfrm>
                <a:off x="4538" y="2700"/>
                <a:ext cx="1" cy="20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2" name="Rectangle 2007"/>
              <p:cNvSpPr>
                <a:spLocks noChangeArrowheads="1"/>
              </p:cNvSpPr>
              <p:nvPr/>
            </p:nvSpPr>
            <p:spPr bwMode="auto">
              <a:xfrm>
                <a:off x="4538" y="2700"/>
                <a:ext cx="1" cy="19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3" name="Rectangle 2008"/>
              <p:cNvSpPr>
                <a:spLocks noChangeArrowheads="1"/>
              </p:cNvSpPr>
              <p:nvPr/>
            </p:nvSpPr>
            <p:spPr bwMode="auto">
              <a:xfrm>
                <a:off x="4539" y="2700"/>
                <a:ext cx="1" cy="19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4" name="Rectangle 2009"/>
              <p:cNvSpPr>
                <a:spLocks noChangeArrowheads="1"/>
              </p:cNvSpPr>
              <p:nvPr/>
            </p:nvSpPr>
            <p:spPr bwMode="auto">
              <a:xfrm>
                <a:off x="4540" y="2700"/>
                <a:ext cx="1" cy="19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5" name="Rectangle 2010"/>
              <p:cNvSpPr>
                <a:spLocks noChangeArrowheads="1"/>
              </p:cNvSpPr>
              <p:nvPr/>
            </p:nvSpPr>
            <p:spPr bwMode="auto">
              <a:xfrm>
                <a:off x="4540" y="2700"/>
                <a:ext cx="1" cy="19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6" name="Rectangle 2011"/>
              <p:cNvSpPr>
                <a:spLocks noChangeArrowheads="1"/>
              </p:cNvSpPr>
              <p:nvPr/>
            </p:nvSpPr>
            <p:spPr bwMode="auto">
              <a:xfrm>
                <a:off x="4541" y="2700"/>
                <a:ext cx="1" cy="19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7" name="Rectangle 2012"/>
              <p:cNvSpPr>
                <a:spLocks noChangeArrowheads="1"/>
              </p:cNvSpPr>
              <p:nvPr/>
            </p:nvSpPr>
            <p:spPr bwMode="auto">
              <a:xfrm>
                <a:off x="4542" y="2700"/>
                <a:ext cx="1" cy="19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8" name="Rectangle 2013"/>
              <p:cNvSpPr>
                <a:spLocks noChangeArrowheads="1"/>
              </p:cNvSpPr>
              <p:nvPr/>
            </p:nvSpPr>
            <p:spPr bwMode="auto">
              <a:xfrm>
                <a:off x="4543" y="2700"/>
                <a:ext cx="1" cy="1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09" name="Rectangle 2014"/>
              <p:cNvSpPr>
                <a:spLocks noChangeArrowheads="1"/>
              </p:cNvSpPr>
              <p:nvPr/>
            </p:nvSpPr>
            <p:spPr bwMode="auto">
              <a:xfrm>
                <a:off x="4543" y="2700"/>
                <a:ext cx="1" cy="190"/>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0" name="Rectangle 2015"/>
              <p:cNvSpPr>
                <a:spLocks noChangeArrowheads="1"/>
              </p:cNvSpPr>
              <p:nvPr/>
            </p:nvSpPr>
            <p:spPr bwMode="auto">
              <a:xfrm>
                <a:off x="4544" y="2700"/>
                <a:ext cx="1" cy="18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1" name="Rectangle 2016"/>
              <p:cNvSpPr>
                <a:spLocks noChangeArrowheads="1"/>
              </p:cNvSpPr>
              <p:nvPr/>
            </p:nvSpPr>
            <p:spPr bwMode="auto">
              <a:xfrm>
                <a:off x="4545" y="2700"/>
                <a:ext cx="1" cy="18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2" name="Rectangle 2017"/>
              <p:cNvSpPr>
                <a:spLocks noChangeArrowheads="1"/>
              </p:cNvSpPr>
              <p:nvPr/>
            </p:nvSpPr>
            <p:spPr bwMode="auto">
              <a:xfrm>
                <a:off x="4545" y="2700"/>
                <a:ext cx="1" cy="18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3" name="Rectangle 2018"/>
              <p:cNvSpPr>
                <a:spLocks noChangeArrowheads="1"/>
              </p:cNvSpPr>
              <p:nvPr/>
            </p:nvSpPr>
            <p:spPr bwMode="auto">
              <a:xfrm>
                <a:off x="4546" y="2700"/>
                <a:ext cx="1" cy="185"/>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4" name="Rectangle 2019"/>
              <p:cNvSpPr>
                <a:spLocks noChangeArrowheads="1"/>
              </p:cNvSpPr>
              <p:nvPr/>
            </p:nvSpPr>
            <p:spPr bwMode="auto">
              <a:xfrm>
                <a:off x="4547" y="2700"/>
                <a:ext cx="1" cy="18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5" name="Rectangle 2020"/>
              <p:cNvSpPr>
                <a:spLocks noChangeArrowheads="1"/>
              </p:cNvSpPr>
              <p:nvPr/>
            </p:nvSpPr>
            <p:spPr bwMode="auto">
              <a:xfrm>
                <a:off x="4547" y="2700"/>
                <a:ext cx="1" cy="18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6" name="Rectangle 2021"/>
              <p:cNvSpPr>
                <a:spLocks noChangeArrowheads="1"/>
              </p:cNvSpPr>
              <p:nvPr/>
            </p:nvSpPr>
            <p:spPr bwMode="auto">
              <a:xfrm>
                <a:off x="4548" y="2700"/>
                <a:ext cx="1" cy="18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7" name="Rectangle 2022"/>
              <p:cNvSpPr>
                <a:spLocks noChangeArrowheads="1"/>
              </p:cNvSpPr>
              <p:nvPr/>
            </p:nvSpPr>
            <p:spPr bwMode="auto">
              <a:xfrm>
                <a:off x="4549" y="2700"/>
                <a:ext cx="1" cy="17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8" name="Rectangle 2023"/>
              <p:cNvSpPr>
                <a:spLocks noChangeArrowheads="1"/>
              </p:cNvSpPr>
              <p:nvPr/>
            </p:nvSpPr>
            <p:spPr bwMode="auto">
              <a:xfrm>
                <a:off x="4550" y="2700"/>
                <a:ext cx="1" cy="178"/>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19" name="Rectangle 2024"/>
              <p:cNvSpPr>
                <a:spLocks noChangeArrowheads="1"/>
              </p:cNvSpPr>
              <p:nvPr/>
            </p:nvSpPr>
            <p:spPr bwMode="auto">
              <a:xfrm>
                <a:off x="4550" y="2700"/>
                <a:ext cx="1" cy="177"/>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0" name="Rectangle 2025"/>
              <p:cNvSpPr>
                <a:spLocks noChangeArrowheads="1"/>
              </p:cNvSpPr>
              <p:nvPr/>
            </p:nvSpPr>
            <p:spPr bwMode="auto">
              <a:xfrm>
                <a:off x="4551" y="2700"/>
                <a:ext cx="1" cy="176"/>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1" name="Rectangle 2026"/>
              <p:cNvSpPr>
                <a:spLocks noChangeArrowheads="1"/>
              </p:cNvSpPr>
              <p:nvPr/>
            </p:nvSpPr>
            <p:spPr bwMode="auto">
              <a:xfrm>
                <a:off x="4552" y="2700"/>
                <a:ext cx="1" cy="174"/>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2" name="Rectangle 2027"/>
              <p:cNvSpPr>
                <a:spLocks noChangeArrowheads="1"/>
              </p:cNvSpPr>
              <p:nvPr/>
            </p:nvSpPr>
            <p:spPr bwMode="auto">
              <a:xfrm>
                <a:off x="4552" y="2700"/>
                <a:ext cx="1" cy="173"/>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3" name="Rectangle 2028"/>
              <p:cNvSpPr>
                <a:spLocks noChangeArrowheads="1"/>
              </p:cNvSpPr>
              <p:nvPr/>
            </p:nvSpPr>
            <p:spPr bwMode="auto">
              <a:xfrm>
                <a:off x="4553" y="2700"/>
                <a:ext cx="1" cy="172"/>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4" name="Rectangle 2029"/>
              <p:cNvSpPr>
                <a:spLocks noChangeArrowheads="1"/>
              </p:cNvSpPr>
              <p:nvPr/>
            </p:nvSpPr>
            <p:spPr bwMode="auto">
              <a:xfrm>
                <a:off x="4554" y="2700"/>
                <a:ext cx="1" cy="171"/>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5" name="Rectangle 2030"/>
              <p:cNvSpPr>
                <a:spLocks noChangeArrowheads="1"/>
              </p:cNvSpPr>
              <p:nvPr/>
            </p:nvSpPr>
            <p:spPr bwMode="auto">
              <a:xfrm>
                <a:off x="4555" y="2700"/>
                <a:ext cx="1" cy="169"/>
              </a:xfrm>
              <a:prstGeom prst="rect">
                <a:avLst/>
              </a:prstGeom>
              <a:solidFill>
                <a:srgbClr val="197F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6" name="Rectangle 2031"/>
              <p:cNvSpPr>
                <a:spLocks noChangeArrowheads="1"/>
              </p:cNvSpPr>
              <p:nvPr/>
            </p:nvSpPr>
            <p:spPr bwMode="auto">
              <a:xfrm>
                <a:off x="4555" y="2700"/>
                <a:ext cx="1" cy="16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7" name="Rectangle 2032"/>
              <p:cNvSpPr>
                <a:spLocks noChangeArrowheads="1"/>
              </p:cNvSpPr>
              <p:nvPr/>
            </p:nvSpPr>
            <p:spPr bwMode="auto">
              <a:xfrm>
                <a:off x="4556" y="2700"/>
                <a:ext cx="1" cy="16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8" name="Rectangle 2033"/>
              <p:cNvSpPr>
                <a:spLocks noChangeArrowheads="1"/>
              </p:cNvSpPr>
              <p:nvPr/>
            </p:nvSpPr>
            <p:spPr bwMode="auto">
              <a:xfrm>
                <a:off x="4557" y="2700"/>
                <a:ext cx="1" cy="16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29" name="Rectangle 2034"/>
              <p:cNvSpPr>
                <a:spLocks noChangeArrowheads="1"/>
              </p:cNvSpPr>
              <p:nvPr/>
            </p:nvSpPr>
            <p:spPr bwMode="auto">
              <a:xfrm>
                <a:off x="4557" y="2700"/>
                <a:ext cx="1" cy="16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0" name="Rectangle 2035"/>
              <p:cNvSpPr>
                <a:spLocks noChangeArrowheads="1"/>
              </p:cNvSpPr>
              <p:nvPr/>
            </p:nvSpPr>
            <p:spPr bwMode="auto">
              <a:xfrm>
                <a:off x="4558" y="2700"/>
                <a:ext cx="1" cy="16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1" name="Rectangle 2036"/>
              <p:cNvSpPr>
                <a:spLocks noChangeArrowheads="1"/>
              </p:cNvSpPr>
              <p:nvPr/>
            </p:nvSpPr>
            <p:spPr bwMode="auto">
              <a:xfrm>
                <a:off x="4559" y="2700"/>
                <a:ext cx="1" cy="16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2" name="Rectangle 2037"/>
              <p:cNvSpPr>
                <a:spLocks noChangeArrowheads="1"/>
              </p:cNvSpPr>
              <p:nvPr/>
            </p:nvSpPr>
            <p:spPr bwMode="auto">
              <a:xfrm>
                <a:off x="4559" y="2700"/>
                <a:ext cx="1" cy="16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3" name="Rectangle 2038"/>
              <p:cNvSpPr>
                <a:spLocks noChangeArrowheads="1"/>
              </p:cNvSpPr>
              <p:nvPr/>
            </p:nvSpPr>
            <p:spPr bwMode="auto">
              <a:xfrm>
                <a:off x="4560" y="2700"/>
                <a:ext cx="1" cy="15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4" name="Rectangle 2039"/>
              <p:cNvSpPr>
                <a:spLocks noChangeArrowheads="1"/>
              </p:cNvSpPr>
              <p:nvPr/>
            </p:nvSpPr>
            <p:spPr bwMode="auto">
              <a:xfrm>
                <a:off x="4561" y="2700"/>
                <a:ext cx="1" cy="158"/>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5" name="Rectangle 2040"/>
              <p:cNvSpPr>
                <a:spLocks noChangeArrowheads="1"/>
              </p:cNvSpPr>
              <p:nvPr/>
            </p:nvSpPr>
            <p:spPr bwMode="auto">
              <a:xfrm>
                <a:off x="4562" y="2700"/>
                <a:ext cx="1" cy="15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6" name="Rectangle 2041"/>
              <p:cNvSpPr>
                <a:spLocks noChangeArrowheads="1"/>
              </p:cNvSpPr>
              <p:nvPr/>
            </p:nvSpPr>
            <p:spPr bwMode="auto">
              <a:xfrm>
                <a:off x="4562" y="2700"/>
                <a:ext cx="1" cy="15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7" name="Rectangle 2042"/>
              <p:cNvSpPr>
                <a:spLocks noChangeArrowheads="1"/>
              </p:cNvSpPr>
              <p:nvPr/>
            </p:nvSpPr>
            <p:spPr bwMode="auto">
              <a:xfrm>
                <a:off x="4563" y="2700"/>
                <a:ext cx="1" cy="15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238" name="Rectangle 2043"/>
              <p:cNvSpPr>
                <a:spLocks noChangeArrowheads="1"/>
              </p:cNvSpPr>
              <p:nvPr/>
            </p:nvSpPr>
            <p:spPr bwMode="auto">
              <a:xfrm>
                <a:off x="4564" y="2700"/>
                <a:ext cx="1" cy="153"/>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22" name="Group 2044"/>
            <p:cNvGrpSpPr>
              <a:grpSpLocks/>
            </p:cNvGrpSpPr>
            <p:nvPr/>
          </p:nvGrpSpPr>
          <p:grpSpPr bwMode="auto">
            <a:xfrm>
              <a:off x="4339" y="1363"/>
              <a:ext cx="315" cy="1463"/>
              <a:chOff x="4298" y="1508"/>
              <a:chExt cx="315" cy="1463"/>
            </a:xfrm>
          </p:grpSpPr>
          <p:sp>
            <p:nvSpPr>
              <p:cNvPr id="839" name="Rectangle 2045"/>
              <p:cNvSpPr>
                <a:spLocks noChangeArrowheads="1"/>
              </p:cNvSpPr>
              <p:nvPr/>
            </p:nvSpPr>
            <p:spPr bwMode="auto">
              <a:xfrm>
                <a:off x="4564" y="2700"/>
                <a:ext cx="1" cy="15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0" name="Rectangle 2046"/>
              <p:cNvSpPr>
                <a:spLocks noChangeArrowheads="1"/>
              </p:cNvSpPr>
              <p:nvPr/>
            </p:nvSpPr>
            <p:spPr bwMode="auto">
              <a:xfrm>
                <a:off x="4565" y="2700"/>
                <a:ext cx="1" cy="15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1" name="Rectangle 2047"/>
              <p:cNvSpPr>
                <a:spLocks noChangeArrowheads="1"/>
              </p:cNvSpPr>
              <p:nvPr/>
            </p:nvSpPr>
            <p:spPr bwMode="auto">
              <a:xfrm>
                <a:off x="4566" y="2700"/>
                <a:ext cx="1" cy="14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2" name="Rectangle 2048"/>
              <p:cNvSpPr>
                <a:spLocks noChangeArrowheads="1"/>
              </p:cNvSpPr>
              <p:nvPr/>
            </p:nvSpPr>
            <p:spPr bwMode="auto">
              <a:xfrm>
                <a:off x="4567" y="2700"/>
                <a:ext cx="1" cy="14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3" name="Rectangle 2049"/>
              <p:cNvSpPr>
                <a:spLocks noChangeArrowheads="1"/>
              </p:cNvSpPr>
              <p:nvPr/>
            </p:nvSpPr>
            <p:spPr bwMode="auto">
              <a:xfrm>
                <a:off x="4567" y="2700"/>
                <a:ext cx="1" cy="14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4" name="Rectangle 2050"/>
              <p:cNvSpPr>
                <a:spLocks noChangeArrowheads="1"/>
              </p:cNvSpPr>
              <p:nvPr/>
            </p:nvSpPr>
            <p:spPr bwMode="auto">
              <a:xfrm>
                <a:off x="4568" y="2700"/>
                <a:ext cx="1" cy="145"/>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5" name="Rectangle 2051"/>
              <p:cNvSpPr>
                <a:spLocks noChangeArrowheads="1"/>
              </p:cNvSpPr>
              <p:nvPr/>
            </p:nvSpPr>
            <p:spPr bwMode="auto">
              <a:xfrm>
                <a:off x="4569" y="2700"/>
                <a:ext cx="1" cy="14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6" name="Rectangle 2052"/>
              <p:cNvSpPr>
                <a:spLocks noChangeArrowheads="1"/>
              </p:cNvSpPr>
              <p:nvPr/>
            </p:nvSpPr>
            <p:spPr bwMode="auto">
              <a:xfrm>
                <a:off x="4569" y="2700"/>
                <a:ext cx="1" cy="142"/>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7" name="Rectangle 2053"/>
              <p:cNvSpPr>
                <a:spLocks noChangeArrowheads="1"/>
              </p:cNvSpPr>
              <p:nvPr/>
            </p:nvSpPr>
            <p:spPr bwMode="auto">
              <a:xfrm>
                <a:off x="4570" y="2700"/>
                <a:ext cx="1" cy="141"/>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8" name="Rectangle 2054"/>
              <p:cNvSpPr>
                <a:spLocks noChangeArrowheads="1"/>
              </p:cNvSpPr>
              <p:nvPr/>
            </p:nvSpPr>
            <p:spPr bwMode="auto">
              <a:xfrm>
                <a:off x="4571" y="2700"/>
                <a:ext cx="1" cy="140"/>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49" name="Rectangle 2055"/>
              <p:cNvSpPr>
                <a:spLocks noChangeArrowheads="1"/>
              </p:cNvSpPr>
              <p:nvPr/>
            </p:nvSpPr>
            <p:spPr bwMode="auto">
              <a:xfrm>
                <a:off x="4571" y="2700"/>
                <a:ext cx="1" cy="139"/>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0" name="Rectangle 2056"/>
              <p:cNvSpPr>
                <a:spLocks noChangeArrowheads="1"/>
              </p:cNvSpPr>
              <p:nvPr/>
            </p:nvSpPr>
            <p:spPr bwMode="auto">
              <a:xfrm>
                <a:off x="4572" y="2700"/>
                <a:ext cx="1" cy="137"/>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1" name="Rectangle 2057"/>
              <p:cNvSpPr>
                <a:spLocks noChangeArrowheads="1"/>
              </p:cNvSpPr>
              <p:nvPr/>
            </p:nvSpPr>
            <p:spPr bwMode="auto">
              <a:xfrm>
                <a:off x="4573" y="2700"/>
                <a:ext cx="1" cy="136"/>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2" name="Rectangle 2058"/>
              <p:cNvSpPr>
                <a:spLocks noChangeArrowheads="1"/>
              </p:cNvSpPr>
              <p:nvPr/>
            </p:nvSpPr>
            <p:spPr bwMode="auto">
              <a:xfrm>
                <a:off x="4574" y="2701"/>
                <a:ext cx="1" cy="134"/>
              </a:xfrm>
              <a:prstGeom prst="rect">
                <a:avLst/>
              </a:prstGeom>
              <a:solidFill>
                <a:srgbClr val="268C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3" name="Rectangle 2059"/>
              <p:cNvSpPr>
                <a:spLocks noChangeArrowheads="1"/>
              </p:cNvSpPr>
              <p:nvPr/>
            </p:nvSpPr>
            <p:spPr bwMode="auto">
              <a:xfrm>
                <a:off x="4574" y="2701"/>
                <a:ext cx="1" cy="13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4" name="Rectangle 2060"/>
              <p:cNvSpPr>
                <a:spLocks noChangeArrowheads="1"/>
              </p:cNvSpPr>
              <p:nvPr/>
            </p:nvSpPr>
            <p:spPr bwMode="auto">
              <a:xfrm>
                <a:off x="4575" y="2702"/>
                <a:ext cx="1" cy="13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5" name="Rectangle 2061"/>
              <p:cNvSpPr>
                <a:spLocks noChangeArrowheads="1"/>
              </p:cNvSpPr>
              <p:nvPr/>
            </p:nvSpPr>
            <p:spPr bwMode="auto">
              <a:xfrm>
                <a:off x="4576" y="2703"/>
                <a:ext cx="1" cy="12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6" name="Rectangle 2062"/>
              <p:cNvSpPr>
                <a:spLocks noChangeArrowheads="1"/>
              </p:cNvSpPr>
              <p:nvPr/>
            </p:nvSpPr>
            <p:spPr bwMode="auto">
              <a:xfrm>
                <a:off x="4576" y="2703"/>
                <a:ext cx="1" cy="12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7" name="Rectangle 2063"/>
              <p:cNvSpPr>
                <a:spLocks noChangeArrowheads="1"/>
              </p:cNvSpPr>
              <p:nvPr/>
            </p:nvSpPr>
            <p:spPr bwMode="auto">
              <a:xfrm>
                <a:off x="4577" y="2704"/>
                <a:ext cx="1" cy="12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8" name="Rectangle 2064"/>
              <p:cNvSpPr>
                <a:spLocks noChangeArrowheads="1"/>
              </p:cNvSpPr>
              <p:nvPr/>
            </p:nvSpPr>
            <p:spPr bwMode="auto">
              <a:xfrm>
                <a:off x="4578" y="2705"/>
                <a:ext cx="1" cy="12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59" name="Rectangle 2065"/>
              <p:cNvSpPr>
                <a:spLocks noChangeArrowheads="1"/>
              </p:cNvSpPr>
              <p:nvPr/>
            </p:nvSpPr>
            <p:spPr bwMode="auto">
              <a:xfrm>
                <a:off x="4579" y="2706"/>
                <a:ext cx="1" cy="12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0" name="Rectangle 2066"/>
              <p:cNvSpPr>
                <a:spLocks noChangeArrowheads="1"/>
              </p:cNvSpPr>
              <p:nvPr/>
            </p:nvSpPr>
            <p:spPr bwMode="auto">
              <a:xfrm>
                <a:off x="4579" y="2706"/>
                <a:ext cx="1" cy="11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1" name="Rectangle 2067"/>
              <p:cNvSpPr>
                <a:spLocks noChangeArrowheads="1"/>
              </p:cNvSpPr>
              <p:nvPr/>
            </p:nvSpPr>
            <p:spPr bwMode="auto">
              <a:xfrm>
                <a:off x="4580" y="2707"/>
                <a:ext cx="1" cy="11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2" name="Rectangle 2068"/>
              <p:cNvSpPr>
                <a:spLocks noChangeArrowheads="1"/>
              </p:cNvSpPr>
              <p:nvPr/>
            </p:nvSpPr>
            <p:spPr bwMode="auto">
              <a:xfrm>
                <a:off x="4581" y="2708"/>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3" name="Rectangle 2069"/>
              <p:cNvSpPr>
                <a:spLocks noChangeArrowheads="1"/>
              </p:cNvSpPr>
              <p:nvPr/>
            </p:nvSpPr>
            <p:spPr bwMode="auto">
              <a:xfrm>
                <a:off x="4581" y="2708"/>
                <a:ext cx="1" cy="11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4" name="Rectangle 2070"/>
              <p:cNvSpPr>
                <a:spLocks noChangeArrowheads="1"/>
              </p:cNvSpPr>
              <p:nvPr/>
            </p:nvSpPr>
            <p:spPr bwMode="auto">
              <a:xfrm>
                <a:off x="4582" y="2709"/>
                <a:ext cx="1" cy="11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5" name="Rectangle 2071"/>
              <p:cNvSpPr>
                <a:spLocks noChangeArrowheads="1"/>
              </p:cNvSpPr>
              <p:nvPr/>
            </p:nvSpPr>
            <p:spPr bwMode="auto">
              <a:xfrm>
                <a:off x="4583" y="2710"/>
                <a:ext cx="1" cy="10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6" name="Rectangle 2072"/>
              <p:cNvSpPr>
                <a:spLocks noChangeArrowheads="1"/>
              </p:cNvSpPr>
              <p:nvPr/>
            </p:nvSpPr>
            <p:spPr bwMode="auto">
              <a:xfrm>
                <a:off x="4583" y="2710"/>
                <a:ext cx="1" cy="10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7" name="Rectangle 2073"/>
              <p:cNvSpPr>
                <a:spLocks noChangeArrowheads="1"/>
              </p:cNvSpPr>
              <p:nvPr/>
            </p:nvSpPr>
            <p:spPr bwMode="auto">
              <a:xfrm>
                <a:off x="4584" y="2711"/>
                <a:ext cx="1" cy="10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8" name="Rectangle 2074"/>
              <p:cNvSpPr>
                <a:spLocks noChangeArrowheads="1"/>
              </p:cNvSpPr>
              <p:nvPr/>
            </p:nvSpPr>
            <p:spPr bwMode="auto">
              <a:xfrm>
                <a:off x="4585" y="2712"/>
                <a:ext cx="1" cy="10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69" name="Rectangle 2075"/>
              <p:cNvSpPr>
                <a:spLocks noChangeArrowheads="1"/>
              </p:cNvSpPr>
              <p:nvPr/>
            </p:nvSpPr>
            <p:spPr bwMode="auto">
              <a:xfrm>
                <a:off x="4586" y="2713"/>
                <a:ext cx="1" cy="10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0" name="Rectangle 2076"/>
              <p:cNvSpPr>
                <a:spLocks noChangeArrowheads="1"/>
              </p:cNvSpPr>
              <p:nvPr/>
            </p:nvSpPr>
            <p:spPr bwMode="auto">
              <a:xfrm>
                <a:off x="4586" y="2713"/>
                <a:ext cx="1" cy="9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1" name="Rectangle 2077"/>
              <p:cNvSpPr>
                <a:spLocks noChangeArrowheads="1"/>
              </p:cNvSpPr>
              <p:nvPr/>
            </p:nvSpPr>
            <p:spPr bwMode="auto">
              <a:xfrm>
                <a:off x="4587" y="2714"/>
                <a:ext cx="1" cy="9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2" name="Rectangle 2078"/>
              <p:cNvSpPr>
                <a:spLocks noChangeArrowheads="1"/>
              </p:cNvSpPr>
              <p:nvPr/>
            </p:nvSpPr>
            <p:spPr bwMode="auto">
              <a:xfrm>
                <a:off x="4588" y="2715"/>
                <a:ext cx="1" cy="9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3" name="Rectangle 2079"/>
              <p:cNvSpPr>
                <a:spLocks noChangeArrowheads="1"/>
              </p:cNvSpPr>
              <p:nvPr/>
            </p:nvSpPr>
            <p:spPr bwMode="auto">
              <a:xfrm>
                <a:off x="4588" y="2715"/>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4" name="Rectangle 2080"/>
              <p:cNvSpPr>
                <a:spLocks noChangeArrowheads="1"/>
              </p:cNvSpPr>
              <p:nvPr/>
            </p:nvSpPr>
            <p:spPr bwMode="auto">
              <a:xfrm>
                <a:off x="4589" y="2716"/>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5" name="Rectangle 2081"/>
              <p:cNvSpPr>
                <a:spLocks noChangeArrowheads="1"/>
              </p:cNvSpPr>
              <p:nvPr/>
            </p:nvSpPr>
            <p:spPr bwMode="auto">
              <a:xfrm>
                <a:off x="4590" y="2717"/>
                <a:ext cx="1" cy="8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6" name="Rectangle 2082"/>
              <p:cNvSpPr>
                <a:spLocks noChangeArrowheads="1"/>
              </p:cNvSpPr>
              <p:nvPr/>
            </p:nvSpPr>
            <p:spPr bwMode="auto">
              <a:xfrm>
                <a:off x="4591" y="2718"/>
                <a:ext cx="1" cy="8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7" name="Rectangle 2083"/>
              <p:cNvSpPr>
                <a:spLocks noChangeArrowheads="1"/>
              </p:cNvSpPr>
              <p:nvPr/>
            </p:nvSpPr>
            <p:spPr bwMode="auto">
              <a:xfrm>
                <a:off x="4591" y="2718"/>
                <a:ext cx="1" cy="8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8" name="Freeform 2084"/>
              <p:cNvSpPr>
                <a:spLocks/>
              </p:cNvSpPr>
              <p:nvPr/>
            </p:nvSpPr>
            <p:spPr bwMode="auto">
              <a:xfrm>
                <a:off x="4419" y="2697"/>
                <a:ext cx="176" cy="224"/>
              </a:xfrm>
              <a:custGeom>
                <a:avLst/>
                <a:gdLst>
                  <a:gd name="T0" fmla="*/ 346 w 352"/>
                  <a:gd name="T1" fmla="*/ 38 h 447"/>
                  <a:gd name="T2" fmla="*/ 312 w 352"/>
                  <a:gd name="T3" fmla="*/ 2 h 447"/>
                  <a:gd name="T4" fmla="*/ 311 w 352"/>
                  <a:gd name="T5" fmla="*/ 2 h 447"/>
                  <a:gd name="T6" fmla="*/ 309 w 352"/>
                  <a:gd name="T7" fmla="*/ 0 h 447"/>
                  <a:gd name="T8" fmla="*/ 41 w 352"/>
                  <a:gd name="T9" fmla="*/ 0 h 447"/>
                  <a:gd name="T10" fmla="*/ 40 w 352"/>
                  <a:gd name="T11" fmla="*/ 2 h 447"/>
                  <a:gd name="T12" fmla="*/ 38 w 352"/>
                  <a:gd name="T13" fmla="*/ 2 h 447"/>
                  <a:gd name="T14" fmla="*/ 1 w 352"/>
                  <a:gd name="T15" fmla="*/ 40 h 447"/>
                  <a:gd name="T16" fmla="*/ 1 w 352"/>
                  <a:gd name="T17" fmla="*/ 41 h 447"/>
                  <a:gd name="T18" fmla="*/ 0 w 352"/>
                  <a:gd name="T19" fmla="*/ 42 h 447"/>
                  <a:gd name="T20" fmla="*/ 0 w 352"/>
                  <a:gd name="T21" fmla="*/ 208 h 447"/>
                  <a:gd name="T22" fmla="*/ 1 w 352"/>
                  <a:gd name="T23" fmla="*/ 209 h 447"/>
                  <a:gd name="T24" fmla="*/ 136 w 352"/>
                  <a:gd name="T25" fmla="*/ 445 h 447"/>
                  <a:gd name="T26" fmla="*/ 136 w 352"/>
                  <a:gd name="T27" fmla="*/ 446 h 447"/>
                  <a:gd name="T28" fmla="*/ 137 w 352"/>
                  <a:gd name="T29" fmla="*/ 446 h 447"/>
                  <a:gd name="T30" fmla="*/ 138 w 352"/>
                  <a:gd name="T31" fmla="*/ 447 h 447"/>
                  <a:gd name="T32" fmla="*/ 217 w 352"/>
                  <a:gd name="T33" fmla="*/ 447 h 447"/>
                  <a:gd name="T34" fmla="*/ 219 w 352"/>
                  <a:gd name="T35" fmla="*/ 446 h 447"/>
                  <a:gd name="T36" fmla="*/ 220 w 352"/>
                  <a:gd name="T37" fmla="*/ 446 h 447"/>
                  <a:gd name="T38" fmla="*/ 220 w 352"/>
                  <a:gd name="T39" fmla="*/ 445 h 447"/>
                  <a:gd name="T40" fmla="*/ 222 w 352"/>
                  <a:gd name="T41" fmla="*/ 445 h 447"/>
                  <a:gd name="T42" fmla="*/ 352 w 352"/>
                  <a:gd name="T43" fmla="*/ 210 h 447"/>
                  <a:gd name="T44" fmla="*/ 352 w 352"/>
                  <a:gd name="T45" fmla="*/ 41 h 447"/>
                  <a:gd name="T46" fmla="*/ 350 w 352"/>
                  <a:gd name="T47" fmla="*/ 40 h 447"/>
                  <a:gd name="T48" fmla="*/ 350 w 352"/>
                  <a:gd name="T49" fmla="*/ 38 h 447"/>
                  <a:gd name="T50" fmla="*/ 349 w 352"/>
                  <a:gd name="T51" fmla="*/ 38 h 447"/>
                  <a:gd name="T52" fmla="*/ 347 w 352"/>
                  <a:gd name="T53" fmla="*/ 37 h 447"/>
                  <a:gd name="T54" fmla="*/ 346 w 352"/>
                  <a:gd name="T55" fmla="*/ 37 h 447"/>
                  <a:gd name="T56" fmla="*/ 346 w 352"/>
                  <a:gd name="T57" fmla="*/ 38 h 447"/>
                  <a:gd name="T58" fmla="*/ 344 w 352"/>
                  <a:gd name="T59" fmla="*/ 48 h 447"/>
                  <a:gd name="T60" fmla="*/ 343 w 352"/>
                  <a:gd name="T61" fmla="*/ 45 h 447"/>
                  <a:gd name="T62" fmla="*/ 340 w 352"/>
                  <a:gd name="T63" fmla="*/ 206 h 447"/>
                  <a:gd name="T64" fmla="*/ 213 w 352"/>
                  <a:gd name="T65" fmla="*/ 436 h 447"/>
                  <a:gd name="T66" fmla="*/ 143 w 352"/>
                  <a:gd name="T67" fmla="*/ 436 h 447"/>
                  <a:gd name="T68" fmla="*/ 11 w 352"/>
                  <a:gd name="T69" fmla="*/ 205 h 447"/>
                  <a:gd name="T70" fmla="*/ 11 w 352"/>
                  <a:gd name="T71" fmla="*/ 47 h 447"/>
                  <a:gd name="T72" fmla="*/ 45 w 352"/>
                  <a:gd name="T73" fmla="*/ 11 h 447"/>
                  <a:gd name="T74" fmla="*/ 305 w 352"/>
                  <a:gd name="T75" fmla="*/ 11 h 447"/>
                  <a:gd name="T76" fmla="*/ 340 w 352"/>
                  <a:gd name="T77" fmla="*/ 47 h 447"/>
                  <a:gd name="T78" fmla="*/ 342 w 352"/>
                  <a:gd name="T79" fmla="*/ 47 h 447"/>
                  <a:gd name="T80" fmla="*/ 343 w 352"/>
                  <a:gd name="T81" fmla="*/ 48 h 447"/>
                  <a:gd name="T82" fmla="*/ 344 w 352"/>
                  <a:gd name="T83" fmla="*/ 48 h 447"/>
                  <a:gd name="T84" fmla="*/ 346 w 352"/>
                  <a:gd name="T85" fmla="*/ 38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2" h="447">
                    <a:moveTo>
                      <a:pt x="346" y="38"/>
                    </a:moveTo>
                    <a:lnTo>
                      <a:pt x="312" y="2"/>
                    </a:lnTo>
                    <a:lnTo>
                      <a:pt x="311" y="2"/>
                    </a:lnTo>
                    <a:lnTo>
                      <a:pt x="309" y="0"/>
                    </a:lnTo>
                    <a:lnTo>
                      <a:pt x="41" y="0"/>
                    </a:lnTo>
                    <a:lnTo>
                      <a:pt x="40" y="2"/>
                    </a:lnTo>
                    <a:lnTo>
                      <a:pt x="38" y="2"/>
                    </a:lnTo>
                    <a:lnTo>
                      <a:pt x="1" y="40"/>
                    </a:lnTo>
                    <a:lnTo>
                      <a:pt x="1" y="41"/>
                    </a:lnTo>
                    <a:lnTo>
                      <a:pt x="0" y="42"/>
                    </a:lnTo>
                    <a:lnTo>
                      <a:pt x="0" y="208"/>
                    </a:lnTo>
                    <a:lnTo>
                      <a:pt x="1" y="209"/>
                    </a:lnTo>
                    <a:lnTo>
                      <a:pt x="136" y="445"/>
                    </a:lnTo>
                    <a:lnTo>
                      <a:pt x="136" y="446"/>
                    </a:lnTo>
                    <a:lnTo>
                      <a:pt x="137" y="446"/>
                    </a:lnTo>
                    <a:lnTo>
                      <a:pt x="138" y="447"/>
                    </a:lnTo>
                    <a:lnTo>
                      <a:pt x="217" y="447"/>
                    </a:lnTo>
                    <a:lnTo>
                      <a:pt x="219" y="446"/>
                    </a:lnTo>
                    <a:lnTo>
                      <a:pt x="220" y="446"/>
                    </a:lnTo>
                    <a:lnTo>
                      <a:pt x="220" y="445"/>
                    </a:lnTo>
                    <a:lnTo>
                      <a:pt x="222" y="445"/>
                    </a:lnTo>
                    <a:lnTo>
                      <a:pt x="352" y="210"/>
                    </a:lnTo>
                    <a:lnTo>
                      <a:pt x="352" y="41"/>
                    </a:lnTo>
                    <a:lnTo>
                      <a:pt x="350" y="40"/>
                    </a:lnTo>
                    <a:lnTo>
                      <a:pt x="350" y="38"/>
                    </a:lnTo>
                    <a:lnTo>
                      <a:pt x="349" y="38"/>
                    </a:lnTo>
                    <a:lnTo>
                      <a:pt x="347" y="37"/>
                    </a:lnTo>
                    <a:lnTo>
                      <a:pt x="346" y="37"/>
                    </a:lnTo>
                    <a:lnTo>
                      <a:pt x="346" y="38"/>
                    </a:lnTo>
                    <a:lnTo>
                      <a:pt x="344" y="48"/>
                    </a:lnTo>
                    <a:lnTo>
                      <a:pt x="343" y="45"/>
                    </a:lnTo>
                    <a:lnTo>
                      <a:pt x="340" y="206"/>
                    </a:lnTo>
                    <a:lnTo>
                      <a:pt x="213" y="436"/>
                    </a:lnTo>
                    <a:lnTo>
                      <a:pt x="143" y="436"/>
                    </a:lnTo>
                    <a:lnTo>
                      <a:pt x="11" y="205"/>
                    </a:lnTo>
                    <a:lnTo>
                      <a:pt x="11" y="47"/>
                    </a:lnTo>
                    <a:lnTo>
                      <a:pt x="45" y="11"/>
                    </a:lnTo>
                    <a:lnTo>
                      <a:pt x="305" y="11"/>
                    </a:lnTo>
                    <a:lnTo>
                      <a:pt x="340" y="47"/>
                    </a:lnTo>
                    <a:lnTo>
                      <a:pt x="342" y="47"/>
                    </a:lnTo>
                    <a:lnTo>
                      <a:pt x="343" y="48"/>
                    </a:lnTo>
                    <a:lnTo>
                      <a:pt x="344" y="48"/>
                    </a:lnTo>
                    <a:lnTo>
                      <a:pt x="346" y="3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79" name="Rectangle 2085"/>
              <p:cNvSpPr>
                <a:spLocks noChangeArrowheads="1"/>
              </p:cNvSpPr>
              <p:nvPr/>
            </p:nvSpPr>
            <p:spPr bwMode="auto">
              <a:xfrm>
                <a:off x="4409" y="2719"/>
                <a:ext cx="102" cy="64"/>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0" name="Freeform 2086"/>
              <p:cNvSpPr>
                <a:spLocks/>
              </p:cNvSpPr>
              <p:nvPr/>
            </p:nvSpPr>
            <p:spPr bwMode="auto">
              <a:xfrm>
                <a:off x="4406" y="2716"/>
                <a:ext cx="107" cy="69"/>
              </a:xfrm>
              <a:custGeom>
                <a:avLst/>
                <a:gdLst>
                  <a:gd name="T0" fmla="*/ 5 w 213"/>
                  <a:gd name="T1" fmla="*/ 0 h 139"/>
                  <a:gd name="T2" fmla="*/ 4 w 213"/>
                  <a:gd name="T3" fmla="*/ 0 h 139"/>
                  <a:gd name="T4" fmla="*/ 2 w 213"/>
                  <a:gd name="T5" fmla="*/ 2 h 139"/>
                  <a:gd name="T6" fmla="*/ 1 w 213"/>
                  <a:gd name="T7" fmla="*/ 2 h 139"/>
                  <a:gd name="T8" fmla="*/ 1 w 213"/>
                  <a:gd name="T9" fmla="*/ 3 h 139"/>
                  <a:gd name="T10" fmla="*/ 0 w 213"/>
                  <a:gd name="T11" fmla="*/ 4 h 139"/>
                  <a:gd name="T12" fmla="*/ 0 w 213"/>
                  <a:gd name="T13" fmla="*/ 134 h 139"/>
                  <a:gd name="T14" fmla="*/ 1 w 213"/>
                  <a:gd name="T15" fmla="*/ 136 h 139"/>
                  <a:gd name="T16" fmla="*/ 1 w 213"/>
                  <a:gd name="T17" fmla="*/ 137 h 139"/>
                  <a:gd name="T18" fmla="*/ 2 w 213"/>
                  <a:gd name="T19" fmla="*/ 137 h 139"/>
                  <a:gd name="T20" fmla="*/ 4 w 213"/>
                  <a:gd name="T21" fmla="*/ 139 h 139"/>
                  <a:gd name="T22" fmla="*/ 209 w 213"/>
                  <a:gd name="T23" fmla="*/ 139 h 139"/>
                  <a:gd name="T24" fmla="*/ 210 w 213"/>
                  <a:gd name="T25" fmla="*/ 137 h 139"/>
                  <a:gd name="T26" fmla="*/ 211 w 213"/>
                  <a:gd name="T27" fmla="*/ 137 h 139"/>
                  <a:gd name="T28" fmla="*/ 211 w 213"/>
                  <a:gd name="T29" fmla="*/ 136 h 139"/>
                  <a:gd name="T30" fmla="*/ 213 w 213"/>
                  <a:gd name="T31" fmla="*/ 134 h 139"/>
                  <a:gd name="T32" fmla="*/ 213 w 213"/>
                  <a:gd name="T33" fmla="*/ 4 h 139"/>
                  <a:gd name="T34" fmla="*/ 211 w 213"/>
                  <a:gd name="T35" fmla="*/ 3 h 139"/>
                  <a:gd name="T36" fmla="*/ 211 w 213"/>
                  <a:gd name="T37" fmla="*/ 2 h 139"/>
                  <a:gd name="T38" fmla="*/ 210 w 213"/>
                  <a:gd name="T39" fmla="*/ 2 h 139"/>
                  <a:gd name="T40" fmla="*/ 209 w 213"/>
                  <a:gd name="T41" fmla="*/ 0 h 139"/>
                  <a:gd name="T42" fmla="*/ 207 w 213"/>
                  <a:gd name="T43" fmla="*/ 0 h 139"/>
                  <a:gd name="T44" fmla="*/ 5 w 213"/>
                  <a:gd name="T45" fmla="*/ 0 h 139"/>
                  <a:gd name="T46" fmla="*/ 11 w 213"/>
                  <a:gd name="T47" fmla="*/ 12 h 139"/>
                  <a:gd name="T48" fmla="*/ 202 w 213"/>
                  <a:gd name="T49" fmla="*/ 12 h 139"/>
                  <a:gd name="T50" fmla="*/ 202 w 213"/>
                  <a:gd name="T51" fmla="*/ 127 h 139"/>
                  <a:gd name="T52" fmla="*/ 11 w 213"/>
                  <a:gd name="T53" fmla="*/ 127 h 139"/>
                  <a:gd name="T54" fmla="*/ 11 w 213"/>
                  <a:gd name="T55" fmla="*/ 12 h 139"/>
                  <a:gd name="T56" fmla="*/ 5 w 213"/>
                  <a:gd name="T5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139">
                    <a:moveTo>
                      <a:pt x="5" y="0"/>
                    </a:moveTo>
                    <a:lnTo>
                      <a:pt x="4" y="0"/>
                    </a:lnTo>
                    <a:lnTo>
                      <a:pt x="2" y="2"/>
                    </a:lnTo>
                    <a:lnTo>
                      <a:pt x="1" y="2"/>
                    </a:lnTo>
                    <a:lnTo>
                      <a:pt x="1" y="3"/>
                    </a:lnTo>
                    <a:lnTo>
                      <a:pt x="0" y="4"/>
                    </a:lnTo>
                    <a:lnTo>
                      <a:pt x="0" y="134"/>
                    </a:lnTo>
                    <a:lnTo>
                      <a:pt x="1" y="136"/>
                    </a:lnTo>
                    <a:lnTo>
                      <a:pt x="1" y="137"/>
                    </a:lnTo>
                    <a:lnTo>
                      <a:pt x="2" y="137"/>
                    </a:lnTo>
                    <a:lnTo>
                      <a:pt x="4" y="139"/>
                    </a:lnTo>
                    <a:lnTo>
                      <a:pt x="209" y="139"/>
                    </a:lnTo>
                    <a:lnTo>
                      <a:pt x="210" y="137"/>
                    </a:lnTo>
                    <a:lnTo>
                      <a:pt x="211" y="137"/>
                    </a:lnTo>
                    <a:lnTo>
                      <a:pt x="211" y="136"/>
                    </a:lnTo>
                    <a:lnTo>
                      <a:pt x="213" y="134"/>
                    </a:lnTo>
                    <a:lnTo>
                      <a:pt x="213" y="4"/>
                    </a:lnTo>
                    <a:lnTo>
                      <a:pt x="211" y="3"/>
                    </a:lnTo>
                    <a:lnTo>
                      <a:pt x="211" y="2"/>
                    </a:lnTo>
                    <a:lnTo>
                      <a:pt x="210" y="2"/>
                    </a:lnTo>
                    <a:lnTo>
                      <a:pt x="209" y="0"/>
                    </a:lnTo>
                    <a:lnTo>
                      <a:pt x="207" y="0"/>
                    </a:lnTo>
                    <a:lnTo>
                      <a:pt x="5" y="0"/>
                    </a:lnTo>
                    <a:lnTo>
                      <a:pt x="11" y="12"/>
                    </a:lnTo>
                    <a:lnTo>
                      <a:pt x="202" y="12"/>
                    </a:lnTo>
                    <a:lnTo>
                      <a:pt x="202" y="127"/>
                    </a:lnTo>
                    <a:lnTo>
                      <a:pt x="11" y="127"/>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1" name="Freeform 2087"/>
              <p:cNvSpPr>
                <a:spLocks/>
              </p:cNvSpPr>
              <p:nvPr/>
            </p:nvSpPr>
            <p:spPr bwMode="auto">
              <a:xfrm>
                <a:off x="4420" y="2698"/>
                <a:ext cx="175" cy="23"/>
              </a:xfrm>
              <a:custGeom>
                <a:avLst/>
                <a:gdLst>
                  <a:gd name="T0" fmla="*/ 20 w 352"/>
                  <a:gd name="T1" fmla="*/ 35 h 46"/>
                  <a:gd name="T2" fmla="*/ 46 w 352"/>
                  <a:gd name="T3" fmla="*/ 11 h 46"/>
                  <a:gd name="T4" fmla="*/ 308 w 352"/>
                  <a:gd name="T5" fmla="*/ 11 h 46"/>
                  <a:gd name="T6" fmla="*/ 332 w 352"/>
                  <a:gd name="T7" fmla="*/ 35 h 46"/>
                  <a:gd name="T8" fmla="*/ 20 w 352"/>
                  <a:gd name="T9" fmla="*/ 35 h 46"/>
                  <a:gd name="T10" fmla="*/ 6 w 352"/>
                  <a:gd name="T11" fmla="*/ 46 h 46"/>
                  <a:gd name="T12" fmla="*/ 346 w 352"/>
                  <a:gd name="T13" fmla="*/ 46 h 46"/>
                  <a:gd name="T14" fmla="*/ 348 w 352"/>
                  <a:gd name="T15" fmla="*/ 46 h 46"/>
                  <a:gd name="T16" fmla="*/ 349 w 352"/>
                  <a:gd name="T17" fmla="*/ 45 h 46"/>
                  <a:gd name="T18" fmla="*/ 351 w 352"/>
                  <a:gd name="T19" fmla="*/ 45 h 46"/>
                  <a:gd name="T20" fmla="*/ 351 w 352"/>
                  <a:gd name="T21" fmla="*/ 43 h 46"/>
                  <a:gd name="T22" fmla="*/ 352 w 352"/>
                  <a:gd name="T23" fmla="*/ 42 h 46"/>
                  <a:gd name="T24" fmla="*/ 352 w 352"/>
                  <a:gd name="T25" fmla="*/ 39 h 46"/>
                  <a:gd name="T26" fmla="*/ 351 w 352"/>
                  <a:gd name="T27" fmla="*/ 38 h 46"/>
                  <a:gd name="T28" fmla="*/ 351 w 352"/>
                  <a:gd name="T29" fmla="*/ 36 h 46"/>
                  <a:gd name="T30" fmla="*/ 315 w 352"/>
                  <a:gd name="T31" fmla="*/ 1 h 46"/>
                  <a:gd name="T32" fmla="*/ 314 w 352"/>
                  <a:gd name="T33" fmla="*/ 1 h 46"/>
                  <a:gd name="T34" fmla="*/ 312 w 352"/>
                  <a:gd name="T35" fmla="*/ 0 h 46"/>
                  <a:gd name="T36" fmla="*/ 41 w 352"/>
                  <a:gd name="T37" fmla="*/ 0 h 46"/>
                  <a:gd name="T38" fmla="*/ 40 w 352"/>
                  <a:gd name="T39" fmla="*/ 1 h 46"/>
                  <a:gd name="T40" fmla="*/ 39 w 352"/>
                  <a:gd name="T41" fmla="*/ 1 h 46"/>
                  <a:gd name="T42" fmla="*/ 2 w 352"/>
                  <a:gd name="T43" fmla="*/ 36 h 46"/>
                  <a:gd name="T44" fmla="*/ 2 w 352"/>
                  <a:gd name="T45" fmla="*/ 38 h 46"/>
                  <a:gd name="T46" fmla="*/ 0 w 352"/>
                  <a:gd name="T47" fmla="*/ 39 h 46"/>
                  <a:gd name="T48" fmla="*/ 0 w 352"/>
                  <a:gd name="T49" fmla="*/ 42 h 46"/>
                  <a:gd name="T50" fmla="*/ 2 w 352"/>
                  <a:gd name="T51" fmla="*/ 43 h 46"/>
                  <a:gd name="T52" fmla="*/ 2 w 352"/>
                  <a:gd name="T53" fmla="*/ 45 h 46"/>
                  <a:gd name="T54" fmla="*/ 3 w 352"/>
                  <a:gd name="T55" fmla="*/ 45 h 46"/>
                  <a:gd name="T56" fmla="*/ 5 w 352"/>
                  <a:gd name="T57" fmla="*/ 46 h 46"/>
                  <a:gd name="T58" fmla="*/ 6 w 352"/>
                  <a:gd name="T59" fmla="*/ 46 h 46"/>
                  <a:gd name="T60" fmla="*/ 20 w 352"/>
                  <a:gd name="T61" fmla="*/ 3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2" h="46">
                    <a:moveTo>
                      <a:pt x="20" y="35"/>
                    </a:moveTo>
                    <a:lnTo>
                      <a:pt x="46" y="11"/>
                    </a:lnTo>
                    <a:lnTo>
                      <a:pt x="308" y="11"/>
                    </a:lnTo>
                    <a:lnTo>
                      <a:pt x="332" y="35"/>
                    </a:lnTo>
                    <a:lnTo>
                      <a:pt x="20" y="35"/>
                    </a:lnTo>
                    <a:lnTo>
                      <a:pt x="6" y="46"/>
                    </a:lnTo>
                    <a:lnTo>
                      <a:pt x="346" y="46"/>
                    </a:lnTo>
                    <a:lnTo>
                      <a:pt x="348" y="46"/>
                    </a:lnTo>
                    <a:lnTo>
                      <a:pt x="349" y="45"/>
                    </a:lnTo>
                    <a:lnTo>
                      <a:pt x="351" y="45"/>
                    </a:lnTo>
                    <a:lnTo>
                      <a:pt x="351" y="43"/>
                    </a:lnTo>
                    <a:lnTo>
                      <a:pt x="352" y="42"/>
                    </a:lnTo>
                    <a:lnTo>
                      <a:pt x="352" y="39"/>
                    </a:lnTo>
                    <a:lnTo>
                      <a:pt x="351" y="38"/>
                    </a:lnTo>
                    <a:lnTo>
                      <a:pt x="351" y="36"/>
                    </a:lnTo>
                    <a:lnTo>
                      <a:pt x="315" y="1"/>
                    </a:lnTo>
                    <a:lnTo>
                      <a:pt x="314" y="1"/>
                    </a:lnTo>
                    <a:lnTo>
                      <a:pt x="312" y="0"/>
                    </a:lnTo>
                    <a:lnTo>
                      <a:pt x="41" y="0"/>
                    </a:lnTo>
                    <a:lnTo>
                      <a:pt x="40" y="1"/>
                    </a:lnTo>
                    <a:lnTo>
                      <a:pt x="39" y="1"/>
                    </a:lnTo>
                    <a:lnTo>
                      <a:pt x="2" y="36"/>
                    </a:lnTo>
                    <a:lnTo>
                      <a:pt x="2" y="38"/>
                    </a:lnTo>
                    <a:lnTo>
                      <a:pt x="0" y="39"/>
                    </a:lnTo>
                    <a:lnTo>
                      <a:pt x="0" y="42"/>
                    </a:lnTo>
                    <a:lnTo>
                      <a:pt x="2" y="43"/>
                    </a:lnTo>
                    <a:lnTo>
                      <a:pt x="2" y="45"/>
                    </a:lnTo>
                    <a:lnTo>
                      <a:pt x="3" y="45"/>
                    </a:lnTo>
                    <a:lnTo>
                      <a:pt x="5" y="46"/>
                    </a:lnTo>
                    <a:lnTo>
                      <a:pt x="6" y="46"/>
                    </a:lnTo>
                    <a:lnTo>
                      <a:pt x="20" y="3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2" name="Freeform 2088"/>
              <p:cNvSpPr>
                <a:spLocks/>
              </p:cNvSpPr>
              <p:nvPr/>
            </p:nvSpPr>
            <p:spPr bwMode="auto">
              <a:xfrm>
                <a:off x="4404" y="2715"/>
                <a:ext cx="46" cy="70"/>
              </a:xfrm>
              <a:custGeom>
                <a:avLst/>
                <a:gdLst>
                  <a:gd name="T0" fmla="*/ 6 w 92"/>
                  <a:gd name="T1" fmla="*/ 0 h 140"/>
                  <a:gd name="T2" fmla="*/ 5 w 92"/>
                  <a:gd name="T3" fmla="*/ 0 h 140"/>
                  <a:gd name="T4" fmla="*/ 3 w 92"/>
                  <a:gd name="T5" fmla="*/ 1 h 140"/>
                  <a:gd name="T6" fmla="*/ 2 w 92"/>
                  <a:gd name="T7" fmla="*/ 1 h 140"/>
                  <a:gd name="T8" fmla="*/ 2 w 92"/>
                  <a:gd name="T9" fmla="*/ 3 h 140"/>
                  <a:gd name="T10" fmla="*/ 0 w 92"/>
                  <a:gd name="T11" fmla="*/ 4 h 140"/>
                  <a:gd name="T12" fmla="*/ 0 w 92"/>
                  <a:gd name="T13" fmla="*/ 135 h 140"/>
                  <a:gd name="T14" fmla="*/ 2 w 92"/>
                  <a:gd name="T15" fmla="*/ 137 h 140"/>
                  <a:gd name="T16" fmla="*/ 2 w 92"/>
                  <a:gd name="T17" fmla="*/ 138 h 140"/>
                  <a:gd name="T18" fmla="*/ 3 w 92"/>
                  <a:gd name="T19" fmla="*/ 138 h 140"/>
                  <a:gd name="T20" fmla="*/ 5 w 92"/>
                  <a:gd name="T21" fmla="*/ 140 h 140"/>
                  <a:gd name="T22" fmla="*/ 88 w 92"/>
                  <a:gd name="T23" fmla="*/ 140 h 140"/>
                  <a:gd name="T24" fmla="*/ 89 w 92"/>
                  <a:gd name="T25" fmla="*/ 138 h 140"/>
                  <a:gd name="T26" fmla="*/ 91 w 92"/>
                  <a:gd name="T27" fmla="*/ 138 h 140"/>
                  <a:gd name="T28" fmla="*/ 91 w 92"/>
                  <a:gd name="T29" fmla="*/ 137 h 140"/>
                  <a:gd name="T30" fmla="*/ 92 w 92"/>
                  <a:gd name="T31" fmla="*/ 135 h 140"/>
                  <a:gd name="T32" fmla="*/ 92 w 92"/>
                  <a:gd name="T33" fmla="*/ 4 h 140"/>
                  <a:gd name="T34" fmla="*/ 91 w 92"/>
                  <a:gd name="T35" fmla="*/ 3 h 140"/>
                  <a:gd name="T36" fmla="*/ 91 w 92"/>
                  <a:gd name="T37" fmla="*/ 1 h 140"/>
                  <a:gd name="T38" fmla="*/ 89 w 92"/>
                  <a:gd name="T39" fmla="*/ 1 h 140"/>
                  <a:gd name="T40" fmla="*/ 88 w 92"/>
                  <a:gd name="T41" fmla="*/ 0 h 140"/>
                  <a:gd name="T42" fmla="*/ 87 w 92"/>
                  <a:gd name="T43" fmla="*/ 0 h 140"/>
                  <a:gd name="T44" fmla="*/ 6 w 92"/>
                  <a:gd name="T45" fmla="*/ 0 h 140"/>
                  <a:gd name="T46" fmla="*/ 12 w 92"/>
                  <a:gd name="T47" fmla="*/ 11 h 140"/>
                  <a:gd name="T48" fmla="*/ 81 w 92"/>
                  <a:gd name="T49" fmla="*/ 11 h 140"/>
                  <a:gd name="T50" fmla="*/ 81 w 92"/>
                  <a:gd name="T51" fmla="*/ 128 h 140"/>
                  <a:gd name="T52" fmla="*/ 12 w 92"/>
                  <a:gd name="T53" fmla="*/ 128 h 140"/>
                  <a:gd name="T54" fmla="*/ 12 w 92"/>
                  <a:gd name="T55" fmla="*/ 11 h 140"/>
                  <a:gd name="T56" fmla="*/ 6 w 92"/>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2" h="140">
                    <a:moveTo>
                      <a:pt x="6" y="0"/>
                    </a:moveTo>
                    <a:lnTo>
                      <a:pt x="5" y="0"/>
                    </a:lnTo>
                    <a:lnTo>
                      <a:pt x="3" y="1"/>
                    </a:lnTo>
                    <a:lnTo>
                      <a:pt x="2" y="1"/>
                    </a:lnTo>
                    <a:lnTo>
                      <a:pt x="2" y="3"/>
                    </a:lnTo>
                    <a:lnTo>
                      <a:pt x="0" y="4"/>
                    </a:lnTo>
                    <a:lnTo>
                      <a:pt x="0" y="135"/>
                    </a:lnTo>
                    <a:lnTo>
                      <a:pt x="2" y="137"/>
                    </a:lnTo>
                    <a:lnTo>
                      <a:pt x="2" y="138"/>
                    </a:lnTo>
                    <a:lnTo>
                      <a:pt x="3" y="138"/>
                    </a:lnTo>
                    <a:lnTo>
                      <a:pt x="5" y="140"/>
                    </a:lnTo>
                    <a:lnTo>
                      <a:pt x="88" y="140"/>
                    </a:lnTo>
                    <a:lnTo>
                      <a:pt x="89" y="138"/>
                    </a:lnTo>
                    <a:lnTo>
                      <a:pt x="91" y="138"/>
                    </a:lnTo>
                    <a:lnTo>
                      <a:pt x="91" y="137"/>
                    </a:lnTo>
                    <a:lnTo>
                      <a:pt x="92" y="135"/>
                    </a:lnTo>
                    <a:lnTo>
                      <a:pt x="92" y="4"/>
                    </a:lnTo>
                    <a:lnTo>
                      <a:pt x="91" y="3"/>
                    </a:lnTo>
                    <a:lnTo>
                      <a:pt x="91" y="1"/>
                    </a:lnTo>
                    <a:lnTo>
                      <a:pt x="89" y="1"/>
                    </a:lnTo>
                    <a:lnTo>
                      <a:pt x="88" y="0"/>
                    </a:lnTo>
                    <a:lnTo>
                      <a:pt x="87" y="0"/>
                    </a:lnTo>
                    <a:lnTo>
                      <a:pt x="6" y="0"/>
                    </a:lnTo>
                    <a:lnTo>
                      <a:pt x="12" y="11"/>
                    </a:lnTo>
                    <a:lnTo>
                      <a:pt x="81" y="11"/>
                    </a:lnTo>
                    <a:lnTo>
                      <a:pt x="81" y="128"/>
                    </a:lnTo>
                    <a:lnTo>
                      <a:pt x="12" y="128"/>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3" name="Freeform 2089"/>
              <p:cNvSpPr>
                <a:spLocks/>
              </p:cNvSpPr>
              <p:nvPr/>
            </p:nvSpPr>
            <p:spPr bwMode="auto">
              <a:xfrm>
                <a:off x="4444" y="2715"/>
                <a:ext cx="67" cy="70"/>
              </a:xfrm>
              <a:custGeom>
                <a:avLst/>
                <a:gdLst>
                  <a:gd name="T0" fmla="*/ 6 w 133"/>
                  <a:gd name="T1" fmla="*/ 0 h 140"/>
                  <a:gd name="T2" fmla="*/ 4 w 133"/>
                  <a:gd name="T3" fmla="*/ 0 h 140"/>
                  <a:gd name="T4" fmla="*/ 3 w 133"/>
                  <a:gd name="T5" fmla="*/ 1 h 140"/>
                  <a:gd name="T6" fmla="*/ 1 w 133"/>
                  <a:gd name="T7" fmla="*/ 1 h 140"/>
                  <a:gd name="T8" fmla="*/ 1 w 133"/>
                  <a:gd name="T9" fmla="*/ 3 h 140"/>
                  <a:gd name="T10" fmla="*/ 0 w 133"/>
                  <a:gd name="T11" fmla="*/ 4 h 140"/>
                  <a:gd name="T12" fmla="*/ 0 w 133"/>
                  <a:gd name="T13" fmla="*/ 135 h 140"/>
                  <a:gd name="T14" fmla="*/ 1 w 133"/>
                  <a:gd name="T15" fmla="*/ 137 h 140"/>
                  <a:gd name="T16" fmla="*/ 1 w 133"/>
                  <a:gd name="T17" fmla="*/ 138 h 140"/>
                  <a:gd name="T18" fmla="*/ 3 w 133"/>
                  <a:gd name="T19" fmla="*/ 138 h 140"/>
                  <a:gd name="T20" fmla="*/ 4 w 133"/>
                  <a:gd name="T21" fmla="*/ 140 h 140"/>
                  <a:gd name="T22" fmla="*/ 128 w 133"/>
                  <a:gd name="T23" fmla="*/ 140 h 140"/>
                  <a:gd name="T24" fmla="*/ 130 w 133"/>
                  <a:gd name="T25" fmla="*/ 138 h 140"/>
                  <a:gd name="T26" fmla="*/ 131 w 133"/>
                  <a:gd name="T27" fmla="*/ 138 h 140"/>
                  <a:gd name="T28" fmla="*/ 131 w 133"/>
                  <a:gd name="T29" fmla="*/ 137 h 140"/>
                  <a:gd name="T30" fmla="*/ 133 w 133"/>
                  <a:gd name="T31" fmla="*/ 135 h 140"/>
                  <a:gd name="T32" fmla="*/ 133 w 133"/>
                  <a:gd name="T33" fmla="*/ 4 h 140"/>
                  <a:gd name="T34" fmla="*/ 131 w 133"/>
                  <a:gd name="T35" fmla="*/ 3 h 140"/>
                  <a:gd name="T36" fmla="*/ 131 w 133"/>
                  <a:gd name="T37" fmla="*/ 1 h 140"/>
                  <a:gd name="T38" fmla="*/ 130 w 133"/>
                  <a:gd name="T39" fmla="*/ 1 h 140"/>
                  <a:gd name="T40" fmla="*/ 128 w 133"/>
                  <a:gd name="T41" fmla="*/ 0 h 140"/>
                  <a:gd name="T42" fmla="*/ 127 w 133"/>
                  <a:gd name="T43" fmla="*/ 0 h 140"/>
                  <a:gd name="T44" fmla="*/ 6 w 133"/>
                  <a:gd name="T45" fmla="*/ 0 h 140"/>
                  <a:gd name="T46" fmla="*/ 11 w 133"/>
                  <a:gd name="T47" fmla="*/ 11 h 140"/>
                  <a:gd name="T48" fmla="*/ 121 w 133"/>
                  <a:gd name="T49" fmla="*/ 11 h 140"/>
                  <a:gd name="T50" fmla="*/ 121 w 133"/>
                  <a:gd name="T51" fmla="*/ 128 h 140"/>
                  <a:gd name="T52" fmla="*/ 11 w 133"/>
                  <a:gd name="T53" fmla="*/ 128 h 140"/>
                  <a:gd name="T54" fmla="*/ 11 w 133"/>
                  <a:gd name="T55" fmla="*/ 11 h 140"/>
                  <a:gd name="T56" fmla="*/ 6 w 133"/>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40">
                    <a:moveTo>
                      <a:pt x="6" y="0"/>
                    </a:moveTo>
                    <a:lnTo>
                      <a:pt x="4" y="0"/>
                    </a:lnTo>
                    <a:lnTo>
                      <a:pt x="3" y="1"/>
                    </a:lnTo>
                    <a:lnTo>
                      <a:pt x="1" y="1"/>
                    </a:lnTo>
                    <a:lnTo>
                      <a:pt x="1" y="3"/>
                    </a:lnTo>
                    <a:lnTo>
                      <a:pt x="0" y="4"/>
                    </a:lnTo>
                    <a:lnTo>
                      <a:pt x="0" y="135"/>
                    </a:lnTo>
                    <a:lnTo>
                      <a:pt x="1" y="137"/>
                    </a:lnTo>
                    <a:lnTo>
                      <a:pt x="1" y="138"/>
                    </a:lnTo>
                    <a:lnTo>
                      <a:pt x="3" y="138"/>
                    </a:lnTo>
                    <a:lnTo>
                      <a:pt x="4" y="140"/>
                    </a:lnTo>
                    <a:lnTo>
                      <a:pt x="128" y="140"/>
                    </a:lnTo>
                    <a:lnTo>
                      <a:pt x="130" y="138"/>
                    </a:lnTo>
                    <a:lnTo>
                      <a:pt x="131" y="138"/>
                    </a:lnTo>
                    <a:lnTo>
                      <a:pt x="131" y="137"/>
                    </a:lnTo>
                    <a:lnTo>
                      <a:pt x="133" y="135"/>
                    </a:lnTo>
                    <a:lnTo>
                      <a:pt x="133" y="4"/>
                    </a:lnTo>
                    <a:lnTo>
                      <a:pt x="131" y="3"/>
                    </a:lnTo>
                    <a:lnTo>
                      <a:pt x="131" y="1"/>
                    </a:lnTo>
                    <a:lnTo>
                      <a:pt x="130" y="1"/>
                    </a:lnTo>
                    <a:lnTo>
                      <a:pt x="128" y="0"/>
                    </a:lnTo>
                    <a:lnTo>
                      <a:pt x="127" y="0"/>
                    </a:lnTo>
                    <a:lnTo>
                      <a:pt x="6" y="0"/>
                    </a:lnTo>
                    <a:lnTo>
                      <a:pt x="11" y="11"/>
                    </a:lnTo>
                    <a:lnTo>
                      <a:pt x="121" y="11"/>
                    </a:lnTo>
                    <a:lnTo>
                      <a:pt x="121" y="128"/>
                    </a:lnTo>
                    <a:lnTo>
                      <a:pt x="11" y="128"/>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4" name="Freeform 2090"/>
              <p:cNvSpPr>
                <a:spLocks/>
              </p:cNvSpPr>
              <p:nvPr/>
            </p:nvSpPr>
            <p:spPr bwMode="auto">
              <a:xfrm>
                <a:off x="4405" y="2716"/>
                <a:ext cx="45" cy="69"/>
              </a:xfrm>
              <a:custGeom>
                <a:avLst/>
                <a:gdLst>
                  <a:gd name="T0" fmla="*/ 82 w 90"/>
                  <a:gd name="T1" fmla="*/ 136 h 137"/>
                  <a:gd name="T2" fmla="*/ 82 w 90"/>
                  <a:gd name="T3" fmla="*/ 137 h 137"/>
                  <a:gd name="T4" fmla="*/ 86 w 90"/>
                  <a:gd name="T5" fmla="*/ 137 h 137"/>
                  <a:gd name="T6" fmla="*/ 89 w 90"/>
                  <a:gd name="T7" fmla="*/ 134 h 137"/>
                  <a:gd name="T8" fmla="*/ 90 w 90"/>
                  <a:gd name="T9" fmla="*/ 134 h 137"/>
                  <a:gd name="T10" fmla="*/ 90 w 90"/>
                  <a:gd name="T11" fmla="*/ 130 h 137"/>
                  <a:gd name="T12" fmla="*/ 87 w 90"/>
                  <a:gd name="T13" fmla="*/ 127 h 137"/>
                  <a:gd name="T14" fmla="*/ 14 w 90"/>
                  <a:gd name="T15" fmla="*/ 69 h 137"/>
                  <a:gd name="T16" fmla="*/ 89 w 90"/>
                  <a:gd name="T17" fmla="*/ 10 h 137"/>
                  <a:gd name="T18" fmla="*/ 89 w 90"/>
                  <a:gd name="T19" fmla="*/ 9 h 137"/>
                  <a:gd name="T20" fmla="*/ 90 w 90"/>
                  <a:gd name="T21" fmla="*/ 7 h 137"/>
                  <a:gd name="T22" fmla="*/ 90 w 90"/>
                  <a:gd name="T23" fmla="*/ 3 h 137"/>
                  <a:gd name="T24" fmla="*/ 89 w 90"/>
                  <a:gd name="T25" fmla="*/ 2 h 137"/>
                  <a:gd name="T26" fmla="*/ 87 w 90"/>
                  <a:gd name="T27" fmla="*/ 2 h 137"/>
                  <a:gd name="T28" fmla="*/ 86 w 90"/>
                  <a:gd name="T29" fmla="*/ 0 h 137"/>
                  <a:gd name="T30" fmla="*/ 82 w 90"/>
                  <a:gd name="T31" fmla="*/ 0 h 137"/>
                  <a:gd name="T32" fmla="*/ 80 w 90"/>
                  <a:gd name="T33" fmla="*/ 2 h 137"/>
                  <a:gd name="T34" fmla="*/ 1 w 90"/>
                  <a:gd name="T35" fmla="*/ 65 h 137"/>
                  <a:gd name="T36" fmla="*/ 1 w 90"/>
                  <a:gd name="T37" fmla="*/ 67 h 137"/>
                  <a:gd name="T38" fmla="*/ 0 w 90"/>
                  <a:gd name="T39" fmla="*/ 67 h 137"/>
                  <a:gd name="T40" fmla="*/ 0 w 90"/>
                  <a:gd name="T41" fmla="*/ 71 h 137"/>
                  <a:gd name="T42" fmla="*/ 3 w 90"/>
                  <a:gd name="T43" fmla="*/ 74 h 137"/>
                  <a:gd name="T44" fmla="*/ 82 w 90"/>
                  <a:gd name="T45" fmla="*/ 13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37">
                    <a:moveTo>
                      <a:pt x="82" y="136"/>
                    </a:moveTo>
                    <a:lnTo>
                      <a:pt x="82" y="137"/>
                    </a:lnTo>
                    <a:lnTo>
                      <a:pt x="86" y="137"/>
                    </a:lnTo>
                    <a:lnTo>
                      <a:pt x="89" y="134"/>
                    </a:lnTo>
                    <a:lnTo>
                      <a:pt x="90" y="134"/>
                    </a:lnTo>
                    <a:lnTo>
                      <a:pt x="90" y="130"/>
                    </a:lnTo>
                    <a:lnTo>
                      <a:pt x="87" y="127"/>
                    </a:lnTo>
                    <a:lnTo>
                      <a:pt x="14" y="69"/>
                    </a:lnTo>
                    <a:lnTo>
                      <a:pt x="89" y="10"/>
                    </a:lnTo>
                    <a:lnTo>
                      <a:pt x="89" y="9"/>
                    </a:lnTo>
                    <a:lnTo>
                      <a:pt x="90" y="7"/>
                    </a:lnTo>
                    <a:lnTo>
                      <a:pt x="90" y="3"/>
                    </a:lnTo>
                    <a:lnTo>
                      <a:pt x="89" y="2"/>
                    </a:lnTo>
                    <a:lnTo>
                      <a:pt x="87" y="2"/>
                    </a:lnTo>
                    <a:lnTo>
                      <a:pt x="86" y="0"/>
                    </a:lnTo>
                    <a:lnTo>
                      <a:pt x="82" y="0"/>
                    </a:lnTo>
                    <a:lnTo>
                      <a:pt x="80" y="2"/>
                    </a:lnTo>
                    <a:lnTo>
                      <a:pt x="1" y="65"/>
                    </a:lnTo>
                    <a:lnTo>
                      <a:pt x="1" y="67"/>
                    </a:lnTo>
                    <a:lnTo>
                      <a:pt x="0" y="67"/>
                    </a:lnTo>
                    <a:lnTo>
                      <a:pt x="0" y="71"/>
                    </a:lnTo>
                    <a:lnTo>
                      <a:pt x="3" y="74"/>
                    </a:lnTo>
                    <a:lnTo>
                      <a:pt x="82" y="1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5" name="Freeform 2091"/>
              <p:cNvSpPr>
                <a:spLocks/>
              </p:cNvSpPr>
              <p:nvPr/>
            </p:nvSpPr>
            <p:spPr bwMode="auto">
              <a:xfrm>
                <a:off x="4420" y="2717"/>
                <a:ext cx="176" cy="86"/>
              </a:xfrm>
              <a:custGeom>
                <a:avLst/>
                <a:gdLst>
                  <a:gd name="T0" fmla="*/ 11 w 351"/>
                  <a:gd name="T1" fmla="*/ 134 h 172"/>
                  <a:gd name="T2" fmla="*/ 11 w 351"/>
                  <a:gd name="T3" fmla="*/ 132 h 172"/>
                  <a:gd name="T4" fmla="*/ 10 w 351"/>
                  <a:gd name="T5" fmla="*/ 131 h 172"/>
                  <a:gd name="T6" fmla="*/ 10 w 351"/>
                  <a:gd name="T7" fmla="*/ 129 h 172"/>
                  <a:gd name="T8" fmla="*/ 8 w 351"/>
                  <a:gd name="T9" fmla="*/ 129 h 172"/>
                  <a:gd name="T10" fmla="*/ 7 w 351"/>
                  <a:gd name="T11" fmla="*/ 128 h 172"/>
                  <a:gd name="T12" fmla="*/ 4 w 351"/>
                  <a:gd name="T13" fmla="*/ 128 h 172"/>
                  <a:gd name="T14" fmla="*/ 3 w 351"/>
                  <a:gd name="T15" fmla="*/ 129 h 172"/>
                  <a:gd name="T16" fmla="*/ 1 w 351"/>
                  <a:gd name="T17" fmla="*/ 129 h 172"/>
                  <a:gd name="T18" fmla="*/ 1 w 351"/>
                  <a:gd name="T19" fmla="*/ 131 h 172"/>
                  <a:gd name="T20" fmla="*/ 0 w 351"/>
                  <a:gd name="T21" fmla="*/ 132 h 172"/>
                  <a:gd name="T22" fmla="*/ 0 w 351"/>
                  <a:gd name="T23" fmla="*/ 168 h 172"/>
                  <a:gd name="T24" fmla="*/ 1 w 351"/>
                  <a:gd name="T25" fmla="*/ 169 h 172"/>
                  <a:gd name="T26" fmla="*/ 1 w 351"/>
                  <a:gd name="T27" fmla="*/ 170 h 172"/>
                  <a:gd name="T28" fmla="*/ 3 w 351"/>
                  <a:gd name="T29" fmla="*/ 170 h 172"/>
                  <a:gd name="T30" fmla="*/ 4 w 351"/>
                  <a:gd name="T31" fmla="*/ 172 h 172"/>
                  <a:gd name="T32" fmla="*/ 347 w 351"/>
                  <a:gd name="T33" fmla="*/ 172 h 172"/>
                  <a:gd name="T34" fmla="*/ 349 w 351"/>
                  <a:gd name="T35" fmla="*/ 170 h 172"/>
                  <a:gd name="T36" fmla="*/ 350 w 351"/>
                  <a:gd name="T37" fmla="*/ 170 h 172"/>
                  <a:gd name="T38" fmla="*/ 350 w 351"/>
                  <a:gd name="T39" fmla="*/ 169 h 172"/>
                  <a:gd name="T40" fmla="*/ 351 w 351"/>
                  <a:gd name="T41" fmla="*/ 168 h 172"/>
                  <a:gd name="T42" fmla="*/ 351 w 351"/>
                  <a:gd name="T43" fmla="*/ 4 h 172"/>
                  <a:gd name="T44" fmla="*/ 350 w 351"/>
                  <a:gd name="T45" fmla="*/ 2 h 172"/>
                  <a:gd name="T46" fmla="*/ 350 w 351"/>
                  <a:gd name="T47" fmla="*/ 1 h 172"/>
                  <a:gd name="T48" fmla="*/ 349 w 351"/>
                  <a:gd name="T49" fmla="*/ 1 h 172"/>
                  <a:gd name="T50" fmla="*/ 347 w 351"/>
                  <a:gd name="T51" fmla="*/ 0 h 172"/>
                  <a:gd name="T52" fmla="*/ 344 w 351"/>
                  <a:gd name="T53" fmla="*/ 0 h 172"/>
                  <a:gd name="T54" fmla="*/ 343 w 351"/>
                  <a:gd name="T55" fmla="*/ 1 h 172"/>
                  <a:gd name="T56" fmla="*/ 341 w 351"/>
                  <a:gd name="T57" fmla="*/ 1 h 172"/>
                  <a:gd name="T58" fmla="*/ 341 w 351"/>
                  <a:gd name="T59" fmla="*/ 2 h 172"/>
                  <a:gd name="T60" fmla="*/ 340 w 351"/>
                  <a:gd name="T61" fmla="*/ 4 h 172"/>
                  <a:gd name="T62" fmla="*/ 340 w 351"/>
                  <a:gd name="T63" fmla="*/ 5 h 172"/>
                  <a:gd name="T64" fmla="*/ 340 w 351"/>
                  <a:gd name="T65" fmla="*/ 161 h 172"/>
                  <a:gd name="T66" fmla="*/ 11 w 351"/>
                  <a:gd name="T67" fmla="*/ 161 h 172"/>
                  <a:gd name="T68" fmla="*/ 11 w 351"/>
                  <a:gd name="T69" fmla="*/ 13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1" h="172">
                    <a:moveTo>
                      <a:pt x="11" y="134"/>
                    </a:moveTo>
                    <a:lnTo>
                      <a:pt x="11" y="132"/>
                    </a:lnTo>
                    <a:lnTo>
                      <a:pt x="10" y="131"/>
                    </a:lnTo>
                    <a:lnTo>
                      <a:pt x="10" y="129"/>
                    </a:lnTo>
                    <a:lnTo>
                      <a:pt x="8" y="129"/>
                    </a:lnTo>
                    <a:lnTo>
                      <a:pt x="7" y="128"/>
                    </a:lnTo>
                    <a:lnTo>
                      <a:pt x="4" y="128"/>
                    </a:lnTo>
                    <a:lnTo>
                      <a:pt x="3" y="129"/>
                    </a:lnTo>
                    <a:lnTo>
                      <a:pt x="1" y="129"/>
                    </a:lnTo>
                    <a:lnTo>
                      <a:pt x="1" y="131"/>
                    </a:lnTo>
                    <a:lnTo>
                      <a:pt x="0" y="132"/>
                    </a:lnTo>
                    <a:lnTo>
                      <a:pt x="0" y="168"/>
                    </a:lnTo>
                    <a:lnTo>
                      <a:pt x="1" y="169"/>
                    </a:lnTo>
                    <a:lnTo>
                      <a:pt x="1" y="170"/>
                    </a:lnTo>
                    <a:lnTo>
                      <a:pt x="3" y="170"/>
                    </a:lnTo>
                    <a:lnTo>
                      <a:pt x="4" y="172"/>
                    </a:lnTo>
                    <a:lnTo>
                      <a:pt x="347" y="172"/>
                    </a:lnTo>
                    <a:lnTo>
                      <a:pt x="349" y="170"/>
                    </a:lnTo>
                    <a:lnTo>
                      <a:pt x="350" y="170"/>
                    </a:lnTo>
                    <a:lnTo>
                      <a:pt x="350" y="169"/>
                    </a:lnTo>
                    <a:lnTo>
                      <a:pt x="351" y="168"/>
                    </a:lnTo>
                    <a:lnTo>
                      <a:pt x="351" y="4"/>
                    </a:lnTo>
                    <a:lnTo>
                      <a:pt x="350" y="2"/>
                    </a:lnTo>
                    <a:lnTo>
                      <a:pt x="350" y="1"/>
                    </a:lnTo>
                    <a:lnTo>
                      <a:pt x="349" y="1"/>
                    </a:lnTo>
                    <a:lnTo>
                      <a:pt x="347" y="0"/>
                    </a:lnTo>
                    <a:lnTo>
                      <a:pt x="344" y="0"/>
                    </a:lnTo>
                    <a:lnTo>
                      <a:pt x="343" y="1"/>
                    </a:lnTo>
                    <a:lnTo>
                      <a:pt x="341" y="1"/>
                    </a:lnTo>
                    <a:lnTo>
                      <a:pt x="341" y="2"/>
                    </a:lnTo>
                    <a:lnTo>
                      <a:pt x="340" y="4"/>
                    </a:lnTo>
                    <a:lnTo>
                      <a:pt x="340" y="5"/>
                    </a:lnTo>
                    <a:lnTo>
                      <a:pt x="340" y="161"/>
                    </a:lnTo>
                    <a:lnTo>
                      <a:pt x="11" y="161"/>
                    </a:lnTo>
                    <a:lnTo>
                      <a:pt x="11"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6" name="Freeform 2092"/>
              <p:cNvSpPr>
                <a:spLocks/>
              </p:cNvSpPr>
              <p:nvPr/>
            </p:nvSpPr>
            <p:spPr bwMode="auto">
              <a:xfrm>
                <a:off x="4420" y="2797"/>
                <a:ext cx="175" cy="124"/>
              </a:xfrm>
              <a:custGeom>
                <a:avLst/>
                <a:gdLst>
                  <a:gd name="T0" fmla="*/ 10 w 350"/>
                  <a:gd name="T1" fmla="*/ 2 h 248"/>
                  <a:gd name="T2" fmla="*/ 10 w 350"/>
                  <a:gd name="T3" fmla="*/ 1 h 248"/>
                  <a:gd name="T4" fmla="*/ 8 w 350"/>
                  <a:gd name="T5" fmla="*/ 1 h 248"/>
                  <a:gd name="T6" fmla="*/ 7 w 350"/>
                  <a:gd name="T7" fmla="*/ 0 h 248"/>
                  <a:gd name="T8" fmla="*/ 4 w 350"/>
                  <a:gd name="T9" fmla="*/ 0 h 248"/>
                  <a:gd name="T10" fmla="*/ 3 w 350"/>
                  <a:gd name="T11" fmla="*/ 1 h 248"/>
                  <a:gd name="T12" fmla="*/ 1 w 350"/>
                  <a:gd name="T13" fmla="*/ 1 h 248"/>
                  <a:gd name="T14" fmla="*/ 1 w 350"/>
                  <a:gd name="T15" fmla="*/ 2 h 248"/>
                  <a:gd name="T16" fmla="*/ 0 w 350"/>
                  <a:gd name="T17" fmla="*/ 4 h 248"/>
                  <a:gd name="T18" fmla="*/ 0 w 350"/>
                  <a:gd name="T19" fmla="*/ 7 h 248"/>
                  <a:gd name="T20" fmla="*/ 1 w 350"/>
                  <a:gd name="T21" fmla="*/ 8 h 248"/>
                  <a:gd name="T22" fmla="*/ 134 w 350"/>
                  <a:gd name="T23" fmla="*/ 245 h 248"/>
                  <a:gd name="T24" fmla="*/ 134 w 350"/>
                  <a:gd name="T25" fmla="*/ 246 h 248"/>
                  <a:gd name="T26" fmla="*/ 135 w 350"/>
                  <a:gd name="T27" fmla="*/ 246 h 248"/>
                  <a:gd name="T28" fmla="*/ 137 w 350"/>
                  <a:gd name="T29" fmla="*/ 248 h 248"/>
                  <a:gd name="T30" fmla="*/ 212 w 350"/>
                  <a:gd name="T31" fmla="*/ 248 h 248"/>
                  <a:gd name="T32" fmla="*/ 213 w 350"/>
                  <a:gd name="T33" fmla="*/ 246 h 248"/>
                  <a:gd name="T34" fmla="*/ 214 w 350"/>
                  <a:gd name="T35" fmla="*/ 246 h 248"/>
                  <a:gd name="T36" fmla="*/ 214 w 350"/>
                  <a:gd name="T37" fmla="*/ 245 h 248"/>
                  <a:gd name="T38" fmla="*/ 349 w 350"/>
                  <a:gd name="T39" fmla="*/ 8 h 248"/>
                  <a:gd name="T40" fmla="*/ 350 w 350"/>
                  <a:gd name="T41" fmla="*/ 7 h 248"/>
                  <a:gd name="T42" fmla="*/ 350 w 350"/>
                  <a:gd name="T43" fmla="*/ 4 h 248"/>
                  <a:gd name="T44" fmla="*/ 349 w 350"/>
                  <a:gd name="T45" fmla="*/ 2 h 248"/>
                  <a:gd name="T46" fmla="*/ 349 w 350"/>
                  <a:gd name="T47" fmla="*/ 1 h 248"/>
                  <a:gd name="T48" fmla="*/ 347 w 350"/>
                  <a:gd name="T49" fmla="*/ 1 h 248"/>
                  <a:gd name="T50" fmla="*/ 346 w 350"/>
                  <a:gd name="T51" fmla="*/ 0 h 248"/>
                  <a:gd name="T52" fmla="*/ 343 w 350"/>
                  <a:gd name="T53" fmla="*/ 0 h 248"/>
                  <a:gd name="T54" fmla="*/ 341 w 350"/>
                  <a:gd name="T55" fmla="*/ 1 h 248"/>
                  <a:gd name="T56" fmla="*/ 340 w 350"/>
                  <a:gd name="T57" fmla="*/ 1 h 248"/>
                  <a:gd name="T58" fmla="*/ 340 w 350"/>
                  <a:gd name="T59" fmla="*/ 2 h 248"/>
                  <a:gd name="T60" fmla="*/ 207 w 350"/>
                  <a:gd name="T61" fmla="*/ 237 h 248"/>
                  <a:gd name="T62" fmla="*/ 141 w 350"/>
                  <a:gd name="T63" fmla="*/ 237 h 248"/>
                  <a:gd name="T64" fmla="*/ 10 w 350"/>
                  <a:gd name="T65" fmla="*/ 2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0" h="248">
                    <a:moveTo>
                      <a:pt x="10" y="2"/>
                    </a:moveTo>
                    <a:lnTo>
                      <a:pt x="10" y="1"/>
                    </a:lnTo>
                    <a:lnTo>
                      <a:pt x="8" y="1"/>
                    </a:lnTo>
                    <a:lnTo>
                      <a:pt x="7" y="0"/>
                    </a:lnTo>
                    <a:lnTo>
                      <a:pt x="4" y="0"/>
                    </a:lnTo>
                    <a:lnTo>
                      <a:pt x="3" y="1"/>
                    </a:lnTo>
                    <a:lnTo>
                      <a:pt x="1" y="1"/>
                    </a:lnTo>
                    <a:lnTo>
                      <a:pt x="1" y="2"/>
                    </a:lnTo>
                    <a:lnTo>
                      <a:pt x="0" y="4"/>
                    </a:lnTo>
                    <a:lnTo>
                      <a:pt x="0" y="7"/>
                    </a:lnTo>
                    <a:lnTo>
                      <a:pt x="1" y="8"/>
                    </a:lnTo>
                    <a:lnTo>
                      <a:pt x="134" y="245"/>
                    </a:lnTo>
                    <a:lnTo>
                      <a:pt x="134" y="246"/>
                    </a:lnTo>
                    <a:lnTo>
                      <a:pt x="135" y="246"/>
                    </a:lnTo>
                    <a:lnTo>
                      <a:pt x="137" y="248"/>
                    </a:lnTo>
                    <a:lnTo>
                      <a:pt x="212" y="248"/>
                    </a:lnTo>
                    <a:lnTo>
                      <a:pt x="213" y="246"/>
                    </a:lnTo>
                    <a:lnTo>
                      <a:pt x="214" y="246"/>
                    </a:lnTo>
                    <a:lnTo>
                      <a:pt x="214" y="245"/>
                    </a:lnTo>
                    <a:lnTo>
                      <a:pt x="349" y="8"/>
                    </a:lnTo>
                    <a:lnTo>
                      <a:pt x="350" y="7"/>
                    </a:lnTo>
                    <a:lnTo>
                      <a:pt x="350" y="4"/>
                    </a:lnTo>
                    <a:lnTo>
                      <a:pt x="349" y="2"/>
                    </a:lnTo>
                    <a:lnTo>
                      <a:pt x="349" y="1"/>
                    </a:lnTo>
                    <a:lnTo>
                      <a:pt x="347" y="1"/>
                    </a:lnTo>
                    <a:lnTo>
                      <a:pt x="346" y="0"/>
                    </a:lnTo>
                    <a:lnTo>
                      <a:pt x="343" y="0"/>
                    </a:lnTo>
                    <a:lnTo>
                      <a:pt x="341" y="1"/>
                    </a:lnTo>
                    <a:lnTo>
                      <a:pt x="340" y="1"/>
                    </a:lnTo>
                    <a:lnTo>
                      <a:pt x="340" y="2"/>
                    </a:lnTo>
                    <a:lnTo>
                      <a:pt x="207" y="237"/>
                    </a:lnTo>
                    <a:lnTo>
                      <a:pt x="141" y="237"/>
                    </a:lnTo>
                    <a:lnTo>
                      <a:pt x="10" y="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7" name="Freeform 2093"/>
              <p:cNvSpPr>
                <a:spLocks/>
              </p:cNvSpPr>
              <p:nvPr/>
            </p:nvSpPr>
            <p:spPr bwMode="auto">
              <a:xfrm>
                <a:off x="4514" y="2918"/>
                <a:ext cx="5" cy="53"/>
              </a:xfrm>
              <a:custGeom>
                <a:avLst/>
                <a:gdLst>
                  <a:gd name="T0" fmla="*/ 12 w 12"/>
                  <a:gd name="T1" fmla="*/ 5 h 106"/>
                  <a:gd name="T2" fmla="*/ 12 w 12"/>
                  <a:gd name="T3" fmla="*/ 4 h 106"/>
                  <a:gd name="T4" fmla="*/ 10 w 12"/>
                  <a:gd name="T5" fmla="*/ 3 h 106"/>
                  <a:gd name="T6" fmla="*/ 10 w 12"/>
                  <a:gd name="T7" fmla="*/ 1 h 106"/>
                  <a:gd name="T8" fmla="*/ 9 w 12"/>
                  <a:gd name="T9" fmla="*/ 1 h 106"/>
                  <a:gd name="T10" fmla="*/ 7 w 12"/>
                  <a:gd name="T11" fmla="*/ 0 h 106"/>
                  <a:gd name="T12" fmla="*/ 4 w 12"/>
                  <a:gd name="T13" fmla="*/ 0 h 106"/>
                  <a:gd name="T14" fmla="*/ 3 w 12"/>
                  <a:gd name="T15" fmla="*/ 1 h 106"/>
                  <a:gd name="T16" fmla="*/ 2 w 12"/>
                  <a:gd name="T17" fmla="*/ 1 h 106"/>
                  <a:gd name="T18" fmla="*/ 2 w 12"/>
                  <a:gd name="T19" fmla="*/ 3 h 106"/>
                  <a:gd name="T20" fmla="*/ 0 w 12"/>
                  <a:gd name="T21" fmla="*/ 4 h 106"/>
                  <a:gd name="T22" fmla="*/ 0 w 12"/>
                  <a:gd name="T23" fmla="*/ 101 h 106"/>
                  <a:gd name="T24" fmla="*/ 2 w 12"/>
                  <a:gd name="T25" fmla="*/ 103 h 106"/>
                  <a:gd name="T26" fmla="*/ 2 w 12"/>
                  <a:gd name="T27" fmla="*/ 104 h 106"/>
                  <a:gd name="T28" fmla="*/ 3 w 12"/>
                  <a:gd name="T29" fmla="*/ 104 h 106"/>
                  <a:gd name="T30" fmla="*/ 4 w 12"/>
                  <a:gd name="T31" fmla="*/ 106 h 106"/>
                  <a:gd name="T32" fmla="*/ 7 w 12"/>
                  <a:gd name="T33" fmla="*/ 106 h 106"/>
                  <a:gd name="T34" fmla="*/ 9 w 12"/>
                  <a:gd name="T35" fmla="*/ 104 h 106"/>
                  <a:gd name="T36" fmla="*/ 10 w 12"/>
                  <a:gd name="T37" fmla="*/ 104 h 106"/>
                  <a:gd name="T38" fmla="*/ 10 w 12"/>
                  <a:gd name="T39" fmla="*/ 103 h 106"/>
                  <a:gd name="T40" fmla="*/ 12 w 12"/>
                  <a:gd name="T41" fmla="*/ 101 h 106"/>
                  <a:gd name="T42" fmla="*/ 12 w 12"/>
                  <a:gd name="T43" fmla="*/ 100 h 106"/>
                  <a:gd name="T44" fmla="*/ 12 w 12"/>
                  <a:gd name="T45" fmla="*/ 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06">
                    <a:moveTo>
                      <a:pt x="12" y="5"/>
                    </a:moveTo>
                    <a:lnTo>
                      <a:pt x="12" y="4"/>
                    </a:lnTo>
                    <a:lnTo>
                      <a:pt x="10" y="3"/>
                    </a:lnTo>
                    <a:lnTo>
                      <a:pt x="10" y="1"/>
                    </a:lnTo>
                    <a:lnTo>
                      <a:pt x="9" y="1"/>
                    </a:lnTo>
                    <a:lnTo>
                      <a:pt x="7" y="0"/>
                    </a:lnTo>
                    <a:lnTo>
                      <a:pt x="4" y="0"/>
                    </a:lnTo>
                    <a:lnTo>
                      <a:pt x="3" y="1"/>
                    </a:lnTo>
                    <a:lnTo>
                      <a:pt x="2" y="1"/>
                    </a:lnTo>
                    <a:lnTo>
                      <a:pt x="2" y="3"/>
                    </a:lnTo>
                    <a:lnTo>
                      <a:pt x="0" y="4"/>
                    </a:lnTo>
                    <a:lnTo>
                      <a:pt x="0" y="101"/>
                    </a:lnTo>
                    <a:lnTo>
                      <a:pt x="2" y="103"/>
                    </a:lnTo>
                    <a:lnTo>
                      <a:pt x="2" y="104"/>
                    </a:lnTo>
                    <a:lnTo>
                      <a:pt x="3" y="104"/>
                    </a:lnTo>
                    <a:lnTo>
                      <a:pt x="4" y="106"/>
                    </a:lnTo>
                    <a:lnTo>
                      <a:pt x="7" y="106"/>
                    </a:lnTo>
                    <a:lnTo>
                      <a:pt x="9" y="104"/>
                    </a:lnTo>
                    <a:lnTo>
                      <a:pt x="10" y="104"/>
                    </a:lnTo>
                    <a:lnTo>
                      <a:pt x="10" y="103"/>
                    </a:lnTo>
                    <a:lnTo>
                      <a:pt x="12" y="101"/>
                    </a:lnTo>
                    <a:lnTo>
                      <a:pt x="12" y="10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8" name="Freeform 2094"/>
              <p:cNvSpPr>
                <a:spLocks/>
              </p:cNvSpPr>
              <p:nvPr/>
            </p:nvSpPr>
            <p:spPr bwMode="auto">
              <a:xfrm>
                <a:off x="4495" y="2918"/>
                <a:ext cx="5" cy="38"/>
              </a:xfrm>
              <a:custGeom>
                <a:avLst/>
                <a:gdLst>
                  <a:gd name="T0" fmla="*/ 0 w 11"/>
                  <a:gd name="T1" fmla="*/ 70 h 76"/>
                  <a:gd name="T2" fmla="*/ 0 w 11"/>
                  <a:gd name="T3" fmla="*/ 72 h 76"/>
                  <a:gd name="T4" fmla="*/ 2 w 11"/>
                  <a:gd name="T5" fmla="*/ 73 h 76"/>
                  <a:gd name="T6" fmla="*/ 2 w 11"/>
                  <a:gd name="T7" fmla="*/ 75 h 76"/>
                  <a:gd name="T8" fmla="*/ 3 w 11"/>
                  <a:gd name="T9" fmla="*/ 75 h 76"/>
                  <a:gd name="T10" fmla="*/ 4 w 11"/>
                  <a:gd name="T11" fmla="*/ 76 h 76"/>
                  <a:gd name="T12" fmla="*/ 7 w 11"/>
                  <a:gd name="T13" fmla="*/ 76 h 76"/>
                  <a:gd name="T14" fmla="*/ 9 w 11"/>
                  <a:gd name="T15" fmla="*/ 75 h 76"/>
                  <a:gd name="T16" fmla="*/ 10 w 11"/>
                  <a:gd name="T17" fmla="*/ 75 h 76"/>
                  <a:gd name="T18" fmla="*/ 10 w 11"/>
                  <a:gd name="T19" fmla="*/ 73 h 76"/>
                  <a:gd name="T20" fmla="*/ 11 w 11"/>
                  <a:gd name="T21" fmla="*/ 72 h 76"/>
                  <a:gd name="T22" fmla="*/ 11 w 11"/>
                  <a:gd name="T23" fmla="*/ 4 h 76"/>
                  <a:gd name="T24" fmla="*/ 10 w 11"/>
                  <a:gd name="T25" fmla="*/ 3 h 76"/>
                  <a:gd name="T26" fmla="*/ 10 w 11"/>
                  <a:gd name="T27" fmla="*/ 1 h 76"/>
                  <a:gd name="T28" fmla="*/ 9 w 11"/>
                  <a:gd name="T29" fmla="*/ 1 h 76"/>
                  <a:gd name="T30" fmla="*/ 7 w 11"/>
                  <a:gd name="T31" fmla="*/ 0 h 76"/>
                  <a:gd name="T32" fmla="*/ 4 w 11"/>
                  <a:gd name="T33" fmla="*/ 0 h 76"/>
                  <a:gd name="T34" fmla="*/ 3 w 11"/>
                  <a:gd name="T35" fmla="*/ 1 h 76"/>
                  <a:gd name="T36" fmla="*/ 2 w 11"/>
                  <a:gd name="T37" fmla="*/ 1 h 76"/>
                  <a:gd name="T38" fmla="*/ 2 w 11"/>
                  <a:gd name="T39" fmla="*/ 3 h 76"/>
                  <a:gd name="T40" fmla="*/ 0 w 11"/>
                  <a:gd name="T41" fmla="*/ 4 h 76"/>
                  <a:gd name="T42" fmla="*/ 0 w 11"/>
                  <a:gd name="T43" fmla="*/ 5 h 76"/>
                  <a:gd name="T44" fmla="*/ 0 w 11"/>
                  <a:gd name="T45" fmla="*/ 7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76">
                    <a:moveTo>
                      <a:pt x="0" y="70"/>
                    </a:moveTo>
                    <a:lnTo>
                      <a:pt x="0" y="72"/>
                    </a:lnTo>
                    <a:lnTo>
                      <a:pt x="2" y="73"/>
                    </a:lnTo>
                    <a:lnTo>
                      <a:pt x="2" y="75"/>
                    </a:lnTo>
                    <a:lnTo>
                      <a:pt x="3" y="75"/>
                    </a:lnTo>
                    <a:lnTo>
                      <a:pt x="4" y="76"/>
                    </a:lnTo>
                    <a:lnTo>
                      <a:pt x="7" y="76"/>
                    </a:lnTo>
                    <a:lnTo>
                      <a:pt x="9" y="75"/>
                    </a:lnTo>
                    <a:lnTo>
                      <a:pt x="10" y="75"/>
                    </a:lnTo>
                    <a:lnTo>
                      <a:pt x="10" y="73"/>
                    </a:lnTo>
                    <a:lnTo>
                      <a:pt x="11" y="72"/>
                    </a:lnTo>
                    <a:lnTo>
                      <a:pt x="11" y="4"/>
                    </a:lnTo>
                    <a:lnTo>
                      <a:pt x="10" y="3"/>
                    </a:lnTo>
                    <a:lnTo>
                      <a:pt x="10" y="1"/>
                    </a:lnTo>
                    <a:lnTo>
                      <a:pt x="9" y="1"/>
                    </a:lnTo>
                    <a:lnTo>
                      <a:pt x="7" y="0"/>
                    </a:lnTo>
                    <a:lnTo>
                      <a:pt x="4" y="0"/>
                    </a:lnTo>
                    <a:lnTo>
                      <a:pt x="3" y="1"/>
                    </a:lnTo>
                    <a:lnTo>
                      <a:pt x="2" y="1"/>
                    </a:lnTo>
                    <a:lnTo>
                      <a:pt x="2" y="3"/>
                    </a:lnTo>
                    <a:lnTo>
                      <a:pt x="0" y="4"/>
                    </a:lnTo>
                    <a:lnTo>
                      <a:pt x="0" y="5"/>
                    </a:lnTo>
                    <a:lnTo>
                      <a:pt x="0" y="7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89" name="Rectangle 2095"/>
              <p:cNvSpPr>
                <a:spLocks noChangeArrowheads="1"/>
              </p:cNvSpPr>
              <p:nvPr/>
            </p:nvSpPr>
            <p:spPr bwMode="auto">
              <a:xfrm>
                <a:off x="4517" y="1541"/>
                <a:ext cx="1" cy="8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0" name="Rectangle 2096"/>
              <p:cNvSpPr>
                <a:spLocks noChangeArrowheads="1"/>
              </p:cNvSpPr>
              <p:nvPr/>
            </p:nvSpPr>
            <p:spPr bwMode="auto">
              <a:xfrm>
                <a:off x="4518" y="1541"/>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1" name="Rectangle 2097"/>
              <p:cNvSpPr>
                <a:spLocks noChangeArrowheads="1"/>
              </p:cNvSpPr>
              <p:nvPr/>
            </p:nvSpPr>
            <p:spPr bwMode="auto">
              <a:xfrm>
                <a:off x="4519" y="1540"/>
                <a:ext cx="1" cy="9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2" name="Rectangle 2098"/>
              <p:cNvSpPr>
                <a:spLocks noChangeArrowheads="1"/>
              </p:cNvSpPr>
              <p:nvPr/>
            </p:nvSpPr>
            <p:spPr bwMode="auto">
              <a:xfrm>
                <a:off x="4519" y="1539"/>
                <a:ext cx="1" cy="9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3" name="Rectangle 2099"/>
              <p:cNvSpPr>
                <a:spLocks noChangeArrowheads="1"/>
              </p:cNvSpPr>
              <p:nvPr/>
            </p:nvSpPr>
            <p:spPr bwMode="auto">
              <a:xfrm>
                <a:off x="4520" y="1537"/>
                <a:ext cx="1" cy="9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4" name="Rectangle 2100"/>
              <p:cNvSpPr>
                <a:spLocks noChangeArrowheads="1"/>
              </p:cNvSpPr>
              <p:nvPr/>
            </p:nvSpPr>
            <p:spPr bwMode="auto">
              <a:xfrm>
                <a:off x="4521" y="1536"/>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5" name="Rectangle 2101"/>
              <p:cNvSpPr>
                <a:spLocks noChangeArrowheads="1"/>
              </p:cNvSpPr>
              <p:nvPr/>
            </p:nvSpPr>
            <p:spPr bwMode="auto">
              <a:xfrm>
                <a:off x="4521" y="1535"/>
                <a:ext cx="1" cy="10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6" name="Rectangle 2102"/>
              <p:cNvSpPr>
                <a:spLocks noChangeArrowheads="1"/>
              </p:cNvSpPr>
              <p:nvPr/>
            </p:nvSpPr>
            <p:spPr bwMode="auto">
              <a:xfrm>
                <a:off x="4522" y="1534"/>
                <a:ext cx="1" cy="10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7" name="Rectangle 2103"/>
              <p:cNvSpPr>
                <a:spLocks noChangeArrowheads="1"/>
              </p:cNvSpPr>
              <p:nvPr/>
            </p:nvSpPr>
            <p:spPr bwMode="auto">
              <a:xfrm>
                <a:off x="4523" y="1532"/>
                <a:ext cx="1" cy="1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8" name="Rectangle 2104"/>
              <p:cNvSpPr>
                <a:spLocks noChangeArrowheads="1"/>
              </p:cNvSpPr>
              <p:nvPr/>
            </p:nvSpPr>
            <p:spPr bwMode="auto">
              <a:xfrm>
                <a:off x="4523" y="1531"/>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99" name="Rectangle 2105"/>
              <p:cNvSpPr>
                <a:spLocks noChangeArrowheads="1"/>
              </p:cNvSpPr>
              <p:nvPr/>
            </p:nvSpPr>
            <p:spPr bwMode="auto">
              <a:xfrm>
                <a:off x="4524" y="1530"/>
                <a:ext cx="1" cy="11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0" name="Rectangle 2106"/>
              <p:cNvSpPr>
                <a:spLocks noChangeArrowheads="1"/>
              </p:cNvSpPr>
              <p:nvPr/>
            </p:nvSpPr>
            <p:spPr bwMode="auto">
              <a:xfrm>
                <a:off x="4525" y="1529"/>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1" name="Rectangle 2107"/>
              <p:cNvSpPr>
                <a:spLocks noChangeArrowheads="1"/>
              </p:cNvSpPr>
              <p:nvPr/>
            </p:nvSpPr>
            <p:spPr bwMode="auto">
              <a:xfrm>
                <a:off x="4526" y="1527"/>
                <a:ext cx="1" cy="12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2" name="Rectangle 2108"/>
              <p:cNvSpPr>
                <a:spLocks noChangeArrowheads="1"/>
              </p:cNvSpPr>
              <p:nvPr/>
            </p:nvSpPr>
            <p:spPr bwMode="auto">
              <a:xfrm>
                <a:off x="4526" y="1526"/>
                <a:ext cx="1" cy="12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3" name="Rectangle 2109"/>
              <p:cNvSpPr>
                <a:spLocks noChangeArrowheads="1"/>
              </p:cNvSpPr>
              <p:nvPr/>
            </p:nvSpPr>
            <p:spPr bwMode="auto">
              <a:xfrm>
                <a:off x="4527" y="1525"/>
                <a:ext cx="1" cy="13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4" name="Rectangle 2110"/>
              <p:cNvSpPr>
                <a:spLocks noChangeArrowheads="1"/>
              </p:cNvSpPr>
              <p:nvPr/>
            </p:nvSpPr>
            <p:spPr bwMode="auto">
              <a:xfrm>
                <a:off x="4528" y="1523"/>
                <a:ext cx="1" cy="13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5" name="Rectangle 2111"/>
              <p:cNvSpPr>
                <a:spLocks noChangeArrowheads="1"/>
              </p:cNvSpPr>
              <p:nvPr/>
            </p:nvSpPr>
            <p:spPr bwMode="auto">
              <a:xfrm>
                <a:off x="4528" y="1523"/>
                <a:ext cx="1" cy="13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6" name="Rectangle 2112"/>
              <p:cNvSpPr>
                <a:spLocks noChangeArrowheads="1"/>
              </p:cNvSpPr>
              <p:nvPr/>
            </p:nvSpPr>
            <p:spPr bwMode="auto">
              <a:xfrm>
                <a:off x="4529" y="1523"/>
                <a:ext cx="1" cy="14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7" name="Rectangle 2113"/>
              <p:cNvSpPr>
                <a:spLocks noChangeArrowheads="1"/>
              </p:cNvSpPr>
              <p:nvPr/>
            </p:nvSpPr>
            <p:spPr bwMode="auto">
              <a:xfrm>
                <a:off x="4530" y="1523"/>
                <a:ext cx="1" cy="14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8" name="Rectangle 2114"/>
              <p:cNvSpPr>
                <a:spLocks noChangeArrowheads="1"/>
              </p:cNvSpPr>
              <p:nvPr/>
            </p:nvSpPr>
            <p:spPr bwMode="auto">
              <a:xfrm>
                <a:off x="4531" y="1523"/>
                <a:ext cx="1" cy="14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09" name="Rectangle 2115"/>
              <p:cNvSpPr>
                <a:spLocks noChangeArrowheads="1"/>
              </p:cNvSpPr>
              <p:nvPr/>
            </p:nvSpPr>
            <p:spPr bwMode="auto">
              <a:xfrm>
                <a:off x="4531" y="1523"/>
                <a:ext cx="1" cy="14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0" name="Rectangle 2116"/>
              <p:cNvSpPr>
                <a:spLocks noChangeArrowheads="1"/>
              </p:cNvSpPr>
              <p:nvPr/>
            </p:nvSpPr>
            <p:spPr bwMode="auto">
              <a:xfrm>
                <a:off x="4532" y="1523"/>
                <a:ext cx="1" cy="15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1" name="Rectangle 2117"/>
              <p:cNvSpPr>
                <a:spLocks noChangeArrowheads="1"/>
              </p:cNvSpPr>
              <p:nvPr/>
            </p:nvSpPr>
            <p:spPr bwMode="auto">
              <a:xfrm>
                <a:off x="4533" y="1523"/>
                <a:ext cx="1" cy="15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2" name="Rectangle 2118"/>
              <p:cNvSpPr>
                <a:spLocks noChangeArrowheads="1"/>
              </p:cNvSpPr>
              <p:nvPr/>
            </p:nvSpPr>
            <p:spPr bwMode="auto">
              <a:xfrm>
                <a:off x="4533" y="1523"/>
                <a:ext cx="1" cy="15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3" name="Rectangle 2119"/>
              <p:cNvSpPr>
                <a:spLocks noChangeArrowheads="1"/>
              </p:cNvSpPr>
              <p:nvPr/>
            </p:nvSpPr>
            <p:spPr bwMode="auto">
              <a:xfrm>
                <a:off x="4534" y="1523"/>
                <a:ext cx="1" cy="15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4" name="Rectangle 2120"/>
              <p:cNvSpPr>
                <a:spLocks noChangeArrowheads="1"/>
              </p:cNvSpPr>
              <p:nvPr/>
            </p:nvSpPr>
            <p:spPr bwMode="auto">
              <a:xfrm>
                <a:off x="4535" y="1523"/>
                <a:ext cx="1" cy="16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5" name="Rectangle 2121"/>
              <p:cNvSpPr>
                <a:spLocks noChangeArrowheads="1"/>
              </p:cNvSpPr>
              <p:nvPr/>
            </p:nvSpPr>
            <p:spPr bwMode="auto">
              <a:xfrm>
                <a:off x="4535" y="1523"/>
                <a:ext cx="1" cy="16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6" name="Rectangle 2122"/>
              <p:cNvSpPr>
                <a:spLocks noChangeArrowheads="1"/>
              </p:cNvSpPr>
              <p:nvPr/>
            </p:nvSpPr>
            <p:spPr bwMode="auto">
              <a:xfrm>
                <a:off x="4536" y="1523"/>
                <a:ext cx="1" cy="16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7" name="Rectangle 2123"/>
              <p:cNvSpPr>
                <a:spLocks noChangeArrowheads="1"/>
              </p:cNvSpPr>
              <p:nvPr/>
            </p:nvSpPr>
            <p:spPr bwMode="auto">
              <a:xfrm>
                <a:off x="4537" y="1523"/>
                <a:ext cx="1" cy="16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8" name="Rectangle 2124"/>
              <p:cNvSpPr>
                <a:spLocks noChangeArrowheads="1"/>
              </p:cNvSpPr>
              <p:nvPr/>
            </p:nvSpPr>
            <p:spPr bwMode="auto">
              <a:xfrm>
                <a:off x="4538" y="1523"/>
                <a:ext cx="1" cy="16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19" name="Rectangle 2125"/>
              <p:cNvSpPr>
                <a:spLocks noChangeArrowheads="1"/>
              </p:cNvSpPr>
              <p:nvPr/>
            </p:nvSpPr>
            <p:spPr bwMode="auto">
              <a:xfrm>
                <a:off x="4538" y="1523"/>
                <a:ext cx="1" cy="17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0" name="Rectangle 2126"/>
              <p:cNvSpPr>
                <a:spLocks noChangeArrowheads="1"/>
              </p:cNvSpPr>
              <p:nvPr/>
            </p:nvSpPr>
            <p:spPr bwMode="auto">
              <a:xfrm>
                <a:off x="4539" y="1523"/>
                <a:ext cx="1" cy="17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1" name="Rectangle 2127"/>
              <p:cNvSpPr>
                <a:spLocks noChangeArrowheads="1"/>
              </p:cNvSpPr>
              <p:nvPr/>
            </p:nvSpPr>
            <p:spPr bwMode="auto">
              <a:xfrm>
                <a:off x="4540" y="1523"/>
                <a:ext cx="1" cy="17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2" name="Rectangle 2128"/>
              <p:cNvSpPr>
                <a:spLocks noChangeArrowheads="1"/>
              </p:cNvSpPr>
              <p:nvPr/>
            </p:nvSpPr>
            <p:spPr bwMode="auto">
              <a:xfrm>
                <a:off x="4540" y="1523"/>
                <a:ext cx="1" cy="17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3" name="Rectangle 2129"/>
              <p:cNvSpPr>
                <a:spLocks noChangeArrowheads="1"/>
              </p:cNvSpPr>
              <p:nvPr/>
            </p:nvSpPr>
            <p:spPr bwMode="auto">
              <a:xfrm>
                <a:off x="4541" y="1523"/>
                <a:ext cx="1" cy="18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4" name="Rectangle 2130"/>
              <p:cNvSpPr>
                <a:spLocks noChangeArrowheads="1"/>
              </p:cNvSpPr>
              <p:nvPr/>
            </p:nvSpPr>
            <p:spPr bwMode="auto">
              <a:xfrm>
                <a:off x="4542" y="1523"/>
                <a:ext cx="1" cy="18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5" name="Rectangle 2131"/>
              <p:cNvSpPr>
                <a:spLocks noChangeArrowheads="1"/>
              </p:cNvSpPr>
              <p:nvPr/>
            </p:nvSpPr>
            <p:spPr bwMode="auto">
              <a:xfrm>
                <a:off x="4543" y="1523"/>
                <a:ext cx="1" cy="18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6" name="Rectangle 2132"/>
              <p:cNvSpPr>
                <a:spLocks noChangeArrowheads="1"/>
              </p:cNvSpPr>
              <p:nvPr/>
            </p:nvSpPr>
            <p:spPr bwMode="auto">
              <a:xfrm>
                <a:off x="4543" y="1523"/>
                <a:ext cx="1" cy="18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7" name="Rectangle 2133"/>
              <p:cNvSpPr>
                <a:spLocks noChangeArrowheads="1"/>
              </p:cNvSpPr>
              <p:nvPr/>
            </p:nvSpPr>
            <p:spPr bwMode="auto">
              <a:xfrm>
                <a:off x="4544" y="1523"/>
                <a:ext cx="1" cy="18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8" name="Rectangle 2134"/>
              <p:cNvSpPr>
                <a:spLocks noChangeArrowheads="1"/>
              </p:cNvSpPr>
              <p:nvPr/>
            </p:nvSpPr>
            <p:spPr bwMode="auto">
              <a:xfrm>
                <a:off x="4545" y="1523"/>
                <a:ext cx="1" cy="19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29" name="Rectangle 2135"/>
              <p:cNvSpPr>
                <a:spLocks noChangeArrowheads="1"/>
              </p:cNvSpPr>
              <p:nvPr/>
            </p:nvSpPr>
            <p:spPr bwMode="auto">
              <a:xfrm>
                <a:off x="4545" y="1523"/>
                <a:ext cx="1" cy="19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0" name="Rectangle 2136"/>
              <p:cNvSpPr>
                <a:spLocks noChangeArrowheads="1"/>
              </p:cNvSpPr>
              <p:nvPr/>
            </p:nvSpPr>
            <p:spPr bwMode="auto">
              <a:xfrm>
                <a:off x="4546" y="1523"/>
                <a:ext cx="1" cy="19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1" name="Rectangle 2137"/>
              <p:cNvSpPr>
                <a:spLocks noChangeArrowheads="1"/>
              </p:cNvSpPr>
              <p:nvPr/>
            </p:nvSpPr>
            <p:spPr bwMode="auto">
              <a:xfrm>
                <a:off x="4547" y="1523"/>
                <a:ext cx="1" cy="19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2" name="Rectangle 2138"/>
              <p:cNvSpPr>
                <a:spLocks noChangeArrowheads="1"/>
              </p:cNvSpPr>
              <p:nvPr/>
            </p:nvSpPr>
            <p:spPr bwMode="auto">
              <a:xfrm>
                <a:off x="4547" y="1523"/>
                <a:ext cx="1" cy="20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3" name="Rectangle 2139"/>
              <p:cNvSpPr>
                <a:spLocks noChangeArrowheads="1"/>
              </p:cNvSpPr>
              <p:nvPr/>
            </p:nvSpPr>
            <p:spPr bwMode="auto">
              <a:xfrm>
                <a:off x="4548" y="1523"/>
                <a:ext cx="1" cy="20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4" name="Rectangle 2140"/>
              <p:cNvSpPr>
                <a:spLocks noChangeArrowheads="1"/>
              </p:cNvSpPr>
              <p:nvPr/>
            </p:nvSpPr>
            <p:spPr bwMode="auto">
              <a:xfrm>
                <a:off x="4549" y="1523"/>
                <a:ext cx="1" cy="20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5" name="Rectangle 2141"/>
              <p:cNvSpPr>
                <a:spLocks noChangeArrowheads="1"/>
              </p:cNvSpPr>
              <p:nvPr/>
            </p:nvSpPr>
            <p:spPr bwMode="auto">
              <a:xfrm>
                <a:off x="4550" y="1523"/>
                <a:ext cx="1" cy="20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6" name="Rectangle 2142"/>
              <p:cNvSpPr>
                <a:spLocks noChangeArrowheads="1"/>
              </p:cNvSpPr>
              <p:nvPr/>
            </p:nvSpPr>
            <p:spPr bwMode="auto">
              <a:xfrm>
                <a:off x="4550" y="1523"/>
                <a:ext cx="1" cy="21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7" name="Rectangle 2143"/>
              <p:cNvSpPr>
                <a:spLocks noChangeArrowheads="1"/>
              </p:cNvSpPr>
              <p:nvPr/>
            </p:nvSpPr>
            <p:spPr bwMode="auto">
              <a:xfrm>
                <a:off x="4551" y="1523"/>
                <a:ext cx="1" cy="21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8" name="Rectangle 2144"/>
              <p:cNvSpPr>
                <a:spLocks noChangeArrowheads="1"/>
              </p:cNvSpPr>
              <p:nvPr/>
            </p:nvSpPr>
            <p:spPr bwMode="auto">
              <a:xfrm>
                <a:off x="4552" y="1523"/>
                <a:ext cx="1" cy="21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39" name="Rectangle 2145"/>
              <p:cNvSpPr>
                <a:spLocks noChangeArrowheads="1"/>
              </p:cNvSpPr>
              <p:nvPr/>
            </p:nvSpPr>
            <p:spPr bwMode="auto">
              <a:xfrm>
                <a:off x="4552" y="1523"/>
                <a:ext cx="1" cy="21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0" name="Rectangle 2146"/>
              <p:cNvSpPr>
                <a:spLocks noChangeArrowheads="1"/>
              </p:cNvSpPr>
              <p:nvPr/>
            </p:nvSpPr>
            <p:spPr bwMode="auto">
              <a:xfrm>
                <a:off x="4553" y="1523"/>
                <a:ext cx="2" cy="21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1" name="Rectangle 2147"/>
              <p:cNvSpPr>
                <a:spLocks noChangeArrowheads="1"/>
              </p:cNvSpPr>
              <p:nvPr/>
            </p:nvSpPr>
            <p:spPr bwMode="auto">
              <a:xfrm>
                <a:off x="4555" y="1523"/>
                <a:ext cx="19" cy="21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2" name="Rectangle 2148"/>
              <p:cNvSpPr>
                <a:spLocks noChangeArrowheads="1"/>
              </p:cNvSpPr>
              <p:nvPr/>
            </p:nvSpPr>
            <p:spPr bwMode="auto">
              <a:xfrm>
                <a:off x="4574" y="1523"/>
                <a:ext cx="1" cy="21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3" name="Rectangle 2149"/>
              <p:cNvSpPr>
                <a:spLocks noChangeArrowheads="1"/>
              </p:cNvSpPr>
              <p:nvPr/>
            </p:nvSpPr>
            <p:spPr bwMode="auto">
              <a:xfrm>
                <a:off x="4575" y="1523"/>
                <a:ext cx="1" cy="21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4" name="Rectangle 2150"/>
              <p:cNvSpPr>
                <a:spLocks noChangeArrowheads="1"/>
              </p:cNvSpPr>
              <p:nvPr/>
            </p:nvSpPr>
            <p:spPr bwMode="auto">
              <a:xfrm>
                <a:off x="4576" y="1523"/>
                <a:ext cx="1" cy="21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5" name="Rectangle 2151"/>
              <p:cNvSpPr>
                <a:spLocks noChangeArrowheads="1"/>
              </p:cNvSpPr>
              <p:nvPr/>
            </p:nvSpPr>
            <p:spPr bwMode="auto">
              <a:xfrm>
                <a:off x="4576" y="1523"/>
                <a:ext cx="1" cy="21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6" name="Rectangle 2152"/>
              <p:cNvSpPr>
                <a:spLocks noChangeArrowheads="1"/>
              </p:cNvSpPr>
              <p:nvPr/>
            </p:nvSpPr>
            <p:spPr bwMode="auto">
              <a:xfrm>
                <a:off x="4577" y="1523"/>
                <a:ext cx="1" cy="20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7" name="Rectangle 2153"/>
              <p:cNvSpPr>
                <a:spLocks noChangeArrowheads="1"/>
              </p:cNvSpPr>
              <p:nvPr/>
            </p:nvSpPr>
            <p:spPr bwMode="auto">
              <a:xfrm>
                <a:off x="4578" y="1523"/>
                <a:ext cx="1" cy="20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8" name="Rectangle 2154"/>
              <p:cNvSpPr>
                <a:spLocks noChangeArrowheads="1"/>
              </p:cNvSpPr>
              <p:nvPr/>
            </p:nvSpPr>
            <p:spPr bwMode="auto">
              <a:xfrm>
                <a:off x="4579" y="1523"/>
                <a:ext cx="1" cy="20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49" name="Rectangle 2155"/>
              <p:cNvSpPr>
                <a:spLocks noChangeArrowheads="1"/>
              </p:cNvSpPr>
              <p:nvPr/>
            </p:nvSpPr>
            <p:spPr bwMode="auto">
              <a:xfrm>
                <a:off x="4579" y="1523"/>
                <a:ext cx="1" cy="20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0" name="Rectangle 2156"/>
              <p:cNvSpPr>
                <a:spLocks noChangeArrowheads="1"/>
              </p:cNvSpPr>
              <p:nvPr/>
            </p:nvSpPr>
            <p:spPr bwMode="auto">
              <a:xfrm>
                <a:off x="4580" y="1523"/>
                <a:ext cx="1" cy="19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1" name="Rectangle 2157"/>
              <p:cNvSpPr>
                <a:spLocks noChangeArrowheads="1"/>
              </p:cNvSpPr>
              <p:nvPr/>
            </p:nvSpPr>
            <p:spPr bwMode="auto">
              <a:xfrm>
                <a:off x="4581" y="1523"/>
                <a:ext cx="1" cy="19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2" name="Rectangle 2158"/>
              <p:cNvSpPr>
                <a:spLocks noChangeArrowheads="1"/>
              </p:cNvSpPr>
              <p:nvPr/>
            </p:nvSpPr>
            <p:spPr bwMode="auto">
              <a:xfrm>
                <a:off x="4581" y="1523"/>
                <a:ext cx="1" cy="19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3" name="Rectangle 2159"/>
              <p:cNvSpPr>
                <a:spLocks noChangeArrowheads="1"/>
              </p:cNvSpPr>
              <p:nvPr/>
            </p:nvSpPr>
            <p:spPr bwMode="auto">
              <a:xfrm>
                <a:off x="4582" y="1523"/>
                <a:ext cx="1" cy="19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4" name="Rectangle 2160"/>
              <p:cNvSpPr>
                <a:spLocks noChangeArrowheads="1"/>
              </p:cNvSpPr>
              <p:nvPr/>
            </p:nvSpPr>
            <p:spPr bwMode="auto">
              <a:xfrm>
                <a:off x="4583" y="1523"/>
                <a:ext cx="1" cy="19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5" name="Rectangle 2161"/>
              <p:cNvSpPr>
                <a:spLocks noChangeArrowheads="1"/>
              </p:cNvSpPr>
              <p:nvPr/>
            </p:nvSpPr>
            <p:spPr bwMode="auto">
              <a:xfrm>
                <a:off x="4583" y="1523"/>
                <a:ext cx="1" cy="18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6" name="Rectangle 2162"/>
              <p:cNvSpPr>
                <a:spLocks noChangeArrowheads="1"/>
              </p:cNvSpPr>
              <p:nvPr/>
            </p:nvSpPr>
            <p:spPr bwMode="auto">
              <a:xfrm>
                <a:off x="4584" y="1523"/>
                <a:ext cx="1" cy="18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7" name="Rectangle 2163"/>
              <p:cNvSpPr>
                <a:spLocks noChangeArrowheads="1"/>
              </p:cNvSpPr>
              <p:nvPr/>
            </p:nvSpPr>
            <p:spPr bwMode="auto">
              <a:xfrm>
                <a:off x="4585" y="1523"/>
                <a:ext cx="1" cy="18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8" name="Rectangle 2164"/>
              <p:cNvSpPr>
                <a:spLocks noChangeArrowheads="1"/>
              </p:cNvSpPr>
              <p:nvPr/>
            </p:nvSpPr>
            <p:spPr bwMode="auto">
              <a:xfrm>
                <a:off x="4586" y="1523"/>
                <a:ext cx="1" cy="18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59" name="Rectangle 2165"/>
              <p:cNvSpPr>
                <a:spLocks noChangeArrowheads="1"/>
              </p:cNvSpPr>
              <p:nvPr/>
            </p:nvSpPr>
            <p:spPr bwMode="auto">
              <a:xfrm>
                <a:off x="4586" y="1523"/>
                <a:ext cx="1" cy="17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0" name="Rectangle 2166"/>
              <p:cNvSpPr>
                <a:spLocks noChangeArrowheads="1"/>
              </p:cNvSpPr>
              <p:nvPr/>
            </p:nvSpPr>
            <p:spPr bwMode="auto">
              <a:xfrm>
                <a:off x="4587" y="1523"/>
                <a:ext cx="1" cy="17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1" name="Rectangle 2167"/>
              <p:cNvSpPr>
                <a:spLocks noChangeArrowheads="1"/>
              </p:cNvSpPr>
              <p:nvPr/>
            </p:nvSpPr>
            <p:spPr bwMode="auto">
              <a:xfrm>
                <a:off x="4588" y="1523"/>
                <a:ext cx="1" cy="17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2" name="Rectangle 2168"/>
              <p:cNvSpPr>
                <a:spLocks noChangeArrowheads="1"/>
              </p:cNvSpPr>
              <p:nvPr/>
            </p:nvSpPr>
            <p:spPr bwMode="auto">
              <a:xfrm>
                <a:off x="4588" y="1523"/>
                <a:ext cx="1" cy="17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3" name="Rectangle 2169"/>
              <p:cNvSpPr>
                <a:spLocks noChangeArrowheads="1"/>
              </p:cNvSpPr>
              <p:nvPr/>
            </p:nvSpPr>
            <p:spPr bwMode="auto">
              <a:xfrm>
                <a:off x="4589" y="1523"/>
                <a:ext cx="1" cy="16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4" name="Rectangle 2170"/>
              <p:cNvSpPr>
                <a:spLocks noChangeArrowheads="1"/>
              </p:cNvSpPr>
              <p:nvPr/>
            </p:nvSpPr>
            <p:spPr bwMode="auto">
              <a:xfrm>
                <a:off x="4590" y="1523"/>
                <a:ext cx="1" cy="16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5" name="Rectangle 2171"/>
              <p:cNvSpPr>
                <a:spLocks noChangeArrowheads="1"/>
              </p:cNvSpPr>
              <p:nvPr/>
            </p:nvSpPr>
            <p:spPr bwMode="auto">
              <a:xfrm>
                <a:off x="4591" y="1523"/>
                <a:ext cx="1" cy="16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6" name="Rectangle 2172"/>
              <p:cNvSpPr>
                <a:spLocks noChangeArrowheads="1"/>
              </p:cNvSpPr>
              <p:nvPr/>
            </p:nvSpPr>
            <p:spPr bwMode="auto">
              <a:xfrm>
                <a:off x="4591" y="1523"/>
                <a:ext cx="1" cy="16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7" name="Rectangle 2173"/>
              <p:cNvSpPr>
                <a:spLocks noChangeArrowheads="1"/>
              </p:cNvSpPr>
              <p:nvPr/>
            </p:nvSpPr>
            <p:spPr bwMode="auto">
              <a:xfrm>
                <a:off x="4592" y="1523"/>
                <a:ext cx="1" cy="16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8" name="Rectangle 2174"/>
              <p:cNvSpPr>
                <a:spLocks noChangeArrowheads="1"/>
              </p:cNvSpPr>
              <p:nvPr/>
            </p:nvSpPr>
            <p:spPr bwMode="auto">
              <a:xfrm>
                <a:off x="4593" y="1523"/>
                <a:ext cx="1" cy="15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69" name="Rectangle 2175"/>
              <p:cNvSpPr>
                <a:spLocks noChangeArrowheads="1"/>
              </p:cNvSpPr>
              <p:nvPr/>
            </p:nvSpPr>
            <p:spPr bwMode="auto">
              <a:xfrm>
                <a:off x="4593" y="1523"/>
                <a:ext cx="1" cy="15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0" name="Rectangle 2176"/>
              <p:cNvSpPr>
                <a:spLocks noChangeArrowheads="1"/>
              </p:cNvSpPr>
              <p:nvPr/>
            </p:nvSpPr>
            <p:spPr bwMode="auto">
              <a:xfrm>
                <a:off x="4594" y="1523"/>
                <a:ext cx="1" cy="15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1" name="Rectangle 2177"/>
              <p:cNvSpPr>
                <a:spLocks noChangeArrowheads="1"/>
              </p:cNvSpPr>
              <p:nvPr/>
            </p:nvSpPr>
            <p:spPr bwMode="auto">
              <a:xfrm>
                <a:off x="4595" y="1523"/>
                <a:ext cx="1" cy="15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2" name="Rectangle 2178"/>
              <p:cNvSpPr>
                <a:spLocks noChangeArrowheads="1"/>
              </p:cNvSpPr>
              <p:nvPr/>
            </p:nvSpPr>
            <p:spPr bwMode="auto">
              <a:xfrm>
                <a:off x="4595" y="1523"/>
                <a:ext cx="1" cy="14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3" name="Rectangle 2179"/>
              <p:cNvSpPr>
                <a:spLocks noChangeArrowheads="1"/>
              </p:cNvSpPr>
              <p:nvPr/>
            </p:nvSpPr>
            <p:spPr bwMode="auto">
              <a:xfrm>
                <a:off x="4596" y="1523"/>
                <a:ext cx="1" cy="14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4" name="Rectangle 2180"/>
              <p:cNvSpPr>
                <a:spLocks noChangeArrowheads="1"/>
              </p:cNvSpPr>
              <p:nvPr/>
            </p:nvSpPr>
            <p:spPr bwMode="auto">
              <a:xfrm>
                <a:off x="4597" y="1523"/>
                <a:ext cx="1" cy="14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5" name="Rectangle 2181"/>
              <p:cNvSpPr>
                <a:spLocks noChangeArrowheads="1"/>
              </p:cNvSpPr>
              <p:nvPr/>
            </p:nvSpPr>
            <p:spPr bwMode="auto">
              <a:xfrm>
                <a:off x="4598" y="1523"/>
                <a:ext cx="1" cy="14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6" name="Rectangle 2182"/>
              <p:cNvSpPr>
                <a:spLocks noChangeArrowheads="1"/>
              </p:cNvSpPr>
              <p:nvPr/>
            </p:nvSpPr>
            <p:spPr bwMode="auto">
              <a:xfrm>
                <a:off x="4598" y="1523"/>
                <a:ext cx="1" cy="14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7" name="Rectangle 2183"/>
              <p:cNvSpPr>
                <a:spLocks noChangeArrowheads="1"/>
              </p:cNvSpPr>
              <p:nvPr/>
            </p:nvSpPr>
            <p:spPr bwMode="auto">
              <a:xfrm>
                <a:off x="4599" y="1523"/>
                <a:ext cx="1" cy="13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8" name="Rectangle 2184"/>
              <p:cNvSpPr>
                <a:spLocks noChangeArrowheads="1"/>
              </p:cNvSpPr>
              <p:nvPr/>
            </p:nvSpPr>
            <p:spPr bwMode="auto">
              <a:xfrm>
                <a:off x="4600" y="1523"/>
                <a:ext cx="1" cy="13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79" name="Rectangle 2185"/>
              <p:cNvSpPr>
                <a:spLocks noChangeArrowheads="1"/>
              </p:cNvSpPr>
              <p:nvPr/>
            </p:nvSpPr>
            <p:spPr bwMode="auto">
              <a:xfrm>
                <a:off x="4600" y="1523"/>
                <a:ext cx="1" cy="13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0" name="Rectangle 2186"/>
              <p:cNvSpPr>
                <a:spLocks noChangeArrowheads="1"/>
              </p:cNvSpPr>
              <p:nvPr/>
            </p:nvSpPr>
            <p:spPr bwMode="auto">
              <a:xfrm>
                <a:off x="4601" y="1525"/>
                <a:ext cx="1" cy="12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1" name="Rectangle 2187"/>
              <p:cNvSpPr>
                <a:spLocks noChangeArrowheads="1"/>
              </p:cNvSpPr>
              <p:nvPr/>
            </p:nvSpPr>
            <p:spPr bwMode="auto">
              <a:xfrm>
                <a:off x="4602" y="1527"/>
                <a:ext cx="1" cy="12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2" name="Rectangle 2188"/>
              <p:cNvSpPr>
                <a:spLocks noChangeArrowheads="1"/>
              </p:cNvSpPr>
              <p:nvPr/>
            </p:nvSpPr>
            <p:spPr bwMode="auto">
              <a:xfrm>
                <a:off x="4603" y="1527"/>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3" name="Rectangle 2189"/>
              <p:cNvSpPr>
                <a:spLocks noChangeArrowheads="1"/>
              </p:cNvSpPr>
              <p:nvPr/>
            </p:nvSpPr>
            <p:spPr bwMode="auto">
              <a:xfrm>
                <a:off x="4603" y="1529"/>
                <a:ext cx="1" cy="11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4" name="Rectangle 2190"/>
              <p:cNvSpPr>
                <a:spLocks noChangeArrowheads="1"/>
              </p:cNvSpPr>
              <p:nvPr/>
            </p:nvSpPr>
            <p:spPr bwMode="auto">
              <a:xfrm>
                <a:off x="4604" y="1530"/>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5" name="Rectangle 2191"/>
              <p:cNvSpPr>
                <a:spLocks noChangeArrowheads="1"/>
              </p:cNvSpPr>
              <p:nvPr/>
            </p:nvSpPr>
            <p:spPr bwMode="auto">
              <a:xfrm>
                <a:off x="4605" y="1532"/>
                <a:ext cx="1" cy="11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6" name="Rectangle 2192"/>
              <p:cNvSpPr>
                <a:spLocks noChangeArrowheads="1"/>
              </p:cNvSpPr>
              <p:nvPr/>
            </p:nvSpPr>
            <p:spPr bwMode="auto">
              <a:xfrm>
                <a:off x="4605" y="1533"/>
                <a:ext cx="1" cy="10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7" name="Rectangle 2193"/>
              <p:cNvSpPr>
                <a:spLocks noChangeArrowheads="1"/>
              </p:cNvSpPr>
              <p:nvPr/>
            </p:nvSpPr>
            <p:spPr bwMode="auto">
              <a:xfrm>
                <a:off x="4606" y="1534"/>
                <a:ext cx="1" cy="10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8" name="Rectangle 2194"/>
              <p:cNvSpPr>
                <a:spLocks noChangeArrowheads="1"/>
              </p:cNvSpPr>
              <p:nvPr/>
            </p:nvSpPr>
            <p:spPr bwMode="auto">
              <a:xfrm>
                <a:off x="4607" y="1535"/>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89" name="Rectangle 2195"/>
              <p:cNvSpPr>
                <a:spLocks noChangeArrowheads="1"/>
              </p:cNvSpPr>
              <p:nvPr/>
            </p:nvSpPr>
            <p:spPr bwMode="auto">
              <a:xfrm>
                <a:off x="4607" y="1537"/>
                <a:ext cx="1" cy="9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0" name="Rectangle 2196"/>
              <p:cNvSpPr>
                <a:spLocks noChangeArrowheads="1"/>
              </p:cNvSpPr>
              <p:nvPr/>
            </p:nvSpPr>
            <p:spPr bwMode="auto">
              <a:xfrm>
                <a:off x="4608" y="1538"/>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1" name="Rectangle 2197"/>
              <p:cNvSpPr>
                <a:spLocks noChangeArrowheads="1"/>
              </p:cNvSpPr>
              <p:nvPr/>
            </p:nvSpPr>
            <p:spPr bwMode="auto">
              <a:xfrm>
                <a:off x="4609" y="1539"/>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2" name="Rectangle 2198"/>
              <p:cNvSpPr>
                <a:spLocks noChangeArrowheads="1"/>
              </p:cNvSpPr>
              <p:nvPr/>
            </p:nvSpPr>
            <p:spPr bwMode="auto">
              <a:xfrm>
                <a:off x="4610" y="1540"/>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3" name="Freeform 2199"/>
              <p:cNvSpPr>
                <a:spLocks/>
              </p:cNvSpPr>
              <p:nvPr/>
            </p:nvSpPr>
            <p:spPr bwMode="auto">
              <a:xfrm>
                <a:off x="4514" y="1520"/>
                <a:ext cx="99" cy="224"/>
              </a:xfrm>
              <a:custGeom>
                <a:avLst/>
                <a:gdLst>
                  <a:gd name="T0" fmla="*/ 7 w 197"/>
                  <a:gd name="T1" fmla="*/ 46 h 447"/>
                  <a:gd name="T2" fmla="*/ 8 w 197"/>
                  <a:gd name="T3" fmla="*/ 46 h 447"/>
                  <a:gd name="T4" fmla="*/ 10 w 197"/>
                  <a:gd name="T5" fmla="*/ 45 h 447"/>
                  <a:gd name="T6" fmla="*/ 11 w 197"/>
                  <a:gd name="T7" fmla="*/ 45 h 447"/>
                  <a:gd name="T8" fmla="*/ 11 w 197"/>
                  <a:gd name="T9" fmla="*/ 43 h 447"/>
                  <a:gd name="T10" fmla="*/ 29 w 197"/>
                  <a:gd name="T11" fmla="*/ 11 h 447"/>
                  <a:gd name="T12" fmla="*/ 169 w 197"/>
                  <a:gd name="T13" fmla="*/ 11 h 447"/>
                  <a:gd name="T14" fmla="*/ 186 w 197"/>
                  <a:gd name="T15" fmla="*/ 43 h 447"/>
                  <a:gd name="T16" fmla="*/ 186 w 197"/>
                  <a:gd name="T17" fmla="*/ 203 h 447"/>
                  <a:gd name="T18" fmla="*/ 114 w 197"/>
                  <a:gd name="T19" fmla="*/ 436 h 447"/>
                  <a:gd name="T20" fmla="*/ 81 w 197"/>
                  <a:gd name="T21" fmla="*/ 436 h 447"/>
                  <a:gd name="T22" fmla="*/ 11 w 197"/>
                  <a:gd name="T23" fmla="*/ 204 h 447"/>
                  <a:gd name="T24" fmla="*/ 8 w 197"/>
                  <a:gd name="T25" fmla="*/ 43 h 447"/>
                  <a:gd name="T26" fmla="*/ 7 w 197"/>
                  <a:gd name="T27" fmla="*/ 46 h 447"/>
                  <a:gd name="T28" fmla="*/ 4 w 197"/>
                  <a:gd name="T29" fmla="*/ 36 h 447"/>
                  <a:gd name="T30" fmla="*/ 5 w 197"/>
                  <a:gd name="T31" fmla="*/ 35 h 447"/>
                  <a:gd name="T32" fmla="*/ 4 w 197"/>
                  <a:gd name="T33" fmla="*/ 35 h 447"/>
                  <a:gd name="T34" fmla="*/ 2 w 197"/>
                  <a:gd name="T35" fmla="*/ 36 h 447"/>
                  <a:gd name="T36" fmla="*/ 1 w 197"/>
                  <a:gd name="T37" fmla="*/ 36 h 447"/>
                  <a:gd name="T38" fmla="*/ 1 w 197"/>
                  <a:gd name="T39" fmla="*/ 38 h 447"/>
                  <a:gd name="T40" fmla="*/ 0 w 197"/>
                  <a:gd name="T41" fmla="*/ 39 h 447"/>
                  <a:gd name="T42" fmla="*/ 0 w 197"/>
                  <a:gd name="T43" fmla="*/ 207 h 447"/>
                  <a:gd name="T44" fmla="*/ 72 w 197"/>
                  <a:gd name="T45" fmla="*/ 443 h 447"/>
                  <a:gd name="T46" fmla="*/ 73 w 197"/>
                  <a:gd name="T47" fmla="*/ 444 h 447"/>
                  <a:gd name="T48" fmla="*/ 73 w 197"/>
                  <a:gd name="T49" fmla="*/ 446 h 447"/>
                  <a:gd name="T50" fmla="*/ 74 w 197"/>
                  <a:gd name="T51" fmla="*/ 446 h 447"/>
                  <a:gd name="T52" fmla="*/ 76 w 197"/>
                  <a:gd name="T53" fmla="*/ 447 h 447"/>
                  <a:gd name="T54" fmla="*/ 121 w 197"/>
                  <a:gd name="T55" fmla="*/ 447 h 447"/>
                  <a:gd name="T56" fmla="*/ 122 w 197"/>
                  <a:gd name="T57" fmla="*/ 446 h 447"/>
                  <a:gd name="T58" fmla="*/ 122 w 197"/>
                  <a:gd name="T59" fmla="*/ 444 h 447"/>
                  <a:gd name="T60" fmla="*/ 124 w 197"/>
                  <a:gd name="T61" fmla="*/ 443 h 447"/>
                  <a:gd name="T62" fmla="*/ 197 w 197"/>
                  <a:gd name="T63" fmla="*/ 206 h 447"/>
                  <a:gd name="T64" fmla="*/ 197 w 197"/>
                  <a:gd name="T65" fmla="*/ 39 h 447"/>
                  <a:gd name="T66" fmla="*/ 177 w 197"/>
                  <a:gd name="T67" fmla="*/ 2 h 447"/>
                  <a:gd name="T68" fmla="*/ 176 w 197"/>
                  <a:gd name="T69" fmla="*/ 2 h 447"/>
                  <a:gd name="T70" fmla="*/ 176 w 197"/>
                  <a:gd name="T71" fmla="*/ 1 h 447"/>
                  <a:gd name="T72" fmla="*/ 175 w 197"/>
                  <a:gd name="T73" fmla="*/ 1 h 447"/>
                  <a:gd name="T74" fmla="*/ 173 w 197"/>
                  <a:gd name="T75" fmla="*/ 0 h 447"/>
                  <a:gd name="T76" fmla="*/ 25 w 197"/>
                  <a:gd name="T77" fmla="*/ 0 h 447"/>
                  <a:gd name="T78" fmla="*/ 24 w 197"/>
                  <a:gd name="T79" fmla="*/ 1 h 447"/>
                  <a:gd name="T80" fmla="*/ 22 w 197"/>
                  <a:gd name="T81" fmla="*/ 1 h 447"/>
                  <a:gd name="T82" fmla="*/ 22 w 197"/>
                  <a:gd name="T83" fmla="*/ 2 h 447"/>
                  <a:gd name="T84" fmla="*/ 4 w 197"/>
                  <a:gd name="T85" fmla="*/ 36 h 447"/>
                  <a:gd name="T86" fmla="*/ 7 w 197"/>
                  <a:gd name="T87" fmla="*/ 4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7" h="447">
                    <a:moveTo>
                      <a:pt x="7" y="46"/>
                    </a:moveTo>
                    <a:lnTo>
                      <a:pt x="8" y="46"/>
                    </a:lnTo>
                    <a:lnTo>
                      <a:pt x="10" y="45"/>
                    </a:lnTo>
                    <a:lnTo>
                      <a:pt x="11" y="45"/>
                    </a:lnTo>
                    <a:lnTo>
                      <a:pt x="11" y="43"/>
                    </a:lnTo>
                    <a:lnTo>
                      <a:pt x="29" y="11"/>
                    </a:lnTo>
                    <a:lnTo>
                      <a:pt x="169" y="11"/>
                    </a:lnTo>
                    <a:lnTo>
                      <a:pt x="186" y="43"/>
                    </a:lnTo>
                    <a:lnTo>
                      <a:pt x="186" y="203"/>
                    </a:lnTo>
                    <a:lnTo>
                      <a:pt x="114" y="436"/>
                    </a:lnTo>
                    <a:lnTo>
                      <a:pt x="81" y="436"/>
                    </a:lnTo>
                    <a:lnTo>
                      <a:pt x="11" y="204"/>
                    </a:lnTo>
                    <a:lnTo>
                      <a:pt x="8" y="43"/>
                    </a:lnTo>
                    <a:lnTo>
                      <a:pt x="7" y="46"/>
                    </a:lnTo>
                    <a:lnTo>
                      <a:pt x="4" y="36"/>
                    </a:lnTo>
                    <a:lnTo>
                      <a:pt x="5" y="35"/>
                    </a:lnTo>
                    <a:lnTo>
                      <a:pt x="4" y="35"/>
                    </a:lnTo>
                    <a:lnTo>
                      <a:pt x="2" y="36"/>
                    </a:lnTo>
                    <a:lnTo>
                      <a:pt x="1" y="36"/>
                    </a:lnTo>
                    <a:lnTo>
                      <a:pt x="1" y="38"/>
                    </a:lnTo>
                    <a:lnTo>
                      <a:pt x="0" y="39"/>
                    </a:lnTo>
                    <a:lnTo>
                      <a:pt x="0" y="207"/>
                    </a:lnTo>
                    <a:lnTo>
                      <a:pt x="72" y="443"/>
                    </a:lnTo>
                    <a:lnTo>
                      <a:pt x="73" y="444"/>
                    </a:lnTo>
                    <a:lnTo>
                      <a:pt x="73" y="446"/>
                    </a:lnTo>
                    <a:lnTo>
                      <a:pt x="74" y="446"/>
                    </a:lnTo>
                    <a:lnTo>
                      <a:pt x="76" y="447"/>
                    </a:lnTo>
                    <a:lnTo>
                      <a:pt x="121" y="447"/>
                    </a:lnTo>
                    <a:lnTo>
                      <a:pt x="122" y="446"/>
                    </a:lnTo>
                    <a:lnTo>
                      <a:pt x="122" y="444"/>
                    </a:lnTo>
                    <a:lnTo>
                      <a:pt x="124" y="443"/>
                    </a:lnTo>
                    <a:lnTo>
                      <a:pt x="197" y="206"/>
                    </a:lnTo>
                    <a:lnTo>
                      <a:pt x="197" y="39"/>
                    </a:lnTo>
                    <a:lnTo>
                      <a:pt x="177" y="2"/>
                    </a:lnTo>
                    <a:lnTo>
                      <a:pt x="176" y="2"/>
                    </a:lnTo>
                    <a:lnTo>
                      <a:pt x="176" y="1"/>
                    </a:lnTo>
                    <a:lnTo>
                      <a:pt x="175" y="1"/>
                    </a:lnTo>
                    <a:lnTo>
                      <a:pt x="173" y="0"/>
                    </a:lnTo>
                    <a:lnTo>
                      <a:pt x="25" y="0"/>
                    </a:lnTo>
                    <a:lnTo>
                      <a:pt x="24" y="1"/>
                    </a:lnTo>
                    <a:lnTo>
                      <a:pt x="22" y="1"/>
                    </a:lnTo>
                    <a:lnTo>
                      <a:pt x="22" y="2"/>
                    </a:lnTo>
                    <a:lnTo>
                      <a:pt x="4" y="36"/>
                    </a:lnTo>
                    <a:lnTo>
                      <a:pt x="7" y="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4" name="Freeform 2200"/>
              <p:cNvSpPr>
                <a:spLocks/>
              </p:cNvSpPr>
              <p:nvPr/>
            </p:nvSpPr>
            <p:spPr bwMode="auto">
              <a:xfrm>
                <a:off x="4528" y="1538"/>
                <a:ext cx="39" cy="70"/>
              </a:xfrm>
              <a:custGeom>
                <a:avLst/>
                <a:gdLst>
                  <a:gd name="T0" fmla="*/ 6 w 78"/>
                  <a:gd name="T1" fmla="*/ 0 h 140"/>
                  <a:gd name="T2" fmla="*/ 5 w 78"/>
                  <a:gd name="T3" fmla="*/ 0 h 140"/>
                  <a:gd name="T4" fmla="*/ 3 w 78"/>
                  <a:gd name="T5" fmla="*/ 1 h 140"/>
                  <a:gd name="T6" fmla="*/ 2 w 78"/>
                  <a:gd name="T7" fmla="*/ 1 h 140"/>
                  <a:gd name="T8" fmla="*/ 2 w 78"/>
                  <a:gd name="T9" fmla="*/ 3 h 140"/>
                  <a:gd name="T10" fmla="*/ 0 w 78"/>
                  <a:gd name="T11" fmla="*/ 4 h 140"/>
                  <a:gd name="T12" fmla="*/ 0 w 78"/>
                  <a:gd name="T13" fmla="*/ 135 h 140"/>
                  <a:gd name="T14" fmla="*/ 2 w 78"/>
                  <a:gd name="T15" fmla="*/ 137 h 140"/>
                  <a:gd name="T16" fmla="*/ 2 w 78"/>
                  <a:gd name="T17" fmla="*/ 138 h 140"/>
                  <a:gd name="T18" fmla="*/ 3 w 78"/>
                  <a:gd name="T19" fmla="*/ 138 h 140"/>
                  <a:gd name="T20" fmla="*/ 5 w 78"/>
                  <a:gd name="T21" fmla="*/ 140 h 140"/>
                  <a:gd name="T22" fmla="*/ 74 w 78"/>
                  <a:gd name="T23" fmla="*/ 140 h 140"/>
                  <a:gd name="T24" fmla="*/ 75 w 78"/>
                  <a:gd name="T25" fmla="*/ 138 h 140"/>
                  <a:gd name="T26" fmla="*/ 77 w 78"/>
                  <a:gd name="T27" fmla="*/ 138 h 140"/>
                  <a:gd name="T28" fmla="*/ 77 w 78"/>
                  <a:gd name="T29" fmla="*/ 137 h 140"/>
                  <a:gd name="T30" fmla="*/ 78 w 78"/>
                  <a:gd name="T31" fmla="*/ 135 h 140"/>
                  <a:gd name="T32" fmla="*/ 78 w 78"/>
                  <a:gd name="T33" fmla="*/ 4 h 140"/>
                  <a:gd name="T34" fmla="*/ 77 w 78"/>
                  <a:gd name="T35" fmla="*/ 3 h 140"/>
                  <a:gd name="T36" fmla="*/ 77 w 78"/>
                  <a:gd name="T37" fmla="*/ 1 h 140"/>
                  <a:gd name="T38" fmla="*/ 75 w 78"/>
                  <a:gd name="T39" fmla="*/ 1 h 140"/>
                  <a:gd name="T40" fmla="*/ 74 w 78"/>
                  <a:gd name="T41" fmla="*/ 0 h 140"/>
                  <a:gd name="T42" fmla="*/ 72 w 78"/>
                  <a:gd name="T43" fmla="*/ 0 h 140"/>
                  <a:gd name="T44" fmla="*/ 6 w 78"/>
                  <a:gd name="T45" fmla="*/ 0 h 140"/>
                  <a:gd name="T46" fmla="*/ 12 w 78"/>
                  <a:gd name="T47" fmla="*/ 11 h 140"/>
                  <a:gd name="T48" fmla="*/ 67 w 78"/>
                  <a:gd name="T49" fmla="*/ 11 h 140"/>
                  <a:gd name="T50" fmla="*/ 67 w 78"/>
                  <a:gd name="T51" fmla="*/ 128 h 140"/>
                  <a:gd name="T52" fmla="*/ 12 w 78"/>
                  <a:gd name="T53" fmla="*/ 128 h 140"/>
                  <a:gd name="T54" fmla="*/ 12 w 78"/>
                  <a:gd name="T55" fmla="*/ 11 h 140"/>
                  <a:gd name="T56" fmla="*/ 6 w 78"/>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 h="140">
                    <a:moveTo>
                      <a:pt x="6" y="0"/>
                    </a:moveTo>
                    <a:lnTo>
                      <a:pt x="5" y="0"/>
                    </a:lnTo>
                    <a:lnTo>
                      <a:pt x="3" y="1"/>
                    </a:lnTo>
                    <a:lnTo>
                      <a:pt x="2" y="1"/>
                    </a:lnTo>
                    <a:lnTo>
                      <a:pt x="2" y="3"/>
                    </a:lnTo>
                    <a:lnTo>
                      <a:pt x="0" y="4"/>
                    </a:lnTo>
                    <a:lnTo>
                      <a:pt x="0" y="135"/>
                    </a:lnTo>
                    <a:lnTo>
                      <a:pt x="2" y="137"/>
                    </a:lnTo>
                    <a:lnTo>
                      <a:pt x="2" y="138"/>
                    </a:lnTo>
                    <a:lnTo>
                      <a:pt x="3" y="138"/>
                    </a:lnTo>
                    <a:lnTo>
                      <a:pt x="5" y="140"/>
                    </a:lnTo>
                    <a:lnTo>
                      <a:pt x="74" y="140"/>
                    </a:lnTo>
                    <a:lnTo>
                      <a:pt x="75" y="138"/>
                    </a:lnTo>
                    <a:lnTo>
                      <a:pt x="77" y="138"/>
                    </a:lnTo>
                    <a:lnTo>
                      <a:pt x="77" y="137"/>
                    </a:lnTo>
                    <a:lnTo>
                      <a:pt x="78" y="135"/>
                    </a:lnTo>
                    <a:lnTo>
                      <a:pt x="78" y="4"/>
                    </a:lnTo>
                    <a:lnTo>
                      <a:pt x="77" y="3"/>
                    </a:lnTo>
                    <a:lnTo>
                      <a:pt x="77" y="1"/>
                    </a:lnTo>
                    <a:lnTo>
                      <a:pt x="75" y="1"/>
                    </a:lnTo>
                    <a:lnTo>
                      <a:pt x="74" y="0"/>
                    </a:lnTo>
                    <a:lnTo>
                      <a:pt x="72" y="0"/>
                    </a:lnTo>
                    <a:lnTo>
                      <a:pt x="6" y="0"/>
                    </a:lnTo>
                    <a:lnTo>
                      <a:pt x="12" y="11"/>
                    </a:lnTo>
                    <a:lnTo>
                      <a:pt x="67" y="11"/>
                    </a:lnTo>
                    <a:lnTo>
                      <a:pt x="67" y="128"/>
                    </a:lnTo>
                    <a:lnTo>
                      <a:pt x="12" y="128"/>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5" name="Rectangle 2201"/>
              <p:cNvSpPr>
                <a:spLocks noChangeArrowheads="1"/>
              </p:cNvSpPr>
              <p:nvPr/>
            </p:nvSpPr>
            <p:spPr bwMode="auto">
              <a:xfrm>
                <a:off x="4507" y="1541"/>
                <a:ext cx="57" cy="65"/>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6" name="Freeform 2202"/>
              <p:cNvSpPr>
                <a:spLocks/>
              </p:cNvSpPr>
              <p:nvPr/>
            </p:nvSpPr>
            <p:spPr bwMode="auto">
              <a:xfrm>
                <a:off x="4504" y="1539"/>
                <a:ext cx="62" cy="69"/>
              </a:xfrm>
              <a:custGeom>
                <a:avLst/>
                <a:gdLst>
                  <a:gd name="T0" fmla="*/ 6 w 123"/>
                  <a:gd name="T1" fmla="*/ 0 h 139"/>
                  <a:gd name="T2" fmla="*/ 4 w 123"/>
                  <a:gd name="T3" fmla="*/ 0 h 139"/>
                  <a:gd name="T4" fmla="*/ 3 w 123"/>
                  <a:gd name="T5" fmla="*/ 2 h 139"/>
                  <a:gd name="T6" fmla="*/ 1 w 123"/>
                  <a:gd name="T7" fmla="*/ 2 h 139"/>
                  <a:gd name="T8" fmla="*/ 1 w 123"/>
                  <a:gd name="T9" fmla="*/ 3 h 139"/>
                  <a:gd name="T10" fmla="*/ 0 w 123"/>
                  <a:gd name="T11" fmla="*/ 5 h 139"/>
                  <a:gd name="T12" fmla="*/ 0 w 123"/>
                  <a:gd name="T13" fmla="*/ 134 h 139"/>
                  <a:gd name="T14" fmla="*/ 1 w 123"/>
                  <a:gd name="T15" fmla="*/ 136 h 139"/>
                  <a:gd name="T16" fmla="*/ 1 w 123"/>
                  <a:gd name="T17" fmla="*/ 137 h 139"/>
                  <a:gd name="T18" fmla="*/ 3 w 123"/>
                  <a:gd name="T19" fmla="*/ 137 h 139"/>
                  <a:gd name="T20" fmla="*/ 4 w 123"/>
                  <a:gd name="T21" fmla="*/ 139 h 139"/>
                  <a:gd name="T22" fmla="*/ 118 w 123"/>
                  <a:gd name="T23" fmla="*/ 139 h 139"/>
                  <a:gd name="T24" fmla="*/ 120 w 123"/>
                  <a:gd name="T25" fmla="*/ 137 h 139"/>
                  <a:gd name="T26" fmla="*/ 121 w 123"/>
                  <a:gd name="T27" fmla="*/ 137 h 139"/>
                  <a:gd name="T28" fmla="*/ 121 w 123"/>
                  <a:gd name="T29" fmla="*/ 136 h 139"/>
                  <a:gd name="T30" fmla="*/ 123 w 123"/>
                  <a:gd name="T31" fmla="*/ 134 h 139"/>
                  <a:gd name="T32" fmla="*/ 123 w 123"/>
                  <a:gd name="T33" fmla="*/ 5 h 139"/>
                  <a:gd name="T34" fmla="*/ 121 w 123"/>
                  <a:gd name="T35" fmla="*/ 3 h 139"/>
                  <a:gd name="T36" fmla="*/ 121 w 123"/>
                  <a:gd name="T37" fmla="*/ 2 h 139"/>
                  <a:gd name="T38" fmla="*/ 120 w 123"/>
                  <a:gd name="T39" fmla="*/ 2 h 139"/>
                  <a:gd name="T40" fmla="*/ 118 w 123"/>
                  <a:gd name="T41" fmla="*/ 0 h 139"/>
                  <a:gd name="T42" fmla="*/ 117 w 123"/>
                  <a:gd name="T43" fmla="*/ 0 h 139"/>
                  <a:gd name="T44" fmla="*/ 6 w 123"/>
                  <a:gd name="T45" fmla="*/ 0 h 139"/>
                  <a:gd name="T46" fmla="*/ 11 w 123"/>
                  <a:gd name="T47" fmla="*/ 12 h 139"/>
                  <a:gd name="T48" fmla="*/ 111 w 123"/>
                  <a:gd name="T49" fmla="*/ 12 h 139"/>
                  <a:gd name="T50" fmla="*/ 111 w 123"/>
                  <a:gd name="T51" fmla="*/ 127 h 139"/>
                  <a:gd name="T52" fmla="*/ 11 w 123"/>
                  <a:gd name="T53" fmla="*/ 127 h 139"/>
                  <a:gd name="T54" fmla="*/ 11 w 123"/>
                  <a:gd name="T55" fmla="*/ 12 h 139"/>
                  <a:gd name="T56" fmla="*/ 6 w 123"/>
                  <a:gd name="T5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39">
                    <a:moveTo>
                      <a:pt x="6" y="0"/>
                    </a:moveTo>
                    <a:lnTo>
                      <a:pt x="4" y="0"/>
                    </a:lnTo>
                    <a:lnTo>
                      <a:pt x="3" y="2"/>
                    </a:lnTo>
                    <a:lnTo>
                      <a:pt x="1" y="2"/>
                    </a:lnTo>
                    <a:lnTo>
                      <a:pt x="1" y="3"/>
                    </a:lnTo>
                    <a:lnTo>
                      <a:pt x="0" y="5"/>
                    </a:lnTo>
                    <a:lnTo>
                      <a:pt x="0" y="134"/>
                    </a:lnTo>
                    <a:lnTo>
                      <a:pt x="1" y="136"/>
                    </a:lnTo>
                    <a:lnTo>
                      <a:pt x="1" y="137"/>
                    </a:lnTo>
                    <a:lnTo>
                      <a:pt x="3" y="137"/>
                    </a:lnTo>
                    <a:lnTo>
                      <a:pt x="4" y="139"/>
                    </a:lnTo>
                    <a:lnTo>
                      <a:pt x="118" y="139"/>
                    </a:lnTo>
                    <a:lnTo>
                      <a:pt x="120" y="137"/>
                    </a:lnTo>
                    <a:lnTo>
                      <a:pt x="121" y="137"/>
                    </a:lnTo>
                    <a:lnTo>
                      <a:pt x="121" y="136"/>
                    </a:lnTo>
                    <a:lnTo>
                      <a:pt x="123" y="134"/>
                    </a:lnTo>
                    <a:lnTo>
                      <a:pt x="123" y="5"/>
                    </a:lnTo>
                    <a:lnTo>
                      <a:pt x="121" y="3"/>
                    </a:lnTo>
                    <a:lnTo>
                      <a:pt x="121" y="2"/>
                    </a:lnTo>
                    <a:lnTo>
                      <a:pt x="120" y="2"/>
                    </a:lnTo>
                    <a:lnTo>
                      <a:pt x="118" y="0"/>
                    </a:lnTo>
                    <a:lnTo>
                      <a:pt x="117" y="0"/>
                    </a:lnTo>
                    <a:lnTo>
                      <a:pt x="6" y="0"/>
                    </a:lnTo>
                    <a:lnTo>
                      <a:pt x="11" y="12"/>
                    </a:lnTo>
                    <a:lnTo>
                      <a:pt x="111" y="12"/>
                    </a:lnTo>
                    <a:lnTo>
                      <a:pt x="111" y="127"/>
                    </a:lnTo>
                    <a:lnTo>
                      <a:pt x="11" y="127"/>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7" name="Freeform 2203"/>
              <p:cNvSpPr>
                <a:spLocks/>
              </p:cNvSpPr>
              <p:nvPr/>
            </p:nvSpPr>
            <p:spPr bwMode="auto">
              <a:xfrm>
                <a:off x="4514" y="1520"/>
                <a:ext cx="99" cy="24"/>
              </a:xfrm>
              <a:custGeom>
                <a:avLst/>
                <a:gdLst>
                  <a:gd name="T0" fmla="*/ 15 w 197"/>
                  <a:gd name="T1" fmla="*/ 36 h 48"/>
                  <a:gd name="T2" fmla="*/ 28 w 197"/>
                  <a:gd name="T3" fmla="*/ 11 h 48"/>
                  <a:gd name="T4" fmla="*/ 169 w 197"/>
                  <a:gd name="T5" fmla="*/ 11 h 48"/>
                  <a:gd name="T6" fmla="*/ 182 w 197"/>
                  <a:gd name="T7" fmla="*/ 36 h 48"/>
                  <a:gd name="T8" fmla="*/ 15 w 197"/>
                  <a:gd name="T9" fmla="*/ 36 h 48"/>
                  <a:gd name="T10" fmla="*/ 5 w 197"/>
                  <a:gd name="T11" fmla="*/ 48 h 48"/>
                  <a:gd name="T12" fmla="*/ 192 w 197"/>
                  <a:gd name="T13" fmla="*/ 48 h 48"/>
                  <a:gd name="T14" fmla="*/ 194 w 197"/>
                  <a:gd name="T15" fmla="*/ 48 h 48"/>
                  <a:gd name="T16" fmla="*/ 196 w 197"/>
                  <a:gd name="T17" fmla="*/ 46 h 48"/>
                  <a:gd name="T18" fmla="*/ 196 w 197"/>
                  <a:gd name="T19" fmla="*/ 45 h 48"/>
                  <a:gd name="T20" fmla="*/ 197 w 197"/>
                  <a:gd name="T21" fmla="*/ 43 h 48"/>
                  <a:gd name="T22" fmla="*/ 197 w 197"/>
                  <a:gd name="T23" fmla="*/ 39 h 48"/>
                  <a:gd name="T24" fmla="*/ 177 w 197"/>
                  <a:gd name="T25" fmla="*/ 2 h 48"/>
                  <a:gd name="T26" fmla="*/ 176 w 197"/>
                  <a:gd name="T27" fmla="*/ 2 h 48"/>
                  <a:gd name="T28" fmla="*/ 176 w 197"/>
                  <a:gd name="T29" fmla="*/ 1 h 48"/>
                  <a:gd name="T30" fmla="*/ 175 w 197"/>
                  <a:gd name="T31" fmla="*/ 1 h 48"/>
                  <a:gd name="T32" fmla="*/ 173 w 197"/>
                  <a:gd name="T33" fmla="*/ 0 h 48"/>
                  <a:gd name="T34" fmla="*/ 24 w 197"/>
                  <a:gd name="T35" fmla="*/ 0 h 48"/>
                  <a:gd name="T36" fmla="*/ 22 w 197"/>
                  <a:gd name="T37" fmla="*/ 1 h 48"/>
                  <a:gd name="T38" fmla="*/ 21 w 197"/>
                  <a:gd name="T39" fmla="*/ 1 h 48"/>
                  <a:gd name="T40" fmla="*/ 19 w 197"/>
                  <a:gd name="T41" fmla="*/ 2 h 48"/>
                  <a:gd name="T42" fmla="*/ 0 w 197"/>
                  <a:gd name="T43" fmla="*/ 39 h 48"/>
                  <a:gd name="T44" fmla="*/ 0 w 197"/>
                  <a:gd name="T45" fmla="*/ 43 h 48"/>
                  <a:gd name="T46" fmla="*/ 1 w 197"/>
                  <a:gd name="T47" fmla="*/ 45 h 48"/>
                  <a:gd name="T48" fmla="*/ 1 w 197"/>
                  <a:gd name="T49" fmla="*/ 46 h 48"/>
                  <a:gd name="T50" fmla="*/ 2 w 197"/>
                  <a:gd name="T51" fmla="*/ 46 h 48"/>
                  <a:gd name="T52" fmla="*/ 4 w 197"/>
                  <a:gd name="T53" fmla="*/ 48 h 48"/>
                  <a:gd name="T54" fmla="*/ 5 w 197"/>
                  <a:gd name="T55" fmla="*/ 48 h 48"/>
                  <a:gd name="T56" fmla="*/ 15 w 197"/>
                  <a:gd name="T5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7" h="48">
                    <a:moveTo>
                      <a:pt x="15" y="36"/>
                    </a:moveTo>
                    <a:lnTo>
                      <a:pt x="28" y="11"/>
                    </a:lnTo>
                    <a:lnTo>
                      <a:pt x="169" y="11"/>
                    </a:lnTo>
                    <a:lnTo>
                      <a:pt x="182" y="36"/>
                    </a:lnTo>
                    <a:lnTo>
                      <a:pt x="15" y="36"/>
                    </a:lnTo>
                    <a:lnTo>
                      <a:pt x="5" y="48"/>
                    </a:lnTo>
                    <a:lnTo>
                      <a:pt x="192" y="48"/>
                    </a:lnTo>
                    <a:lnTo>
                      <a:pt x="194" y="48"/>
                    </a:lnTo>
                    <a:lnTo>
                      <a:pt x="196" y="46"/>
                    </a:lnTo>
                    <a:lnTo>
                      <a:pt x="196" y="45"/>
                    </a:lnTo>
                    <a:lnTo>
                      <a:pt x="197" y="43"/>
                    </a:lnTo>
                    <a:lnTo>
                      <a:pt x="197" y="39"/>
                    </a:lnTo>
                    <a:lnTo>
                      <a:pt x="177" y="2"/>
                    </a:lnTo>
                    <a:lnTo>
                      <a:pt x="176" y="2"/>
                    </a:lnTo>
                    <a:lnTo>
                      <a:pt x="176" y="1"/>
                    </a:lnTo>
                    <a:lnTo>
                      <a:pt x="175" y="1"/>
                    </a:lnTo>
                    <a:lnTo>
                      <a:pt x="173" y="0"/>
                    </a:lnTo>
                    <a:lnTo>
                      <a:pt x="24" y="0"/>
                    </a:lnTo>
                    <a:lnTo>
                      <a:pt x="22" y="1"/>
                    </a:lnTo>
                    <a:lnTo>
                      <a:pt x="21" y="1"/>
                    </a:lnTo>
                    <a:lnTo>
                      <a:pt x="19" y="2"/>
                    </a:lnTo>
                    <a:lnTo>
                      <a:pt x="0" y="39"/>
                    </a:lnTo>
                    <a:lnTo>
                      <a:pt x="0" y="43"/>
                    </a:lnTo>
                    <a:lnTo>
                      <a:pt x="1" y="45"/>
                    </a:lnTo>
                    <a:lnTo>
                      <a:pt x="1" y="46"/>
                    </a:lnTo>
                    <a:lnTo>
                      <a:pt x="2" y="46"/>
                    </a:lnTo>
                    <a:lnTo>
                      <a:pt x="4" y="48"/>
                    </a:lnTo>
                    <a:lnTo>
                      <a:pt x="5" y="48"/>
                    </a:lnTo>
                    <a:lnTo>
                      <a:pt x="15" y="3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8" name="Freeform 2204"/>
              <p:cNvSpPr>
                <a:spLocks/>
              </p:cNvSpPr>
              <p:nvPr/>
            </p:nvSpPr>
            <p:spPr bwMode="auto">
              <a:xfrm>
                <a:off x="4506" y="1539"/>
                <a:ext cx="27" cy="70"/>
              </a:xfrm>
              <a:custGeom>
                <a:avLst/>
                <a:gdLst>
                  <a:gd name="T0" fmla="*/ 5 w 55"/>
                  <a:gd name="T1" fmla="*/ 0 h 140"/>
                  <a:gd name="T2" fmla="*/ 4 w 55"/>
                  <a:gd name="T3" fmla="*/ 0 h 140"/>
                  <a:gd name="T4" fmla="*/ 3 w 55"/>
                  <a:gd name="T5" fmla="*/ 2 h 140"/>
                  <a:gd name="T6" fmla="*/ 1 w 55"/>
                  <a:gd name="T7" fmla="*/ 2 h 140"/>
                  <a:gd name="T8" fmla="*/ 1 w 55"/>
                  <a:gd name="T9" fmla="*/ 3 h 140"/>
                  <a:gd name="T10" fmla="*/ 0 w 55"/>
                  <a:gd name="T11" fmla="*/ 5 h 140"/>
                  <a:gd name="T12" fmla="*/ 0 w 55"/>
                  <a:gd name="T13" fmla="*/ 136 h 140"/>
                  <a:gd name="T14" fmla="*/ 1 w 55"/>
                  <a:gd name="T15" fmla="*/ 137 h 140"/>
                  <a:gd name="T16" fmla="*/ 1 w 55"/>
                  <a:gd name="T17" fmla="*/ 139 h 140"/>
                  <a:gd name="T18" fmla="*/ 3 w 55"/>
                  <a:gd name="T19" fmla="*/ 139 h 140"/>
                  <a:gd name="T20" fmla="*/ 4 w 55"/>
                  <a:gd name="T21" fmla="*/ 140 h 140"/>
                  <a:gd name="T22" fmla="*/ 50 w 55"/>
                  <a:gd name="T23" fmla="*/ 140 h 140"/>
                  <a:gd name="T24" fmla="*/ 52 w 55"/>
                  <a:gd name="T25" fmla="*/ 139 h 140"/>
                  <a:gd name="T26" fmla="*/ 53 w 55"/>
                  <a:gd name="T27" fmla="*/ 139 h 140"/>
                  <a:gd name="T28" fmla="*/ 53 w 55"/>
                  <a:gd name="T29" fmla="*/ 137 h 140"/>
                  <a:gd name="T30" fmla="*/ 55 w 55"/>
                  <a:gd name="T31" fmla="*/ 136 h 140"/>
                  <a:gd name="T32" fmla="*/ 55 w 55"/>
                  <a:gd name="T33" fmla="*/ 5 h 140"/>
                  <a:gd name="T34" fmla="*/ 53 w 55"/>
                  <a:gd name="T35" fmla="*/ 3 h 140"/>
                  <a:gd name="T36" fmla="*/ 53 w 55"/>
                  <a:gd name="T37" fmla="*/ 2 h 140"/>
                  <a:gd name="T38" fmla="*/ 52 w 55"/>
                  <a:gd name="T39" fmla="*/ 2 h 140"/>
                  <a:gd name="T40" fmla="*/ 50 w 55"/>
                  <a:gd name="T41" fmla="*/ 0 h 140"/>
                  <a:gd name="T42" fmla="*/ 49 w 55"/>
                  <a:gd name="T43" fmla="*/ 0 h 140"/>
                  <a:gd name="T44" fmla="*/ 5 w 55"/>
                  <a:gd name="T45" fmla="*/ 0 h 140"/>
                  <a:gd name="T46" fmla="*/ 11 w 55"/>
                  <a:gd name="T47" fmla="*/ 12 h 140"/>
                  <a:gd name="T48" fmla="*/ 43 w 55"/>
                  <a:gd name="T49" fmla="*/ 12 h 140"/>
                  <a:gd name="T50" fmla="*/ 43 w 55"/>
                  <a:gd name="T51" fmla="*/ 129 h 140"/>
                  <a:gd name="T52" fmla="*/ 11 w 55"/>
                  <a:gd name="T53" fmla="*/ 129 h 140"/>
                  <a:gd name="T54" fmla="*/ 11 w 55"/>
                  <a:gd name="T55" fmla="*/ 12 h 140"/>
                  <a:gd name="T56" fmla="*/ 5 w 55"/>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140">
                    <a:moveTo>
                      <a:pt x="5" y="0"/>
                    </a:moveTo>
                    <a:lnTo>
                      <a:pt x="4" y="0"/>
                    </a:lnTo>
                    <a:lnTo>
                      <a:pt x="3" y="2"/>
                    </a:lnTo>
                    <a:lnTo>
                      <a:pt x="1" y="2"/>
                    </a:lnTo>
                    <a:lnTo>
                      <a:pt x="1" y="3"/>
                    </a:lnTo>
                    <a:lnTo>
                      <a:pt x="0" y="5"/>
                    </a:lnTo>
                    <a:lnTo>
                      <a:pt x="0" y="136"/>
                    </a:lnTo>
                    <a:lnTo>
                      <a:pt x="1" y="137"/>
                    </a:lnTo>
                    <a:lnTo>
                      <a:pt x="1" y="139"/>
                    </a:lnTo>
                    <a:lnTo>
                      <a:pt x="3" y="139"/>
                    </a:lnTo>
                    <a:lnTo>
                      <a:pt x="4" y="140"/>
                    </a:lnTo>
                    <a:lnTo>
                      <a:pt x="50" y="140"/>
                    </a:lnTo>
                    <a:lnTo>
                      <a:pt x="52" y="139"/>
                    </a:lnTo>
                    <a:lnTo>
                      <a:pt x="53" y="139"/>
                    </a:lnTo>
                    <a:lnTo>
                      <a:pt x="53" y="137"/>
                    </a:lnTo>
                    <a:lnTo>
                      <a:pt x="55" y="136"/>
                    </a:lnTo>
                    <a:lnTo>
                      <a:pt x="55" y="5"/>
                    </a:lnTo>
                    <a:lnTo>
                      <a:pt x="53" y="3"/>
                    </a:lnTo>
                    <a:lnTo>
                      <a:pt x="53" y="2"/>
                    </a:lnTo>
                    <a:lnTo>
                      <a:pt x="52" y="2"/>
                    </a:lnTo>
                    <a:lnTo>
                      <a:pt x="50" y="0"/>
                    </a:lnTo>
                    <a:lnTo>
                      <a:pt x="49" y="0"/>
                    </a:lnTo>
                    <a:lnTo>
                      <a:pt x="5" y="0"/>
                    </a:lnTo>
                    <a:lnTo>
                      <a:pt x="11" y="12"/>
                    </a:lnTo>
                    <a:lnTo>
                      <a:pt x="43" y="12"/>
                    </a:lnTo>
                    <a:lnTo>
                      <a:pt x="43" y="129"/>
                    </a:lnTo>
                    <a:lnTo>
                      <a:pt x="11" y="129"/>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999" name="Freeform 2205"/>
              <p:cNvSpPr>
                <a:spLocks/>
              </p:cNvSpPr>
              <p:nvPr/>
            </p:nvSpPr>
            <p:spPr bwMode="auto">
              <a:xfrm>
                <a:off x="4528" y="1539"/>
                <a:ext cx="39" cy="70"/>
              </a:xfrm>
              <a:custGeom>
                <a:avLst/>
                <a:gdLst>
                  <a:gd name="T0" fmla="*/ 6 w 78"/>
                  <a:gd name="T1" fmla="*/ 0 h 140"/>
                  <a:gd name="T2" fmla="*/ 5 w 78"/>
                  <a:gd name="T3" fmla="*/ 0 h 140"/>
                  <a:gd name="T4" fmla="*/ 3 w 78"/>
                  <a:gd name="T5" fmla="*/ 2 h 140"/>
                  <a:gd name="T6" fmla="*/ 2 w 78"/>
                  <a:gd name="T7" fmla="*/ 2 h 140"/>
                  <a:gd name="T8" fmla="*/ 2 w 78"/>
                  <a:gd name="T9" fmla="*/ 3 h 140"/>
                  <a:gd name="T10" fmla="*/ 0 w 78"/>
                  <a:gd name="T11" fmla="*/ 5 h 140"/>
                  <a:gd name="T12" fmla="*/ 0 w 78"/>
                  <a:gd name="T13" fmla="*/ 136 h 140"/>
                  <a:gd name="T14" fmla="*/ 2 w 78"/>
                  <a:gd name="T15" fmla="*/ 137 h 140"/>
                  <a:gd name="T16" fmla="*/ 2 w 78"/>
                  <a:gd name="T17" fmla="*/ 139 h 140"/>
                  <a:gd name="T18" fmla="*/ 3 w 78"/>
                  <a:gd name="T19" fmla="*/ 139 h 140"/>
                  <a:gd name="T20" fmla="*/ 5 w 78"/>
                  <a:gd name="T21" fmla="*/ 140 h 140"/>
                  <a:gd name="T22" fmla="*/ 74 w 78"/>
                  <a:gd name="T23" fmla="*/ 140 h 140"/>
                  <a:gd name="T24" fmla="*/ 75 w 78"/>
                  <a:gd name="T25" fmla="*/ 139 h 140"/>
                  <a:gd name="T26" fmla="*/ 77 w 78"/>
                  <a:gd name="T27" fmla="*/ 139 h 140"/>
                  <a:gd name="T28" fmla="*/ 77 w 78"/>
                  <a:gd name="T29" fmla="*/ 137 h 140"/>
                  <a:gd name="T30" fmla="*/ 78 w 78"/>
                  <a:gd name="T31" fmla="*/ 136 h 140"/>
                  <a:gd name="T32" fmla="*/ 78 w 78"/>
                  <a:gd name="T33" fmla="*/ 5 h 140"/>
                  <a:gd name="T34" fmla="*/ 77 w 78"/>
                  <a:gd name="T35" fmla="*/ 3 h 140"/>
                  <a:gd name="T36" fmla="*/ 77 w 78"/>
                  <a:gd name="T37" fmla="*/ 2 h 140"/>
                  <a:gd name="T38" fmla="*/ 75 w 78"/>
                  <a:gd name="T39" fmla="*/ 2 h 140"/>
                  <a:gd name="T40" fmla="*/ 74 w 78"/>
                  <a:gd name="T41" fmla="*/ 0 h 140"/>
                  <a:gd name="T42" fmla="*/ 72 w 78"/>
                  <a:gd name="T43" fmla="*/ 0 h 140"/>
                  <a:gd name="T44" fmla="*/ 6 w 78"/>
                  <a:gd name="T45" fmla="*/ 0 h 140"/>
                  <a:gd name="T46" fmla="*/ 12 w 78"/>
                  <a:gd name="T47" fmla="*/ 12 h 140"/>
                  <a:gd name="T48" fmla="*/ 67 w 78"/>
                  <a:gd name="T49" fmla="*/ 12 h 140"/>
                  <a:gd name="T50" fmla="*/ 67 w 78"/>
                  <a:gd name="T51" fmla="*/ 129 h 140"/>
                  <a:gd name="T52" fmla="*/ 12 w 78"/>
                  <a:gd name="T53" fmla="*/ 129 h 140"/>
                  <a:gd name="T54" fmla="*/ 12 w 78"/>
                  <a:gd name="T55" fmla="*/ 12 h 140"/>
                  <a:gd name="T56" fmla="*/ 6 w 78"/>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 h="140">
                    <a:moveTo>
                      <a:pt x="6" y="0"/>
                    </a:moveTo>
                    <a:lnTo>
                      <a:pt x="5" y="0"/>
                    </a:lnTo>
                    <a:lnTo>
                      <a:pt x="3" y="2"/>
                    </a:lnTo>
                    <a:lnTo>
                      <a:pt x="2" y="2"/>
                    </a:lnTo>
                    <a:lnTo>
                      <a:pt x="2" y="3"/>
                    </a:lnTo>
                    <a:lnTo>
                      <a:pt x="0" y="5"/>
                    </a:lnTo>
                    <a:lnTo>
                      <a:pt x="0" y="136"/>
                    </a:lnTo>
                    <a:lnTo>
                      <a:pt x="2" y="137"/>
                    </a:lnTo>
                    <a:lnTo>
                      <a:pt x="2" y="139"/>
                    </a:lnTo>
                    <a:lnTo>
                      <a:pt x="3" y="139"/>
                    </a:lnTo>
                    <a:lnTo>
                      <a:pt x="5" y="140"/>
                    </a:lnTo>
                    <a:lnTo>
                      <a:pt x="74" y="140"/>
                    </a:lnTo>
                    <a:lnTo>
                      <a:pt x="75" y="139"/>
                    </a:lnTo>
                    <a:lnTo>
                      <a:pt x="77" y="139"/>
                    </a:lnTo>
                    <a:lnTo>
                      <a:pt x="77" y="137"/>
                    </a:lnTo>
                    <a:lnTo>
                      <a:pt x="78" y="136"/>
                    </a:lnTo>
                    <a:lnTo>
                      <a:pt x="78" y="5"/>
                    </a:lnTo>
                    <a:lnTo>
                      <a:pt x="77" y="3"/>
                    </a:lnTo>
                    <a:lnTo>
                      <a:pt x="77" y="2"/>
                    </a:lnTo>
                    <a:lnTo>
                      <a:pt x="75" y="2"/>
                    </a:lnTo>
                    <a:lnTo>
                      <a:pt x="74" y="0"/>
                    </a:lnTo>
                    <a:lnTo>
                      <a:pt x="72" y="0"/>
                    </a:lnTo>
                    <a:lnTo>
                      <a:pt x="6" y="0"/>
                    </a:lnTo>
                    <a:lnTo>
                      <a:pt x="12" y="12"/>
                    </a:lnTo>
                    <a:lnTo>
                      <a:pt x="67" y="12"/>
                    </a:lnTo>
                    <a:lnTo>
                      <a:pt x="67" y="129"/>
                    </a:lnTo>
                    <a:lnTo>
                      <a:pt x="12" y="129"/>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0" name="Freeform 2206"/>
              <p:cNvSpPr>
                <a:spLocks/>
              </p:cNvSpPr>
              <p:nvPr/>
            </p:nvSpPr>
            <p:spPr bwMode="auto">
              <a:xfrm>
                <a:off x="4506" y="1539"/>
                <a:ext cx="27" cy="69"/>
              </a:xfrm>
              <a:custGeom>
                <a:avLst/>
                <a:gdLst>
                  <a:gd name="T0" fmla="*/ 45 w 55"/>
                  <a:gd name="T1" fmla="*/ 134 h 137"/>
                  <a:gd name="T2" fmla="*/ 45 w 55"/>
                  <a:gd name="T3" fmla="*/ 135 h 137"/>
                  <a:gd name="T4" fmla="*/ 46 w 55"/>
                  <a:gd name="T5" fmla="*/ 137 h 137"/>
                  <a:gd name="T6" fmla="*/ 50 w 55"/>
                  <a:gd name="T7" fmla="*/ 137 h 137"/>
                  <a:gd name="T8" fmla="*/ 52 w 55"/>
                  <a:gd name="T9" fmla="*/ 135 h 137"/>
                  <a:gd name="T10" fmla="*/ 53 w 55"/>
                  <a:gd name="T11" fmla="*/ 135 h 137"/>
                  <a:gd name="T12" fmla="*/ 55 w 55"/>
                  <a:gd name="T13" fmla="*/ 134 h 137"/>
                  <a:gd name="T14" fmla="*/ 55 w 55"/>
                  <a:gd name="T15" fmla="*/ 130 h 137"/>
                  <a:gd name="T16" fmla="*/ 53 w 55"/>
                  <a:gd name="T17" fmla="*/ 128 h 137"/>
                  <a:gd name="T18" fmla="*/ 12 w 55"/>
                  <a:gd name="T19" fmla="*/ 69 h 137"/>
                  <a:gd name="T20" fmla="*/ 53 w 55"/>
                  <a:gd name="T21" fmla="*/ 8 h 137"/>
                  <a:gd name="T22" fmla="*/ 55 w 55"/>
                  <a:gd name="T23" fmla="*/ 7 h 137"/>
                  <a:gd name="T24" fmla="*/ 55 w 55"/>
                  <a:gd name="T25" fmla="*/ 3 h 137"/>
                  <a:gd name="T26" fmla="*/ 53 w 55"/>
                  <a:gd name="T27" fmla="*/ 1 h 137"/>
                  <a:gd name="T28" fmla="*/ 52 w 55"/>
                  <a:gd name="T29" fmla="*/ 1 h 137"/>
                  <a:gd name="T30" fmla="*/ 50 w 55"/>
                  <a:gd name="T31" fmla="*/ 0 h 137"/>
                  <a:gd name="T32" fmla="*/ 46 w 55"/>
                  <a:gd name="T33" fmla="*/ 0 h 137"/>
                  <a:gd name="T34" fmla="*/ 45 w 55"/>
                  <a:gd name="T35" fmla="*/ 1 h 137"/>
                  <a:gd name="T36" fmla="*/ 45 w 55"/>
                  <a:gd name="T37" fmla="*/ 3 h 137"/>
                  <a:gd name="T38" fmla="*/ 1 w 55"/>
                  <a:gd name="T39" fmla="*/ 66 h 137"/>
                  <a:gd name="T40" fmla="*/ 0 w 55"/>
                  <a:gd name="T41" fmla="*/ 66 h 137"/>
                  <a:gd name="T42" fmla="*/ 0 w 55"/>
                  <a:gd name="T43" fmla="*/ 70 h 137"/>
                  <a:gd name="T44" fmla="*/ 1 w 55"/>
                  <a:gd name="T45" fmla="*/ 72 h 137"/>
                  <a:gd name="T46" fmla="*/ 45 w 55"/>
                  <a:gd name="T47"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37">
                    <a:moveTo>
                      <a:pt x="45" y="134"/>
                    </a:moveTo>
                    <a:lnTo>
                      <a:pt x="45" y="135"/>
                    </a:lnTo>
                    <a:lnTo>
                      <a:pt x="46" y="137"/>
                    </a:lnTo>
                    <a:lnTo>
                      <a:pt x="50" y="137"/>
                    </a:lnTo>
                    <a:lnTo>
                      <a:pt x="52" y="135"/>
                    </a:lnTo>
                    <a:lnTo>
                      <a:pt x="53" y="135"/>
                    </a:lnTo>
                    <a:lnTo>
                      <a:pt x="55" y="134"/>
                    </a:lnTo>
                    <a:lnTo>
                      <a:pt x="55" y="130"/>
                    </a:lnTo>
                    <a:lnTo>
                      <a:pt x="53" y="128"/>
                    </a:lnTo>
                    <a:lnTo>
                      <a:pt x="12" y="69"/>
                    </a:lnTo>
                    <a:lnTo>
                      <a:pt x="53" y="8"/>
                    </a:lnTo>
                    <a:lnTo>
                      <a:pt x="55" y="7"/>
                    </a:lnTo>
                    <a:lnTo>
                      <a:pt x="55" y="3"/>
                    </a:lnTo>
                    <a:lnTo>
                      <a:pt x="53" y="1"/>
                    </a:lnTo>
                    <a:lnTo>
                      <a:pt x="52" y="1"/>
                    </a:lnTo>
                    <a:lnTo>
                      <a:pt x="50" y="0"/>
                    </a:lnTo>
                    <a:lnTo>
                      <a:pt x="46" y="0"/>
                    </a:lnTo>
                    <a:lnTo>
                      <a:pt x="45" y="1"/>
                    </a:lnTo>
                    <a:lnTo>
                      <a:pt x="45" y="3"/>
                    </a:lnTo>
                    <a:lnTo>
                      <a:pt x="1" y="66"/>
                    </a:lnTo>
                    <a:lnTo>
                      <a:pt x="0" y="66"/>
                    </a:lnTo>
                    <a:lnTo>
                      <a:pt x="0" y="70"/>
                    </a:lnTo>
                    <a:lnTo>
                      <a:pt x="1" y="72"/>
                    </a:lnTo>
                    <a:lnTo>
                      <a:pt x="45"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1" name="Freeform 2207"/>
              <p:cNvSpPr>
                <a:spLocks/>
              </p:cNvSpPr>
              <p:nvPr/>
            </p:nvSpPr>
            <p:spPr bwMode="auto">
              <a:xfrm>
                <a:off x="4514" y="1540"/>
                <a:ext cx="99" cy="86"/>
              </a:xfrm>
              <a:custGeom>
                <a:avLst/>
                <a:gdLst>
                  <a:gd name="T0" fmla="*/ 11 w 197"/>
                  <a:gd name="T1" fmla="*/ 134 h 172"/>
                  <a:gd name="T2" fmla="*/ 11 w 197"/>
                  <a:gd name="T3" fmla="*/ 133 h 172"/>
                  <a:gd name="T4" fmla="*/ 10 w 197"/>
                  <a:gd name="T5" fmla="*/ 131 h 172"/>
                  <a:gd name="T6" fmla="*/ 10 w 197"/>
                  <a:gd name="T7" fmla="*/ 130 h 172"/>
                  <a:gd name="T8" fmla="*/ 8 w 197"/>
                  <a:gd name="T9" fmla="*/ 130 h 172"/>
                  <a:gd name="T10" fmla="*/ 7 w 197"/>
                  <a:gd name="T11" fmla="*/ 129 h 172"/>
                  <a:gd name="T12" fmla="*/ 4 w 197"/>
                  <a:gd name="T13" fmla="*/ 129 h 172"/>
                  <a:gd name="T14" fmla="*/ 2 w 197"/>
                  <a:gd name="T15" fmla="*/ 130 h 172"/>
                  <a:gd name="T16" fmla="*/ 1 w 197"/>
                  <a:gd name="T17" fmla="*/ 130 h 172"/>
                  <a:gd name="T18" fmla="*/ 1 w 197"/>
                  <a:gd name="T19" fmla="*/ 131 h 172"/>
                  <a:gd name="T20" fmla="*/ 0 w 197"/>
                  <a:gd name="T21" fmla="*/ 133 h 172"/>
                  <a:gd name="T22" fmla="*/ 0 w 197"/>
                  <a:gd name="T23" fmla="*/ 168 h 172"/>
                  <a:gd name="T24" fmla="*/ 1 w 197"/>
                  <a:gd name="T25" fmla="*/ 169 h 172"/>
                  <a:gd name="T26" fmla="*/ 1 w 197"/>
                  <a:gd name="T27" fmla="*/ 171 h 172"/>
                  <a:gd name="T28" fmla="*/ 2 w 197"/>
                  <a:gd name="T29" fmla="*/ 171 h 172"/>
                  <a:gd name="T30" fmla="*/ 4 w 197"/>
                  <a:gd name="T31" fmla="*/ 172 h 172"/>
                  <a:gd name="T32" fmla="*/ 193 w 197"/>
                  <a:gd name="T33" fmla="*/ 172 h 172"/>
                  <a:gd name="T34" fmla="*/ 194 w 197"/>
                  <a:gd name="T35" fmla="*/ 171 h 172"/>
                  <a:gd name="T36" fmla="*/ 196 w 197"/>
                  <a:gd name="T37" fmla="*/ 171 h 172"/>
                  <a:gd name="T38" fmla="*/ 196 w 197"/>
                  <a:gd name="T39" fmla="*/ 169 h 172"/>
                  <a:gd name="T40" fmla="*/ 197 w 197"/>
                  <a:gd name="T41" fmla="*/ 168 h 172"/>
                  <a:gd name="T42" fmla="*/ 197 w 197"/>
                  <a:gd name="T43" fmla="*/ 4 h 172"/>
                  <a:gd name="T44" fmla="*/ 196 w 197"/>
                  <a:gd name="T45" fmla="*/ 3 h 172"/>
                  <a:gd name="T46" fmla="*/ 196 w 197"/>
                  <a:gd name="T47" fmla="*/ 2 h 172"/>
                  <a:gd name="T48" fmla="*/ 194 w 197"/>
                  <a:gd name="T49" fmla="*/ 2 h 172"/>
                  <a:gd name="T50" fmla="*/ 193 w 197"/>
                  <a:gd name="T51" fmla="*/ 0 h 172"/>
                  <a:gd name="T52" fmla="*/ 190 w 197"/>
                  <a:gd name="T53" fmla="*/ 0 h 172"/>
                  <a:gd name="T54" fmla="*/ 189 w 197"/>
                  <a:gd name="T55" fmla="*/ 2 h 172"/>
                  <a:gd name="T56" fmla="*/ 187 w 197"/>
                  <a:gd name="T57" fmla="*/ 2 h 172"/>
                  <a:gd name="T58" fmla="*/ 187 w 197"/>
                  <a:gd name="T59" fmla="*/ 3 h 172"/>
                  <a:gd name="T60" fmla="*/ 186 w 197"/>
                  <a:gd name="T61" fmla="*/ 4 h 172"/>
                  <a:gd name="T62" fmla="*/ 186 w 197"/>
                  <a:gd name="T63" fmla="*/ 6 h 172"/>
                  <a:gd name="T64" fmla="*/ 186 w 197"/>
                  <a:gd name="T65" fmla="*/ 161 h 172"/>
                  <a:gd name="T66" fmla="*/ 11 w 197"/>
                  <a:gd name="T67" fmla="*/ 161 h 172"/>
                  <a:gd name="T68" fmla="*/ 11 w 197"/>
                  <a:gd name="T69" fmla="*/ 13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 h="172">
                    <a:moveTo>
                      <a:pt x="11" y="134"/>
                    </a:moveTo>
                    <a:lnTo>
                      <a:pt x="11" y="133"/>
                    </a:lnTo>
                    <a:lnTo>
                      <a:pt x="10" y="131"/>
                    </a:lnTo>
                    <a:lnTo>
                      <a:pt x="10" y="130"/>
                    </a:lnTo>
                    <a:lnTo>
                      <a:pt x="8" y="130"/>
                    </a:lnTo>
                    <a:lnTo>
                      <a:pt x="7" y="129"/>
                    </a:lnTo>
                    <a:lnTo>
                      <a:pt x="4" y="129"/>
                    </a:lnTo>
                    <a:lnTo>
                      <a:pt x="2" y="130"/>
                    </a:lnTo>
                    <a:lnTo>
                      <a:pt x="1" y="130"/>
                    </a:lnTo>
                    <a:lnTo>
                      <a:pt x="1" y="131"/>
                    </a:lnTo>
                    <a:lnTo>
                      <a:pt x="0" y="133"/>
                    </a:lnTo>
                    <a:lnTo>
                      <a:pt x="0" y="168"/>
                    </a:lnTo>
                    <a:lnTo>
                      <a:pt x="1" y="169"/>
                    </a:lnTo>
                    <a:lnTo>
                      <a:pt x="1" y="171"/>
                    </a:lnTo>
                    <a:lnTo>
                      <a:pt x="2" y="171"/>
                    </a:lnTo>
                    <a:lnTo>
                      <a:pt x="4" y="172"/>
                    </a:lnTo>
                    <a:lnTo>
                      <a:pt x="193" y="172"/>
                    </a:lnTo>
                    <a:lnTo>
                      <a:pt x="194" y="171"/>
                    </a:lnTo>
                    <a:lnTo>
                      <a:pt x="196" y="171"/>
                    </a:lnTo>
                    <a:lnTo>
                      <a:pt x="196" y="169"/>
                    </a:lnTo>
                    <a:lnTo>
                      <a:pt x="197" y="168"/>
                    </a:lnTo>
                    <a:lnTo>
                      <a:pt x="197" y="4"/>
                    </a:lnTo>
                    <a:lnTo>
                      <a:pt x="196" y="3"/>
                    </a:lnTo>
                    <a:lnTo>
                      <a:pt x="196" y="2"/>
                    </a:lnTo>
                    <a:lnTo>
                      <a:pt x="194" y="2"/>
                    </a:lnTo>
                    <a:lnTo>
                      <a:pt x="193" y="0"/>
                    </a:lnTo>
                    <a:lnTo>
                      <a:pt x="190" y="0"/>
                    </a:lnTo>
                    <a:lnTo>
                      <a:pt x="189" y="2"/>
                    </a:lnTo>
                    <a:lnTo>
                      <a:pt x="187" y="2"/>
                    </a:lnTo>
                    <a:lnTo>
                      <a:pt x="187" y="3"/>
                    </a:lnTo>
                    <a:lnTo>
                      <a:pt x="186" y="4"/>
                    </a:lnTo>
                    <a:lnTo>
                      <a:pt x="186" y="6"/>
                    </a:lnTo>
                    <a:lnTo>
                      <a:pt x="186" y="161"/>
                    </a:lnTo>
                    <a:lnTo>
                      <a:pt x="11" y="161"/>
                    </a:lnTo>
                    <a:lnTo>
                      <a:pt x="11"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2" name="Freeform 2208"/>
              <p:cNvSpPr>
                <a:spLocks/>
              </p:cNvSpPr>
              <p:nvPr/>
            </p:nvSpPr>
            <p:spPr bwMode="auto">
              <a:xfrm>
                <a:off x="4514" y="1620"/>
                <a:ext cx="99" cy="125"/>
              </a:xfrm>
              <a:custGeom>
                <a:avLst/>
                <a:gdLst>
                  <a:gd name="T0" fmla="*/ 11 w 197"/>
                  <a:gd name="T1" fmla="*/ 4 h 249"/>
                  <a:gd name="T2" fmla="*/ 10 w 197"/>
                  <a:gd name="T3" fmla="*/ 2 h 249"/>
                  <a:gd name="T4" fmla="*/ 10 w 197"/>
                  <a:gd name="T5" fmla="*/ 1 h 249"/>
                  <a:gd name="T6" fmla="*/ 8 w 197"/>
                  <a:gd name="T7" fmla="*/ 0 h 249"/>
                  <a:gd name="T8" fmla="*/ 4 w 197"/>
                  <a:gd name="T9" fmla="*/ 0 h 249"/>
                  <a:gd name="T10" fmla="*/ 2 w 197"/>
                  <a:gd name="T11" fmla="*/ 1 h 249"/>
                  <a:gd name="T12" fmla="*/ 1 w 197"/>
                  <a:gd name="T13" fmla="*/ 1 h 249"/>
                  <a:gd name="T14" fmla="*/ 0 w 197"/>
                  <a:gd name="T15" fmla="*/ 2 h 249"/>
                  <a:gd name="T16" fmla="*/ 0 w 197"/>
                  <a:gd name="T17" fmla="*/ 7 h 249"/>
                  <a:gd name="T18" fmla="*/ 73 w 197"/>
                  <a:gd name="T19" fmla="*/ 245 h 249"/>
                  <a:gd name="T20" fmla="*/ 74 w 197"/>
                  <a:gd name="T21" fmla="*/ 247 h 249"/>
                  <a:gd name="T22" fmla="*/ 74 w 197"/>
                  <a:gd name="T23" fmla="*/ 248 h 249"/>
                  <a:gd name="T24" fmla="*/ 76 w 197"/>
                  <a:gd name="T25" fmla="*/ 249 h 249"/>
                  <a:gd name="T26" fmla="*/ 120 w 197"/>
                  <a:gd name="T27" fmla="*/ 249 h 249"/>
                  <a:gd name="T28" fmla="*/ 121 w 197"/>
                  <a:gd name="T29" fmla="*/ 248 h 249"/>
                  <a:gd name="T30" fmla="*/ 122 w 197"/>
                  <a:gd name="T31" fmla="*/ 248 h 249"/>
                  <a:gd name="T32" fmla="*/ 122 w 197"/>
                  <a:gd name="T33" fmla="*/ 247 h 249"/>
                  <a:gd name="T34" fmla="*/ 124 w 197"/>
                  <a:gd name="T35" fmla="*/ 245 h 249"/>
                  <a:gd name="T36" fmla="*/ 197 w 197"/>
                  <a:gd name="T37" fmla="*/ 7 h 249"/>
                  <a:gd name="T38" fmla="*/ 197 w 197"/>
                  <a:gd name="T39" fmla="*/ 2 h 249"/>
                  <a:gd name="T40" fmla="*/ 196 w 197"/>
                  <a:gd name="T41" fmla="*/ 1 h 249"/>
                  <a:gd name="T42" fmla="*/ 194 w 197"/>
                  <a:gd name="T43" fmla="*/ 1 h 249"/>
                  <a:gd name="T44" fmla="*/ 193 w 197"/>
                  <a:gd name="T45" fmla="*/ 0 h 249"/>
                  <a:gd name="T46" fmla="*/ 189 w 197"/>
                  <a:gd name="T47" fmla="*/ 0 h 249"/>
                  <a:gd name="T48" fmla="*/ 187 w 197"/>
                  <a:gd name="T49" fmla="*/ 1 h 249"/>
                  <a:gd name="T50" fmla="*/ 187 w 197"/>
                  <a:gd name="T51" fmla="*/ 2 h 249"/>
                  <a:gd name="T52" fmla="*/ 186 w 197"/>
                  <a:gd name="T53" fmla="*/ 4 h 249"/>
                  <a:gd name="T54" fmla="*/ 114 w 197"/>
                  <a:gd name="T55" fmla="*/ 238 h 249"/>
                  <a:gd name="T56" fmla="*/ 83 w 197"/>
                  <a:gd name="T57" fmla="*/ 238 h 249"/>
                  <a:gd name="T58" fmla="*/ 11 w 197"/>
                  <a:gd name="T59" fmla="*/ 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249">
                    <a:moveTo>
                      <a:pt x="11" y="4"/>
                    </a:moveTo>
                    <a:lnTo>
                      <a:pt x="10" y="2"/>
                    </a:lnTo>
                    <a:lnTo>
                      <a:pt x="10" y="1"/>
                    </a:lnTo>
                    <a:lnTo>
                      <a:pt x="8" y="0"/>
                    </a:lnTo>
                    <a:lnTo>
                      <a:pt x="4" y="0"/>
                    </a:lnTo>
                    <a:lnTo>
                      <a:pt x="2" y="1"/>
                    </a:lnTo>
                    <a:lnTo>
                      <a:pt x="1" y="1"/>
                    </a:lnTo>
                    <a:lnTo>
                      <a:pt x="0" y="2"/>
                    </a:lnTo>
                    <a:lnTo>
                      <a:pt x="0" y="7"/>
                    </a:lnTo>
                    <a:lnTo>
                      <a:pt x="73" y="245"/>
                    </a:lnTo>
                    <a:lnTo>
                      <a:pt x="74" y="247"/>
                    </a:lnTo>
                    <a:lnTo>
                      <a:pt x="74" y="248"/>
                    </a:lnTo>
                    <a:lnTo>
                      <a:pt x="76" y="249"/>
                    </a:lnTo>
                    <a:lnTo>
                      <a:pt x="120" y="249"/>
                    </a:lnTo>
                    <a:lnTo>
                      <a:pt x="121" y="248"/>
                    </a:lnTo>
                    <a:lnTo>
                      <a:pt x="122" y="248"/>
                    </a:lnTo>
                    <a:lnTo>
                      <a:pt x="122" y="247"/>
                    </a:lnTo>
                    <a:lnTo>
                      <a:pt x="124" y="245"/>
                    </a:lnTo>
                    <a:lnTo>
                      <a:pt x="197" y="7"/>
                    </a:lnTo>
                    <a:lnTo>
                      <a:pt x="197" y="2"/>
                    </a:lnTo>
                    <a:lnTo>
                      <a:pt x="196" y="1"/>
                    </a:lnTo>
                    <a:lnTo>
                      <a:pt x="194" y="1"/>
                    </a:lnTo>
                    <a:lnTo>
                      <a:pt x="193" y="0"/>
                    </a:lnTo>
                    <a:lnTo>
                      <a:pt x="189" y="0"/>
                    </a:lnTo>
                    <a:lnTo>
                      <a:pt x="187" y="1"/>
                    </a:lnTo>
                    <a:lnTo>
                      <a:pt x="187" y="2"/>
                    </a:lnTo>
                    <a:lnTo>
                      <a:pt x="186" y="4"/>
                    </a:lnTo>
                    <a:lnTo>
                      <a:pt x="114" y="238"/>
                    </a:lnTo>
                    <a:lnTo>
                      <a:pt x="83" y="238"/>
                    </a:lnTo>
                    <a:lnTo>
                      <a:pt x="1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3" name="Freeform 2209"/>
              <p:cNvSpPr>
                <a:spLocks/>
              </p:cNvSpPr>
              <p:nvPr/>
            </p:nvSpPr>
            <p:spPr bwMode="auto">
              <a:xfrm>
                <a:off x="4450" y="1726"/>
                <a:ext cx="123" cy="75"/>
              </a:xfrm>
              <a:custGeom>
                <a:avLst/>
                <a:gdLst>
                  <a:gd name="T0" fmla="*/ 0 w 246"/>
                  <a:gd name="T1" fmla="*/ 0 h 149"/>
                  <a:gd name="T2" fmla="*/ 38 w 246"/>
                  <a:gd name="T3" fmla="*/ 0 h 149"/>
                  <a:gd name="T4" fmla="*/ 38 w 246"/>
                  <a:gd name="T5" fmla="*/ 46 h 149"/>
                  <a:gd name="T6" fmla="*/ 107 w 246"/>
                  <a:gd name="T7" fmla="*/ 91 h 149"/>
                  <a:gd name="T8" fmla="*/ 206 w 246"/>
                  <a:gd name="T9" fmla="*/ 74 h 149"/>
                  <a:gd name="T10" fmla="*/ 206 w 246"/>
                  <a:gd name="T11" fmla="*/ 31 h 149"/>
                  <a:gd name="T12" fmla="*/ 246 w 246"/>
                  <a:gd name="T13" fmla="*/ 31 h 149"/>
                  <a:gd name="T14" fmla="*/ 246 w 246"/>
                  <a:gd name="T15" fmla="*/ 104 h 149"/>
                  <a:gd name="T16" fmla="*/ 129 w 246"/>
                  <a:gd name="T17" fmla="*/ 127 h 149"/>
                  <a:gd name="T18" fmla="*/ 127 w 246"/>
                  <a:gd name="T19" fmla="*/ 149 h 149"/>
                  <a:gd name="T20" fmla="*/ 89 w 246"/>
                  <a:gd name="T21" fmla="*/ 149 h 149"/>
                  <a:gd name="T22" fmla="*/ 89 w 246"/>
                  <a:gd name="T23" fmla="*/ 127 h 149"/>
                  <a:gd name="T24" fmla="*/ 0 w 246"/>
                  <a:gd name="T25" fmla="*/ 65 h 149"/>
                  <a:gd name="T26" fmla="*/ 0 w 246"/>
                  <a:gd name="T27"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6" h="149">
                    <a:moveTo>
                      <a:pt x="0" y="0"/>
                    </a:moveTo>
                    <a:lnTo>
                      <a:pt x="38" y="0"/>
                    </a:lnTo>
                    <a:lnTo>
                      <a:pt x="38" y="46"/>
                    </a:lnTo>
                    <a:lnTo>
                      <a:pt x="107" y="91"/>
                    </a:lnTo>
                    <a:lnTo>
                      <a:pt x="206" y="74"/>
                    </a:lnTo>
                    <a:lnTo>
                      <a:pt x="206" y="31"/>
                    </a:lnTo>
                    <a:lnTo>
                      <a:pt x="246" y="31"/>
                    </a:lnTo>
                    <a:lnTo>
                      <a:pt x="246" y="104"/>
                    </a:lnTo>
                    <a:lnTo>
                      <a:pt x="129" y="127"/>
                    </a:lnTo>
                    <a:lnTo>
                      <a:pt x="127" y="149"/>
                    </a:lnTo>
                    <a:lnTo>
                      <a:pt x="89" y="149"/>
                    </a:lnTo>
                    <a:lnTo>
                      <a:pt x="89" y="127"/>
                    </a:lnTo>
                    <a:lnTo>
                      <a:pt x="0" y="65"/>
                    </a:lnTo>
                    <a:lnTo>
                      <a:pt x="0" y="0"/>
                    </a:lnTo>
                    <a:close/>
                  </a:path>
                </a:pathLst>
              </a:custGeom>
              <a:solidFill>
                <a:srgbClr val="86868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4" name="Rectangle 2210"/>
              <p:cNvSpPr>
                <a:spLocks noChangeArrowheads="1"/>
              </p:cNvSpPr>
              <p:nvPr/>
            </p:nvSpPr>
            <p:spPr bwMode="auto">
              <a:xfrm>
                <a:off x="4494" y="1793"/>
                <a:ext cx="21" cy="230"/>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5" name="Freeform 2211"/>
              <p:cNvSpPr>
                <a:spLocks/>
              </p:cNvSpPr>
              <p:nvPr/>
            </p:nvSpPr>
            <p:spPr bwMode="auto">
              <a:xfrm>
                <a:off x="4298" y="1524"/>
                <a:ext cx="108" cy="105"/>
              </a:xfrm>
              <a:custGeom>
                <a:avLst/>
                <a:gdLst>
                  <a:gd name="T0" fmla="*/ 209 w 214"/>
                  <a:gd name="T1" fmla="*/ 11 h 210"/>
                  <a:gd name="T2" fmla="*/ 210 w 214"/>
                  <a:gd name="T3" fmla="*/ 11 h 210"/>
                  <a:gd name="T4" fmla="*/ 211 w 214"/>
                  <a:gd name="T5" fmla="*/ 10 h 210"/>
                  <a:gd name="T6" fmla="*/ 213 w 214"/>
                  <a:gd name="T7" fmla="*/ 10 h 210"/>
                  <a:gd name="T8" fmla="*/ 214 w 214"/>
                  <a:gd name="T9" fmla="*/ 8 h 210"/>
                  <a:gd name="T10" fmla="*/ 214 w 214"/>
                  <a:gd name="T11" fmla="*/ 4 h 210"/>
                  <a:gd name="T12" fmla="*/ 213 w 214"/>
                  <a:gd name="T13" fmla="*/ 3 h 210"/>
                  <a:gd name="T14" fmla="*/ 213 w 214"/>
                  <a:gd name="T15" fmla="*/ 1 h 210"/>
                  <a:gd name="T16" fmla="*/ 211 w 214"/>
                  <a:gd name="T17" fmla="*/ 0 h 210"/>
                  <a:gd name="T18" fmla="*/ 209 w 214"/>
                  <a:gd name="T19" fmla="*/ 0 h 210"/>
                  <a:gd name="T20" fmla="*/ 187 w 214"/>
                  <a:gd name="T21" fmla="*/ 1 h 210"/>
                  <a:gd name="T22" fmla="*/ 166 w 214"/>
                  <a:gd name="T23" fmla="*/ 4 h 210"/>
                  <a:gd name="T24" fmla="*/ 146 w 214"/>
                  <a:gd name="T25" fmla="*/ 8 h 210"/>
                  <a:gd name="T26" fmla="*/ 127 w 214"/>
                  <a:gd name="T27" fmla="*/ 15 h 210"/>
                  <a:gd name="T28" fmla="*/ 91 w 214"/>
                  <a:gd name="T29" fmla="*/ 35 h 210"/>
                  <a:gd name="T30" fmla="*/ 60 w 214"/>
                  <a:gd name="T31" fmla="*/ 59 h 210"/>
                  <a:gd name="T32" fmla="*/ 35 w 214"/>
                  <a:gd name="T33" fmla="*/ 90 h 210"/>
                  <a:gd name="T34" fmla="*/ 15 w 214"/>
                  <a:gd name="T35" fmla="*/ 124 h 210"/>
                  <a:gd name="T36" fmla="*/ 8 w 214"/>
                  <a:gd name="T37" fmla="*/ 144 h 210"/>
                  <a:gd name="T38" fmla="*/ 4 w 214"/>
                  <a:gd name="T39" fmla="*/ 163 h 210"/>
                  <a:gd name="T40" fmla="*/ 1 w 214"/>
                  <a:gd name="T41" fmla="*/ 185 h 210"/>
                  <a:gd name="T42" fmla="*/ 0 w 214"/>
                  <a:gd name="T43" fmla="*/ 204 h 210"/>
                  <a:gd name="T44" fmla="*/ 0 w 214"/>
                  <a:gd name="T45" fmla="*/ 207 h 210"/>
                  <a:gd name="T46" fmla="*/ 1 w 214"/>
                  <a:gd name="T47" fmla="*/ 209 h 210"/>
                  <a:gd name="T48" fmla="*/ 3 w 214"/>
                  <a:gd name="T49" fmla="*/ 209 h 210"/>
                  <a:gd name="T50" fmla="*/ 4 w 214"/>
                  <a:gd name="T51" fmla="*/ 210 h 210"/>
                  <a:gd name="T52" fmla="*/ 8 w 214"/>
                  <a:gd name="T53" fmla="*/ 210 h 210"/>
                  <a:gd name="T54" fmla="*/ 10 w 214"/>
                  <a:gd name="T55" fmla="*/ 209 h 210"/>
                  <a:gd name="T56" fmla="*/ 10 w 214"/>
                  <a:gd name="T57" fmla="*/ 207 h 210"/>
                  <a:gd name="T58" fmla="*/ 11 w 214"/>
                  <a:gd name="T59" fmla="*/ 206 h 210"/>
                  <a:gd name="T60" fmla="*/ 11 w 214"/>
                  <a:gd name="T61" fmla="*/ 204 h 210"/>
                  <a:gd name="T62" fmla="*/ 12 w 214"/>
                  <a:gd name="T63" fmla="*/ 185 h 210"/>
                  <a:gd name="T64" fmla="*/ 15 w 214"/>
                  <a:gd name="T65" fmla="*/ 166 h 210"/>
                  <a:gd name="T66" fmla="*/ 19 w 214"/>
                  <a:gd name="T67" fmla="*/ 146 h 210"/>
                  <a:gd name="T68" fmla="*/ 26 w 214"/>
                  <a:gd name="T69" fmla="*/ 130 h 210"/>
                  <a:gd name="T70" fmla="*/ 43 w 214"/>
                  <a:gd name="T71" fmla="*/ 96 h 210"/>
                  <a:gd name="T72" fmla="*/ 69 w 214"/>
                  <a:gd name="T73" fmla="*/ 67 h 210"/>
                  <a:gd name="T74" fmla="*/ 97 w 214"/>
                  <a:gd name="T75" fmla="*/ 43 h 210"/>
                  <a:gd name="T76" fmla="*/ 132 w 214"/>
                  <a:gd name="T77" fmla="*/ 27 h 210"/>
                  <a:gd name="T78" fmla="*/ 149 w 214"/>
                  <a:gd name="T79" fmla="*/ 19 h 210"/>
                  <a:gd name="T80" fmla="*/ 169 w 214"/>
                  <a:gd name="T81" fmla="*/ 15 h 210"/>
                  <a:gd name="T82" fmla="*/ 187 w 214"/>
                  <a:gd name="T83" fmla="*/ 12 h 210"/>
                  <a:gd name="T84" fmla="*/ 209 w 214"/>
                  <a:gd name="T85" fmla="*/ 1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14" h="210">
                    <a:moveTo>
                      <a:pt x="209" y="11"/>
                    </a:moveTo>
                    <a:lnTo>
                      <a:pt x="210" y="11"/>
                    </a:lnTo>
                    <a:lnTo>
                      <a:pt x="211" y="10"/>
                    </a:lnTo>
                    <a:lnTo>
                      <a:pt x="213" y="10"/>
                    </a:lnTo>
                    <a:lnTo>
                      <a:pt x="214" y="8"/>
                    </a:lnTo>
                    <a:lnTo>
                      <a:pt x="214" y="4"/>
                    </a:lnTo>
                    <a:lnTo>
                      <a:pt x="213" y="3"/>
                    </a:lnTo>
                    <a:lnTo>
                      <a:pt x="213" y="1"/>
                    </a:lnTo>
                    <a:lnTo>
                      <a:pt x="211" y="0"/>
                    </a:lnTo>
                    <a:lnTo>
                      <a:pt x="209" y="0"/>
                    </a:lnTo>
                    <a:lnTo>
                      <a:pt x="187" y="1"/>
                    </a:lnTo>
                    <a:lnTo>
                      <a:pt x="166" y="4"/>
                    </a:lnTo>
                    <a:lnTo>
                      <a:pt x="146" y="8"/>
                    </a:lnTo>
                    <a:lnTo>
                      <a:pt x="127" y="15"/>
                    </a:lnTo>
                    <a:lnTo>
                      <a:pt x="91" y="35"/>
                    </a:lnTo>
                    <a:lnTo>
                      <a:pt x="60" y="59"/>
                    </a:lnTo>
                    <a:lnTo>
                      <a:pt x="35" y="90"/>
                    </a:lnTo>
                    <a:lnTo>
                      <a:pt x="15" y="124"/>
                    </a:lnTo>
                    <a:lnTo>
                      <a:pt x="8" y="144"/>
                    </a:lnTo>
                    <a:lnTo>
                      <a:pt x="4" y="163"/>
                    </a:lnTo>
                    <a:lnTo>
                      <a:pt x="1" y="185"/>
                    </a:lnTo>
                    <a:lnTo>
                      <a:pt x="0" y="204"/>
                    </a:lnTo>
                    <a:lnTo>
                      <a:pt x="0" y="207"/>
                    </a:lnTo>
                    <a:lnTo>
                      <a:pt x="1" y="209"/>
                    </a:lnTo>
                    <a:lnTo>
                      <a:pt x="3" y="209"/>
                    </a:lnTo>
                    <a:lnTo>
                      <a:pt x="4" y="210"/>
                    </a:lnTo>
                    <a:lnTo>
                      <a:pt x="8" y="210"/>
                    </a:lnTo>
                    <a:lnTo>
                      <a:pt x="10" y="209"/>
                    </a:lnTo>
                    <a:lnTo>
                      <a:pt x="10" y="207"/>
                    </a:lnTo>
                    <a:lnTo>
                      <a:pt x="11" y="206"/>
                    </a:lnTo>
                    <a:lnTo>
                      <a:pt x="11" y="204"/>
                    </a:lnTo>
                    <a:lnTo>
                      <a:pt x="12" y="185"/>
                    </a:lnTo>
                    <a:lnTo>
                      <a:pt x="15" y="166"/>
                    </a:lnTo>
                    <a:lnTo>
                      <a:pt x="19" y="146"/>
                    </a:lnTo>
                    <a:lnTo>
                      <a:pt x="26" y="130"/>
                    </a:lnTo>
                    <a:lnTo>
                      <a:pt x="43" y="96"/>
                    </a:lnTo>
                    <a:lnTo>
                      <a:pt x="69" y="67"/>
                    </a:lnTo>
                    <a:lnTo>
                      <a:pt x="97" y="43"/>
                    </a:lnTo>
                    <a:lnTo>
                      <a:pt x="132" y="27"/>
                    </a:lnTo>
                    <a:lnTo>
                      <a:pt x="149" y="19"/>
                    </a:lnTo>
                    <a:lnTo>
                      <a:pt x="169" y="15"/>
                    </a:lnTo>
                    <a:lnTo>
                      <a:pt x="187" y="12"/>
                    </a:lnTo>
                    <a:lnTo>
                      <a:pt x="209"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6" name="Freeform 2212"/>
              <p:cNvSpPr>
                <a:spLocks/>
              </p:cNvSpPr>
              <p:nvPr/>
            </p:nvSpPr>
            <p:spPr bwMode="auto">
              <a:xfrm>
                <a:off x="4298" y="1624"/>
                <a:ext cx="5" cy="206"/>
              </a:xfrm>
              <a:custGeom>
                <a:avLst/>
                <a:gdLst>
                  <a:gd name="T0" fmla="*/ 12 w 12"/>
                  <a:gd name="T1" fmla="*/ 6 h 412"/>
                  <a:gd name="T2" fmla="*/ 12 w 12"/>
                  <a:gd name="T3" fmla="*/ 4 h 412"/>
                  <a:gd name="T4" fmla="*/ 10 w 12"/>
                  <a:gd name="T5" fmla="*/ 3 h 412"/>
                  <a:gd name="T6" fmla="*/ 10 w 12"/>
                  <a:gd name="T7" fmla="*/ 1 h 412"/>
                  <a:gd name="T8" fmla="*/ 9 w 12"/>
                  <a:gd name="T9" fmla="*/ 1 h 412"/>
                  <a:gd name="T10" fmla="*/ 7 w 12"/>
                  <a:gd name="T11" fmla="*/ 0 h 412"/>
                  <a:gd name="T12" fmla="*/ 5 w 12"/>
                  <a:gd name="T13" fmla="*/ 0 h 412"/>
                  <a:gd name="T14" fmla="*/ 3 w 12"/>
                  <a:gd name="T15" fmla="*/ 1 h 412"/>
                  <a:gd name="T16" fmla="*/ 2 w 12"/>
                  <a:gd name="T17" fmla="*/ 1 h 412"/>
                  <a:gd name="T18" fmla="*/ 2 w 12"/>
                  <a:gd name="T19" fmla="*/ 3 h 412"/>
                  <a:gd name="T20" fmla="*/ 0 w 12"/>
                  <a:gd name="T21" fmla="*/ 4 h 412"/>
                  <a:gd name="T22" fmla="*/ 0 w 12"/>
                  <a:gd name="T23" fmla="*/ 408 h 412"/>
                  <a:gd name="T24" fmla="*/ 2 w 12"/>
                  <a:gd name="T25" fmla="*/ 409 h 412"/>
                  <a:gd name="T26" fmla="*/ 2 w 12"/>
                  <a:gd name="T27" fmla="*/ 411 h 412"/>
                  <a:gd name="T28" fmla="*/ 3 w 12"/>
                  <a:gd name="T29" fmla="*/ 411 h 412"/>
                  <a:gd name="T30" fmla="*/ 5 w 12"/>
                  <a:gd name="T31" fmla="*/ 412 h 412"/>
                  <a:gd name="T32" fmla="*/ 7 w 12"/>
                  <a:gd name="T33" fmla="*/ 412 h 412"/>
                  <a:gd name="T34" fmla="*/ 9 w 12"/>
                  <a:gd name="T35" fmla="*/ 411 h 412"/>
                  <a:gd name="T36" fmla="*/ 10 w 12"/>
                  <a:gd name="T37" fmla="*/ 411 h 412"/>
                  <a:gd name="T38" fmla="*/ 10 w 12"/>
                  <a:gd name="T39" fmla="*/ 409 h 412"/>
                  <a:gd name="T40" fmla="*/ 12 w 12"/>
                  <a:gd name="T41" fmla="*/ 408 h 412"/>
                  <a:gd name="T42" fmla="*/ 12 w 12"/>
                  <a:gd name="T43" fmla="*/ 406 h 412"/>
                  <a:gd name="T44" fmla="*/ 12 w 12"/>
                  <a:gd name="T45" fmla="*/ 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412">
                    <a:moveTo>
                      <a:pt x="12" y="6"/>
                    </a:moveTo>
                    <a:lnTo>
                      <a:pt x="12" y="4"/>
                    </a:lnTo>
                    <a:lnTo>
                      <a:pt x="10" y="3"/>
                    </a:lnTo>
                    <a:lnTo>
                      <a:pt x="10" y="1"/>
                    </a:lnTo>
                    <a:lnTo>
                      <a:pt x="9" y="1"/>
                    </a:lnTo>
                    <a:lnTo>
                      <a:pt x="7" y="0"/>
                    </a:lnTo>
                    <a:lnTo>
                      <a:pt x="5" y="0"/>
                    </a:lnTo>
                    <a:lnTo>
                      <a:pt x="3" y="1"/>
                    </a:lnTo>
                    <a:lnTo>
                      <a:pt x="2" y="1"/>
                    </a:lnTo>
                    <a:lnTo>
                      <a:pt x="2" y="3"/>
                    </a:lnTo>
                    <a:lnTo>
                      <a:pt x="0" y="4"/>
                    </a:lnTo>
                    <a:lnTo>
                      <a:pt x="0" y="408"/>
                    </a:lnTo>
                    <a:lnTo>
                      <a:pt x="2" y="409"/>
                    </a:lnTo>
                    <a:lnTo>
                      <a:pt x="2" y="411"/>
                    </a:lnTo>
                    <a:lnTo>
                      <a:pt x="3" y="411"/>
                    </a:lnTo>
                    <a:lnTo>
                      <a:pt x="5" y="412"/>
                    </a:lnTo>
                    <a:lnTo>
                      <a:pt x="7" y="412"/>
                    </a:lnTo>
                    <a:lnTo>
                      <a:pt x="9" y="411"/>
                    </a:lnTo>
                    <a:lnTo>
                      <a:pt x="10" y="411"/>
                    </a:lnTo>
                    <a:lnTo>
                      <a:pt x="10" y="409"/>
                    </a:lnTo>
                    <a:lnTo>
                      <a:pt x="12" y="408"/>
                    </a:lnTo>
                    <a:lnTo>
                      <a:pt x="12" y="406"/>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7" name="Freeform 2213"/>
              <p:cNvSpPr>
                <a:spLocks/>
              </p:cNvSpPr>
              <p:nvPr/>
            </p:nvSpPr>
            <p:spPr bwMode="auto">
              <a:xfrm>
                <a:off x="4363" y="1588"/>
                <a:ext cx="43" cy="42"/>
              </a:xfrm>
              <a:custGeom>
                <a:avLst/>
                <a:gdLst>
                  <a:gd name="T0" fmla="*/ 81 w 86"/>
                  <a:gd name="T1" fmla="*/ 11 h 85"/>
                  <a:gd name="T2" fmla="*/ 82 w 86"/>
                  <a:gd name="T3" fmla="*/ 11 h 85"/>
                  <a:gd name="T4" fmla="*/ 83 w 86"/>
                  <a:gd name="T5" fmla="*/ 10 h 85"/>
                  <a:gd name="T6" fmla="*/ 85 w 86"/>
                  <a:gd name="T7" fmla="*/ 10 h 85"/>
                  <a:gd name="T8" fmla="*/ 86 w 86"/>
                  <a:gd name="T9" fmla="*/ 9 h 85"/>
                  <a:gd name="T10" fmla="*/ 86 w 86"/>
                  <a:gd name="T11" fmla="*/ 4 h 85"/>
                  <a:gd name="T12" fmla="*/ 85 w 86"/>
                  <a:gd name="T13" fmla="*/ 3 h 85"/>
                  <a:gd name="T14" fmla="*/ 85 w 86"/>
                  <a:gd name="T15" fmla="*/ 2 h 85"/>
                  <a:gd name="T16" fmla="*/ 83 w 86"/>
                  <a:gd name="T17" fmla="*/ 0 h 85"/>
                  <a:gd name="T18" fmla="*/ 81 w 86"/>
                  <a:gd name="T19" fmla="*/ 0 h 85"/>
                  <a:gd name="T20" fmla="*/ 65 w 86"/>
                  <a:gd name="T21" fmla="*/ 2 h 85"/>
                  <a:gd name="T22" fmla="*/ 50 w 86"/>
                  <a:gd name="T23" fmla="*/ 6 h 85"/>
                  <a:gd name="T24" fmla="*/ 37 w 86"/>
                  <a:gd name="T25" fmla="*/ 14 h 85"/>
                  <a:gd name="T26" fmla="*/ 24 w 86"/>
                  <a:gd name="T27" fmla="*/ 24 h 85"/>
                  <a:gd name="T28" fmla="*/ 14 w 86"/>
                  <a:gd name="T29" fmla="*/ 34 h 85"/>
                  <a:gd name="T30" fmla="*/ 14 w 86"/>
                  <a:gd name="T31" fmla="*/ 35 h 85"/>
                  <a:gd name="T32" fmla="*/ 6 w 86"/>
                  <a:gd name="T33" fmla="*/ 48 h 85"/>
                  <a:gd name="T34" fmla="*/ 2 w 86"/>
                  <a:gd name="T35" fmla="*/ 64 h 85"/>
                  <a:gd name="T36" fmla="*/ 0 w 86"/>
                  <a:gd name="T37" fmla="*/ 79 h 85"/>
                  <a:gd name="T38" fmla="*/ 0 w 86"/>
                  <a:gd name="T39" fmla="*/ 82 h 85"/>
                  <a:gd name="T40" fmla="*/ 2 w 86"/>
                  <a:gd name="T41" fmla="*/ 83 h 85"/>
                  <a:gd name="T42" fmla="*/ 3 w 86"/>
                  <a:gd name="T43" fmla="*/ 83 h 85"/>
                  <a:gd name="T44" fmla="*/ 4 w 86"/>
                  <a:gd name="T45" fmla="*/ 85 h 85"/>
                  <a:gd name="T46" fmla="*/ 9 w 86"/>
                  <a:gd name="T47" fmla="*/ 85 h 85"/>
                  <a:gd name="T48" fmla="*/ 10 w 86"/>
                  <a:gd name="T49" fmla="*/ 83 h 85"/>
                  <a:gd name="T50" fmla="*/ 10 w 86"/>
                  <a:gd name="T51" fmla="*/ 82 h 85"/>
                  <a:gd name="T52" fmla="*/ 11 w 86"/>
                  <a:gd name="T53" fmla="*/ 81 h 85"/>
                  <a:gd name="T54" fmla="*/ 11 w 86"/>
                  <a:gd name="T55" fmla="*/ 79 h 85"/>
                  <a:gd name="T56" fmla="*/ 13 w 86"/>
                  <a:gd name="T57" fmla="*/ 66 h 85"/>
                  <a:gd name="T58" fmla="*/ 17 w 86"/>
                  <a:gd name="T59" fmla="*/ 54 h 85"/>
                  <a:gd name="T60" fmla="*/ 23 w 86"/>
                  <a:gd name="T61" fmla="*/ 41 h 85"/>
                  <a:gd name="T62" fmla="*/ 33 w 86"/>
                  <a:gd name="T63" fmla="*/ 33 h 85"/>
                  <a:gd name="T64" fmla="*/ 42 w 86"/>
                  <a:gd name="T65" fmla="*/ 23 h 85"/>
                  <a:gd name="T66" fmla="*/ 55 w 86"/>
                  <a:gd name="T67" fmla="*/ 17 h 85"/>
                  <a:gd name="T68" fmla="*/ 68 w 86"/>
                  <a:gd name="T69" fmla="*/ 13 h 85"/>
                  <a:gd name="T70" fmla="*/ 81 w 86"/>
                  <a:gd name="T71" fmla="*/ 1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6" h="85">
                    <a:moveTo>
                      <a:pt x="81" y="11"/>
                    </a:moveTo>
                    <a:lnTo>
                      <a:pt x="82" y="11"/>
                    </a:lnTo>
                    <a:lnTo>
                      <a:pt x="83" y="10"/>
                    </a:lnTo>
                    <a:lnTo>
                      <a:pt x="85" y="10"/>
                    </a:lnTo>
                    <a:lnTo>
                      <a:pt x="86" y="9"/>
                    </a:lnTo>
                    <a:lnTo>
                      <a:pt x="86" y="4"/>
                    </a:lnTo>
                    <a:lnTo>
                      <a:pt x="85" y="3"/>
                    </a:lnTo>
                    <a:lnTo>
                      <a:pt x="85" y="2"/>
                    </a:lnTo>
                    <a:lnTo>
                      <a:pt x="83" y="0"/>
                    </a:lnTo>
                    <a:lnTo>
                      <a:pt x="81" y="0"/>
                    </a:lnTo>
                    <a:lnTo>
                      <a:pt x="65" y="2"/>
                    </a:lnTo>
                    <a:lnTo>
                      <a:pt x="50" y="6"/>
                    </a:lnTo>
                    <a:lnTo>
                      <a:pt x="37" y="14"/>
                    </a:lnTo>
                    <a:lnTo>
                      <a:pt x="24" y="24"/>
                    </a:lnTo>
                    <a:lnTo>
                      <a:pt x="14" y="34"/>
                    </a:lnTo>
                    <a:lnTo>
                      <a:pt x="14" y="35"/>
                    </a:lnTo>
                    <a:lnTo>
                      <a:pt x="6" y="48"/>
                    </a:lnTo>
                    <a:lnTo>
                      <a:pt x="2" y="64"/>
                    </a:lnTo>
                    <a:lnTo>
                      <a:pt x="0" y="79"/>
                    </a:lnTo>
                    <a:lnTo>
                      <a:pt x="0" y="82"/>
                    </a:lnTo>
                    <a:lnTo>
                      <a:pt x="2" y="83"/>
                    </a:lnTo>
                    <a:lnTo>
                      <a:pt x="3" y="83"/>
                    </a:lnTo>
                    <a:lnTo>
                      <a:pt x="4" y="85"/>
                    </a:lnTo>
                    <a:lnTo>
                      <a:pt x="9" y="85"/>
                    </a:lnTo>
                    <a:lnTo>
                      <a:pt x="10" y="83"/>
                    </a:lnTo>
                    <a:lnTo>
                      <a:pt x="10" y="82"/>
                    </a:lnTo>
                    <a:lnTo>
                      <a:pt x="11" y="81"/>
                    </a:lnTo>
                    <a:lnTo>
                      <a:pt x="11" y="79"/>
                    </a:lnTo>
                    <a:lnTo>
                      <a:pt x="13" y="66"/>
                    </a:lnTo>
                    <a:lnTo>
                      <a:pt x="17" y="54"/>
                    </a:lnTo>
                    <a:lnTo>
                      <a:pt x="23" y="41"/>
                    </a:lnTo>
                    <a:lnTo>
                      <a:pt x="33" y="33"/>
                    </a:lnTo>
                    <a:lnTo>
                      <a:pt x="42" y="23"/>
                    </a:lnTo>
                    <a:lnTo>
                      <a:pt x="55" y="17"/>
                    </a:lnTo>
                    <a:lnTo>
                      <a:pt x="68" y="13"/>
                    </a:lnTo>
                    <a:lnTo>
                      <a:pt x="81"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8" name="Freeform 2214"/>
              <p:cNvSpPr>
                <a:spLocks/>
              </p:cNvSpPr>
              <p:nvPr/>
            </p:nvSpPr>
            <p:spPr bwMode="auto">
              <a:xfrm>
                <a:off x="4362" y="1625"/>
                <a:ext cx="6" cy="203"/>
              </a:xfrm>
              <a:custGeom>
                <a:avLst/>
                <a:gdLst>
                  <a:gd name="T0" fmla="*/ 0 w 11"/>
                  <a:gd name="T1" fmla="*/ 45 h 405"/>
                  <a:gd name="T2" fmla="*/ 0 w 11"/>
                  <a:gd name="T3" fmla="*/ 46 h 405"/>
                  <a:gd name="T4" fmla="*/ 1 w 11"/>
                  <a:gd name="T5" fmla="*/ 48 h 405"/>
                  <a:gd name="T6" fmla="*/ 1 w 11"/>
                  <a:gd name="T7" fmla="*/ 49 h 405"/>
                  <a:gd name="T8" fmla="*/ 3 w 11"/>
                  <a:gd name="T9" fmla="*/ 49 h 405"/>
                  <a:gd name="T10" fmla="*/ 4 w 11"/>
                  <a:gd name="T11" fmla="*/ 51 h 405"/>
                  <a:gd name="T12" fmla="*/ 7 w 11"/>
                  <a:gd name="T13" fmla="*/ 51 h 405"/>
                  <a:gd name="T14" fmla="*/ 8 w 11"/>
                  <a:gd name="T15" fmla="*/ 49 h 405"/>
                  <a:gd name="T16" fmla="*/ 10 w 11"/>
                  <a:gd name="T17" fmla="*/ 49 h 405"/>
                  <a:gd name="T18" fmla="*/ 10 w 11"/>
                  <a:gd name="T19" fmla="*/ 48 h 405"/>
                  <a:gd name="T20" fmla="*/ 11 w 11"/>
                  <a:gd name="T21" fmla="*/ 46 h 405"/>
                  <a:gd name="T22" fmla="*/ 11 w 11"/>
                  <a:gd name="T23" fmla="*/ 45 h 405"/>
                  <a:gd name="T24" fmla="*/ 5 w 11"/>
                  <a:gd name="T25" fmla="*/ 6 h 405"/>
                  <a:gd name="T26" fmla="*/ 0 w 11"/>
                  <a:gd name="T27" fmla="*/ 399 h 405"/>
                  <a:gd name="T28" fmla="*/ 0 w 11"/>
                  <a:gd name="T29" fmla="*/ 401 h 405"/>
                  <a:gd name="T30" fmla="*/ 1 w 11"/>
                  <a:gd name="T31" fmla="*/ 402 h 405"/>
                  <a:gd name="T32" fmla="*/ 1 w 11"/>
                  <a:gd name="T33" fmla="*/ 403 h 405"/>
                  <a:gd name="T34" fmla="*/ 3 w 11"/>
                  <a:gd name="T35" fmla="*/ 403 h 405"/>
                  <a:gd name="T36" fmla="*/ 4 w 11"/>
                  <a:gd name="T37" fmla="*/ 405 h 405"/>
                  <a:gd name="T38" fmla="*/ 7 w 11"/>
                  <a:gd name="T39" fmla="*/ 405 h 405"/>
                  <a:gd name="T40" fmla="*/ 8 w 11"/>
                  <a:gd name="T41" fmla="*/ 403 h 405"/>
                  <a:gd name="T42" fmla="*/ 10 w 11"/>
                  <a:gd name="T43" fmla="*/ 403 h 405"/>
                  <a:gd name="T44" fmla="*/ 10 w 11"/>
                  <a:gd name="T45" fmla="*/ 402 h 405"/>
                  <a:gd name="T46" fmla="*/ 11 w 11"/>
                  <a:gd name="T47" fmla="*/ 401 h 405"/>
                  <a:gd name="T48" fmla="*/ 11 w 11"/>
                  <a:gd name="T49" fmla="*/ 399 h 405"/>
                  <a:gd name="T50" fmla="*/ 11 w 11"/>
                  <a:gd name="T51" fmla="*/ 6 h 405"/>
                  <a:gd name="T52" fmla="*/ 11 w 11"/>
                  <a:gd name="T53" fmla="*/ 4 h 405"/>
                  <a:gd name="T54" fmla="*/ 10 w 11"/>
                  <a:gd name="T55" fmla="*/ 3 h 405"/>
                  <a:gd name="T56" fmla="*/ 10 w 11"/>
                  <a:gd name="T57" fmla="*/ 1 h 405"/>
                  <a:gd name="T58" fmla="*/ 8 w 11"/>
                  <a:gd name="T59" fmla="*/ 1 h 405"/>
                  <a:gd name="T60" fmla="*/ 7 w 11"/>
                  <a:gd name="T61" fmla="*/ 0 h 405"/>
                  <a:gd name="T62" fmla="*/ 4 w 11"/>
                  <a:gd name="T63" fmla="*/ 0 h 405"/>
                  <a:gd name="T64" fmla="*/ 3 w 11"/>
                  <a:gd name="T65" fmla="*/ 1 h 405"/>
                  <a:gd name="T66" fmla="*/ 1 w 11"/>
                  <a:gd name="T67" fmla="*/ 1 h 405"/>
                  <a:gd name="T68" fmla="*/ 1 w 11"/>
                  <a:gd name="T69" fmla="*/ 3 h 405"/>
                  <a:gd name="T70" fmla="*/ 0 w 11"/>
                  <a:gd name="T71" fmla="*/ 4 h 405"/>
                  <a:gd name="T72" fmla="*/ 0 w 11"/>
                  <a:gd name="T73" fmla="*/ 6 h 405"/>
                  <a:gd name="T74" fmla="*/ 0 w 11"/>
                  <a:gd name="T75" fmla="*/ 4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 h="405">
                    <a:moveTo>
                      <a:pt x="0" y="45"/>
                    </a:moveTo>
                    <a:lnTo>
                      <a:pt x="0" y="46"/>
                    </a:lnTo>
                    <a:lnTo>
                      <a:pt x="1" y="48"/>
                    </a:lnTo>
                    <a:lnTo>
                      <a:pt x="1" y="49"/>
                    </a:lnTo>
                    <a:lnTo>
                      <a:pt x="3" y="49"/>
                    </a:lnTo>
                    <a:lnTo>
                      <a:pt x="4" y="51"/>
                    </a:lnTo>
                    <a:lnTo>
                      <a:pt x="7" y="51"/>
                    </a:lnTo>
                    <a:lnTo>
                      <a:pt x="8" y="49"/>
                    </a:lnTo>
                    <a:lnTo>
                      <a:pt x="10" y="49"/>
                    </a:lnTo>
                    <a:lnTo>
                      <a:pt x="10" y="48"/>
                    </a:lnTo>
                    <a:lnTo>
                      <a:pt x="11" y="46"/>
                    </a:lnTo>
                    <a:lnTo>
                      <a:pt x="11" y="45"/>
                    </a:lnTo>
                    <a:lnTo>
                      <a:pt x="5" y="6"/>
                    </a:lnTo>
                    <a:lnTo>
                      <a:pt x="0" y="399"/>
                    </a:lnTo>
                    <a:lnTo>
                      <a:pt x="0" y="401"/>
                    </a:lnTo>
                    <a:lnTo>
                      <a:pt x="1" y="402"/>
                    </a:lnTo>
                    <a:lnTo>
                      <a:pt x="1" y="403"/>
                    </a:lnTo>
                    <a:lnTo>
                      <a:pt x="3" y="403"/>
                    </a:lnTo>
                    <a:lnTo>
                      <a:pt x="4" y="405"/>
                    </a:lnTo>
                    <a:lnTo>
                      <a:pt x="7" y="405"/>
                    </a:lnTo>
                    <a:lnTo>
                      <a:pt x="8" y="403"/>
                    </a:lnTo>
                    <a:lnTo>
                      <a:pt x="10" y="403"/>
                    </a:lnTo>
                    <a:lnTo>
                      <a:pt x="10" y="402"/>
                    </a:lnTo>
                    <a:lnTo>
                      <a:pt x="11" y="401"/>
                    </a:lnTo>
                    <a:lnTo>
                      <a:pt x="11" y="399"/>
                    </a:lnTo>
                    <a:lnTo>
                      <a:pt x="11" y="6"/>
                    </a:lnTo>
                    <a:lnTo>
                      <a:pt x="11" y="4"/>
                    </a:lnTo>
                    <a:lnTo>
                      <a:pt x="10" y="3"/>
                    </a:lnTo>
                    <a:lnTo>
                      <a:pt x="10" y="1"/>
                    </a:lnTo>
                    <a:lnTo>
                      <a:pt x="8" y="1"/>
                    </a:lnTo>
                    <a:lnTo>
                      <a:pt x="7" y="0"/>
                    </a:lnTo>
                    <a:lnTo>
                      <a:pt x="4" y="0"/>
                    </a:lnTo>
                    <a:lnTo>
                      <a:pt x="3" y="1"/>
                    </a:lnTo>
                    <a:lnTo>
                      <a:pt x="1" y="1"/>
                    </a:lnTo>
                    <a:lnTo>
                      <a:pt x="1" y="3"/>
                    </a:lnTo>
                    <a:lnTo>
                      <a:pt x="0" y="4"/>
                    </a:lnTo>
                    <a:lnTo>
                      <a:pt x="0" y="6"/>
                    </a:lnTo>
                    <a:lnTo>
                      <a:pt x="0" y="4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09" name="Freeform 2215"/>
              <p:cNvSpPr>
                <a:spLocks/>
              </p:cNvSpPr>
              <p:nvPr/>
            </p:nvSpPr>
            <p:spPr bwMode="auto">
              <a:xfrm>
                <a:off x="4492" y="1792"/>
                <a:ext cx="24" cy="233"/>
              </a:xfrm>
              <a:custGeom>
                <a:avLst/>
                <a:gdLst>
                  <a:gd name="T0" fmla="*/ 12 w 50"/>
                  <a:gd name="T1" fmla="*/ 6 h 465"/>
                  <a:gd name="T2" fmla="*/ 12 w 50"/>
                  <a:gd name="T3" fmla="*/ 4 h 465"/>
                  <a:gd name="T4" fmla="*/ 10 w 50"/>
                  <a:gd name="T5" fmla="*/ 3 h 465"/>
                  <a:gd name="T6" fmla="*/ 10 w 50"/>
                  <a:gd name="T7" fmla="*/ 1 h 465"/>
                  <a:gd name="T8" fmla="*/ 9 w 50"/>
                  <a:gd name="T9" fmla="*/ 1 h 465"/>
                  <a:gd name="T10" fmla="*/ 8 w 50"/>
                  <a:gd name="T11" fmla="*/ 0 h 465"/>
                  <a:gd name="T12" fmla="*/ 5 w 50"/>
                  <a:gd name="T13" fmla="*/ 0 h 465"/>
                  <a:gd name="T14" fmla="*/ 3 w 50"/>
                  <a:gd name="T15" fmla="*/ 1 h 465"/>
                  <a:gd name="T16" fmla="*/ 2 w 50"/>
                  <a:gd name="T17" fmla="*/ 1 h 465"/>
                  <a:gd name="T18" fmla="*/ 2 w 50"/>
                  <a:gd name="T19" fmla="*/ 3 h 465"/>
                  <a:gd name="T20" fmla="*/ 0 w 50"/>
                  <a:gd name="T21" fmla="*/ 4 h 465"/>
                  <a:gd name="T22" fmla="*/ 0 w 50"/>
                  <a:gd name="T23" fmla="*/ 461 h 465"/>
                  <a:gd name="T24" fmla="*/ 2 w 50"/>
                  <a:gd name="T25" fmla="*/ 463 h 465"/>
                  <a:gd name="T26" fmla="*/ 2 w 50"/>
                  <a:gd name="T27" fmla="*/ 464 h 465"/>
                  <a:gd name="T28" fmla="*/ 3 w 50"/>
                  <a:gd name="T29" fmla="*/ 464 h 465"/>
                  <a:gd name="T30" fmla="*/ 5 w 50"/>
                  <a:gd name="T31" fmla="*/ 465 h 465"/>
                  <a:gd name="T32" fmla="*/ 46 w 50"/>
                  <a:gd name="T33" fmla="*/ 465 h 465"/>
                  <a:gd name="T34" fmla="*/ 47 w 50"/>
                  <a:gd name="T35" fmla="*/ 464 h 465"/>
                  <a:gd name="T36" fmla="*/ 48 w 50"/>
                  <a:gd name="T37" fmla="*/ 464 h 465"/>
                  <a:gd name="T38" fmla="*/ 48 w 50"/>
                  <a:gd name="T39" fmla="*/ 463 h 465"/>
                  <a:gd name="T40" fmla="*/ 50 w 50"/>
                  <a:gd name="T41" fmla="*/ 461 h 465"/>
                  <a:gd name="T42" fmla="*/ 50 w 50"/>
                  <a:gd name="T43" fmla="*/ 4 h 465"/>
                  <a:gd name="T44" fmla="*/ 48 w 50"/>
                  <a:gd name="T45" fmla="*/ 3 h 465"/>
                  <a:gd name="T46" fmla="*/ 48 w 50"/>
                  <a:gd name="T47" fmla="*/ 1 h 465"/>
                  <a:gd name="T48" fmla="*/ 47 w 50"/>
                  <a:gd name="T49" fmla="*/ 1 h 465"/>
                  <a:gd name="T50" fmla="*/ 46 w 50"/>
                  <a:gd name="T51" fmla="*/ 0 h 465"/>
                  <a:gd name="T52" fmla="*/ 43 w 50"/>
                  <a:gd name="T53" fmla="*/ 0 h 465"/>
                  <a:gd name="T54" fmla="*/ 41 w 50"/>
                  <a:gd name="T55" fmla="*/ 1 h 465"/>
                  <a:gd name="T56" fmla="*/ 40 w 50"/>
                  <a:gd name="T57" fmla="*/ 1 h 465"/>
                  <a:gd name="T58" fmla="*/ 40 w 50"/>
                  <a:gd name="T59" fmla="*/ 3 h 465"/>
                  <a:gd name="T60" fmla="*/ 39 w 50"/>
                  <a:gd name="T61" fmla="*/ 4 h 465"/>
                  <a:gd name="T62" fmla="*/ 39 w 50"/>
                  <a:gd name="T63" fmla="*/ 6 h 465"/>
                  <a:gd name="T64" fmla="*/ 39 w 50"/>
                  <a:gd name="T65" fmla="*/ 454 h 465"/>
                  <a:gd name="T66" fmla="*/ 12 w 50"/>
                  <a:gd name="T67" fmla="*/ 454 h 465"/>
                  <a:gd name="T68" fmla="*/ 12 w 50"/>
                  <a:gd name="T69" fmla="*/ 6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465">
                    <a:moveTo>
                      <a:pt x="12" y="6"/>
                    </a:moveTo>
                    <a:lnTo>
                      <a:pt x="12" y="4"/>
                    </a:lnTo>
                    <a:lnTo>
                      <a:pt x="10" y="3"/>
                    </a:lnTo>
                    <a:lnTo>
                      <a:pt x="10" y="1"/>
                    </a:lnTo>
                    <a:lnTo>
                      <a:pt x="9" y="1"/>
                    </a:lnTo>
                    <a:lnTo>
                      <a:pt x="8" y="0"/>
                    </a:lnTo>
                    <a:lnTo>
                      <a:pt x="5" y="0"/>
                    </a:lnTo>
                    <a:lnTo>
                      <a:pt x="3" y="1"/>
                    </a:lnTo>
                    <a:lnTo>
                      <a:pt x="2" y="1"/>
                    </a:lnTo>
                    <a:lnTo>
                      <a:pt x="2" y="3"/>
                    </a:lnTo>
                    <a:lnTo>
                      <a:pt x="0" y="4"/>
                    </a:lnTo>
                    <a:lnTo>
                      <a:pt x="0" y="461"/>
                    </a:lnTo>
                    <a:lnTo>
                      <a:pt x="2" y="463"/>
                    </a:lnTo>
                    <a:lnTo>
                      <a:pt x="2" y="464"/>
                    </a:lnTo>
                    <a:lnTo>
                      <a:pt x="3" y="464"/>
                    </a:lnTo>
                    <a:lnTo>
                      <a:pt x="5" y="465"/>
                    </a:lnTo>
                    <a:lnTo>
                      <a:pt x="46" y="465"/>
                    </a:lnTo>
                    <a:lnTo>
                      <a:pt x="47" y="464"/>
                    </a:lnTo>
                    <a:lnTo>
                      <a:pt x="48" y="464"/>
                    </a:lnTo>
                    <a:lnTo>
                      <a:pt x="48" y="463"/>
                    </a:lnTo>
                    <a:lnTo>
                      <a:pt x="50" y="461"/>
                    </a:lnTo>
                    <a:lnTo>
                      <a:pt x="50" y="4"/>
                    </a:lnTo>
                    <a:lnTo>
                      <a:pt x="48" y="3"/>
                    </a:lnTo>
                    <a:lnTo>
                      <a:pt x="48" y="1"/>
                    </a:lnTo>
                    <a:lnTo>
                      <a:pt x="47" y="1"/>
                    </a:lnTo>
                    <a:lnTo>
                      <a:pt x="46" y="0"/>
                    </a:lnTo>
                    <a:lnTo>
                      <a:pt x="43" y="0"/>
                    </a:lnTo>
                    <a:lnTo>
                      <a:pt x="41" y="1"/>
                    </a:lnTo>
                    <a:lnTo>
                      <a:pt x="40" y="1"/>
                    </a:lnTo>
                    <a:lnTo>
                      <a:pt x="40" y="3"/>
                    </a:lnTo>
                    <a:lnTo>
                      <a:pt x="39" y="4"/>
                    </a:lnTo>
                    <a:lnTo>
                      <a:pt x="39" y="6"/>
                    </a:lnTo>
                    <a:lnTo>
                      <a:pt x="39" y="454"/>
                    </a:lnTo>
                    <a:lnTo>
                      <a:pt x="12" y="454"/>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0" name="Freeform 2216"/>
              <p:cNvSpPr>
                <a:spLocks/>
              </p:cNvSpPr>
              <p:nvPr/>
            </p:nvSpPr>
            <p:spPr bwMode="auto">
              <a:xfrm>
                <a:off x="4482" y="2021"/>
                <a:ext cx="44" cy="5"/>
              </a:xfrm>
              <a:custGeom>
                <a:avLst/>
                <a:gdLst>
                  <a:gd name="T0" fmla="*/ 5 w 89"/>
                  <a:gd name="T1" fmla="*/ 0 h 11"/>
                  <a:gd name="T2" fmla="*/ 4 w 89"/>
                  <a:gd name="T3" fmla="*/ 0 h 11"/>
                  <a:gd name="T4" fmla="*/ 3 w 89"/>
                  <a:gd name="T5" fmla="*/ 1 h 11"/>
                  <a:gd name="T6" fmla="*/ 1 w 89"/>
                  <a:gd name="T7" fmla="*/ 1 h 11"/>
                  <a:gd name="T8" fmla="*/ 1 w 89"/>
                  <a:gd name="T9" fmla="*/ 3 h 11"/>
                  <a:gd name="T10" fmla="*/ 0 w 89"/>
                  <a:gd name="T11" fmla="*/ 4 h 11"/>
                  <a:gd name="T12" fmla="*/ 0 w 89"/>
                  <a:gd name="T13" fmla="*/ 7 h 11"/>
                  <a:gd name="T14" fmla="*/ 1 w 89"/>
                  <a:gd name="T15" fmla="*/ 8 h 11"/>
                  <a:gd name="T16" fmla="*/ 1 w 89"/>
                  <a:gd name="T17" fmla="*/ 10 h 11"/>
                  <a:gd name="T18" fmla="*/ 3 w 89"/>
                  <a:gd name="T19" fmla="*/ 10 h 11"/>
                  <a:gd name="T20" fmla="*/ 4 w 89"/>
                  <a:gd name="T21" fmla="*/ 11 h 11"/>
                  <a:gd name="T22" fmla="*/ 84 w 89"/>
                  <a:gd name="T23" fmla="*/ 11 h 11"/>
                  <a:gd name="T24" fmla="*/ 86 w 89"/>
                  <a:gd name="T25" fmla="*/ 10 h 11"/>
                  <a:gd name="T26" fmla="*/ 87 w 89"/>
                  <a:gd name="T27" fmla="*/ 10 h 11"/>
                  <a:gd name="T28" fmla="*/ 87 w 89"/>
                  <a:gd name="T29" fmla="*/ 8 h 11"/>
                  <a:gd name="T30" fmla="*/ 89 w 89"/>
                  <a:gd name="T31" fmla="*/ 7 h 11"/>
                  <a:gd name="T32" fmla="*/ 89 w 89"/>
                  <a:gd name="T33" fmla="*/ 4 h 11"/>
                  <a:gd name="T34" fmla="*/ 87 w 89"/>
                  <a:gd name="T35" fmla="*/ 3 h 11"/>
                  <a:gd name="T36" fmla="*/ 87 w 89"/>
                  <a:gd name="T37" fmla="*/ 1 h 11"/>
                  <a:gd name="T38" fmla="*/ 86 w 89"/>
                  <a:gd name="T39" fmla="*/ 1 h 11"/>
                  <a:gd name="T40" fmla="*/ 84 w 89"/>
                  <a:gd name="T41" fmla="*/ 0 h 11"/>
                  <a:gd name="T42" fmla="*/ 83 w 89"/>
                  <a:gd name="T43" fmla="*/ 0 h 11"/>
                  <a:gd name="T44" fmla="*/ 5 w 89"/>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1">
                    <a:moveTo>
                      <a:pt x="5" y="0"/>
                    </a:moveTo>
                    <a:lnTo>
                      <a:pt x="4" y="0"/>
                    </a:lnTo>
                    <a:lnTo>
                      <a:pt x="3" y="1"/>
                    </a:lnTo>
                    <a:lnTo>
                      <a:pt x="1" y="1"/>
                    </a:lnTo>
                    <a:lnTo>
                      <a:pt x="1" y="3"/>
                    </a:lnTo>
                    <a:lnTo>
                      <a:pt x="0" y="4"/>
                    </a:lnTo>
                    <a:lnTo>
                      <a:pt x="0" y="7"/>
                    </a:lnTo>
                    <a:lnTo>
                      <a:pt x="1" y="8"/>
                    </a:lnTo>
                    <a:lnTo>
                      <a:pt x="1" y="10"/>
                    </a:lnTo>
                    <a:lnTo>
                      <a:pt x="3" y="10"/>
                    </a:lnTo>
                    <a:lnTo>
                      <a:pt x="4" y="11"/>
                    </a:lnTo>
                    <a:lnTo>
                      <a:pt x="84" y="11"/>
                    </a:lnTo>
                    <a:lnTo>
                      <a:pt x="86" y="10"/>
                    </a:lnTo>
                    <a:lnTo>
                      <a:pt x="87" y="10"/>
                    </a:lnTo>
                    <a:lnTo>
                      <a:pt x="87" y="8"/>
                    </a:lnTo>
                    <a:lnTo>
                      <a:pt x="89" y="7"/>
                    </a:lnTo>
                    <a:lnTo>
                      <a:pt x="89" y="4"/>
                    </a:lnTo>
                    <a:lnTo>
                      <a:pt x="87" y="3"/>
                    </a:lnTo>
                    <a:lnTo>
                      <a:pt x="87" y="1"/>
                    </a:lnTo>
                    <a:lnTo>
                      <a:pt x="86" y="1"/>
                    </a:lnTo>
                    <a:lnTo>
                      <a:pt x="84" y="0"/>
                    </a:lnTo>
                    <a:lnTo>
                      <a:pt x="83" y="0"/>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1" name="Rectangle 2217"/>
              <p:cNvSpPr>
                <a:spLocks noChangeArrowheads="1"/>
              </p:cNvSpPr>
              <p:nvPr/>
            </p:nvSpPr>
            <p:spPr bwMode="auto">
              <a:xfrm>
                <a:off x="4413" y="1526"/>
                <a:ext cx="1" cy="8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2" name="Rectangle 2218"/>
              <p:cNvSpPr>
                <a:spLocks noChangeArrowheads="1"/>
              </p:cNvSpPr>
              <p:nvPr/>
            </p:nvSpPr>
            <p:spPr bwMode="auto">
              <a:xfrm>
                <a:off x="4414" y="1526"/>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3" name="Rectangle 2219"/>
              <p:cNvSpPr>
                <a:spLocks noChangeArrowheads="1"/>
              </p:cNvSpPr>
              <p:nvPr/>
            </p:nvSpPr>
            <p:spPr bwMode="auto">
              <a:xfrm>
                <a:off x="4415" y="1525"/>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4" name="Rectangle 2220"/>
              <p:cNvSpPr>
                <a:spLocks noChangeArrowheads="1"/>
              </p:cNvSpPr>
              <p:nvPr/>
            </p:nvSpPr>
            <p:spPr bwMode="auto">
              <a:xfrm>
                <a:off x="4415" y="1524"/>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5" name="Rectangle 2221"/>
              <p:cNvSpPr>
                <a:spLocks noChangeArrowheads="1"/>
              </p:cNvSpPr>
              <p:nvPr/>
            </p:nvSpPr>
            <p:spPr bwMode="auto">
              <a:xfrm>
                <a:off x="4416" y="1522"/>
                <a:ext cx="1" cy="9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6" name="Rectangle 2222"/>
              <p:cNvSpPr>
                <a:spLocks noChangeArrowheads="1"/>
              </p:cNvSpPr>
              <p:nvPr/>
            </p:nvSpPr>
            <p:spPr bwMode="auto">
              <a:xfrm>
                <a:off x="4417" y="1521"/>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7" name="Rectangle 2223"/>
              <p:cNvSpPr>
                <a:spLocks noChangeArrowheads="1"/>
              </p:cNvSpPr>
              <p:nvPr/>
            </p:nvSpPr>
            <p:spPr bwMode="auto">
              <a:xfrm>
                <a:off x="4418" y="1520"/>
                <a:ext cx="1" cy="10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8" name="Rectangle 2224"/>
              <p:cNvSpPr>
                <a:spLocks noChangeArrowheads="1"/>
              </p:cNvSpPr>
              <p:nvPr/>
            </p:nvSpPr>
            <p:spPr bwMode="auto">
              <a:xfrm>
                <a:off x="4418" y="1518"/>
                <a:ext cx="1" cy="10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19" name="Rectangle 2225"/>
              <p:cNvSpPr>
                <a:spLocks noChangeArrowheads="1"/>
              </p:cNvSpPr>
              <p:nvPr/>
            </p:nvSpPr>
            <p:spPr bwMode="auto">
              <a:xfrm>
                <a:off x="4419" y="1517"/>
                <a:ext cx="1" cy="1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0" name="Rectangle 2226"/>
              <p:cNvSpPr>
                <a:spLocks noChangeArrowheads="1"/>
              </p:cNvSpPr>
              <p:nvPr/>
            </p:nvSpPr>
            <p:spPr bwMode="auto">
              <a:xfrm>
                <a:off x="4420" y="1516"/>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1" name="Rectangle 2227"/>
              <p:cNvSpPr>
                <a:spLocks noChangeArrowheads="1"/>
              </p:cNvSpPr>
              <p:nvPr/>
            </p:nvSpPr>
            <p:spPr bwMode="auto">
              <a:xfrm>
                <a:off x="4420" y="1515"/>
                <a:ext cx="1" cy="11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2" name="Rectangle 2228"/>
              <p:cNvSpPr>
                <a:spLocks noChangeArrowheads="1"/>
              </p:cNvSpPr>
              <p:nvPr/>
            </p:nvSpPr>
            <p:spPr bwMode="auto">
              <a:xfrm>
                <a:off x="4421" y="1513"/>
                <a:ext cx="1" cy="12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3" name="Rectangle 2229"/>
              <p:cNvSpPr>
                <a:spLocks noChangeArrowheads="1"/>
              </p:cNvSpPr>
              <p:nvPr/>
            </p:nvSpPr>
            <p:spPr bwMode="auto">
              <a:xfrm>
                <a:off x="4422" y="1512"/>
                <a:ext cx="1" cy="12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4" name="Rectangle 2230"/>
              <p:cNvSpPr>
                <a:spLocks noChangeArrowheads="1"/>
              </p:cNvSpPr>
              <p:nvPr/>
            </p:nvSpPr>
            <p:spPr bwMode="auto">
              <a:xfrm>
                <a:off x="4423" y="1511"/>
                <a:ext cx="1" cy="12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5" name="Rectangle 2231"/>
              <p:cNvSpPr>
                <a:spLocks noChangeArrowheads="1"/>
              </p:cNvSpPr>
              <p:nvPr/>
            </p:nvSpPr>
            <p:spPr bwMode="auto">
              <a:xfrm>
                <a:off x="4423" y="1510"/>
                <a:ext cx="1" cy="13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6" name="Rectangle 2232"/>
              <p:cNvSpPr>
                <a:spLocks noChangeArrowheads="1"/>
              </p:cNvSpPr>
              <p:nvPr/>
            </p:nvSpPr>
            <p:spPr bwMode="auto">
              <a:xfrm>
                <a:off x="4424" y="1508"/>
                <a:ext cx="1" cy="13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7" name="Rectangle 2233"/>
              <p:cNvSpPr>
                <a:spLocks noChangeArrowheads="1"/>
              </p:cNvSpPr>
              <p:nvPr/>
            </p:nvSpPr>
            <p:spPr bwMode="auto">
              <a:xfrm>
                <a:off x="4425" y="1508"/>
                <a:ext cx="1" cy="13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8" name="Rectangle 2234"/>
              <p:cNvSpPr>
                <a:spLocks noChangeArrowheads="1"/>
              </p:cNvSpPr>
              <p:nvPr/>
            </p:nvSpPr>
            <p:spPr bwMode="auto">
              <a:xfrm>
                <a:off x="4425" y="1508"/>
                <a:ext cx="1" cy="14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29" name="Rectangle 2235"/>
              <p:cNvSpPr>
                <a:spLocks noChangeArrowheads="1"/>
              </p:cNvSpPr>
              <p:nvPr/>
            </p:nvSpPr>
            <p:spPr bwMode="auto">
              <a:xfrm>
                <a:off x="4426" y="1508"/>
                <a:ext cx="1" cy="14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0" name="Rectangle 2236"/>
              <p:cNvSpPr>
                <a:spLocks noChangeArrowheads="1"/>
              </p:cNvSpPr>
              <p:nvPr/>
            </p:nvSpPr>
            <p:spPr bwMode="auto">
              <a:xfrm>
                <a:off x="4427" y="1508"/>
                <a:ext cx="1" cy="14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1" name="Rectangle 2237"/>
              <p:cNvSpPr>
                <a:spLocks noChangeArrowheads="1"/>
              </p:cNvSpPr>
              <p:nvPr/>
            </p:nvSpPr>
            <p:spPr bwMode="auto">
              <a:xfrm>
                <a:off x="4427" y="1508"/>
                <a:ext cx="1" cy="14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2" name="Rectangle 2238"/>
              <p:cNvSpPr>
                <a:spLocks noChangeArrowheads="1"/>
              </p:cNvSpPr>
              <p:nvPr/>
            </p:nvSpPr>
            <p:spPr bwMode="auto">
              <a:xfrm>
                <a:off x="4428" y="1508"/>
                <a:ext cx="1" cy="15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3" name="Rectangle 2239"/>
              <p:cNvSpPr>
                <a:spLocks noChangeArrowheads="1"/>
              </p:cNvSpPr>
              <p:nvPr/>
            </p:nvSpPr>
            <p:spPr bwMode="auto">
              <a:xfrm>
                <a:off x="4429" y="1508"/>
                <a:ext cx="1" cy="15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4" name="Rectangle 2240"/>
              <p:cNvSpPr>
                <a:spLocks noChangeArrowheads="1"/>
              </p:cNvSpPr>
              <p:nvPr/>
            </p:nvSpPr>
            <p:spPr bwMode="auto">
              <a:xfrm>
                <a:off x="4430" y="1508"/>
                <a:ext cx="1" cy="15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5" name="Rectangle 2241"/>
              <p:cNvSpPr>
                <a:spLocks noChangeArrowheads="1"/>
              </p:cNvSpPr>
              <p:nvPr/>
            </p:nvSpPr>
            <p:spPr bwMode="auto">
              <a:xfrm>
                <a:off x="4430" y="1508"/>
                <a:ext cx="1" cy="15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6" name="Rectangle 2242"/>
              <p:cNvSpPr>
                <a:spLocks noChangeArrowheads="1"/>
              </p:cNvSpPr>
              <p:nvPr/>
            </p:nvSpPr>
            <p:spPr bwMode="auto">
              <a:xfrm>
                <a:off x="4431" y="1508"/>
                <a:ext cx="1" cy="16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7" name="Rectangle 2243"/>
              <p:cNvSpPr>
                <a:spLocks noChangeArrowheads="1"/>
              </p:cNvSpPr>
              <p:nvPr/>
            </p:nvSpPr>
            <p:spPr bwMode="auto">
              <a:xfrm>
                <a:off x="4432" y="1508"/>
                <a:ext cx="1" cy="16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038" name="Rectangle 2244"/>
              <p:cNvSpPr>
                <a:spLocks noChangeArrowheads="1"/>
              </p:cNvSpPr>
              <p:nvPr/>
            </p:nvSpPr>
            <p:spPr bwMode="auto">
              <a:xfrm>
                <a:off x="4432" y="1508"/>
                <a:ext cx="1" cy="16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23" name="Group 2245"/>
            <p:cNvGrpSpPr>
              <a:grpSpLocks/>
            </p:cNvGrpSpPr>
            <p:nvPr/>
          </p:nvGrpSpPr>
          <p:grpSpPr bwMode="auto">
            <a:xfrm>
              <a:off x="2149" y="1360"/>
              <a:ext cx="2468" cy="1690"/>
              <a:chOff x="2108" y="1505"/>
              <a:chExt cx="2468" cy="1690"/>
            </a:xfrm>
          </p:grpSpPr>
          <p:sp>
            <p:nvSpPr>
              <p:cNvPr id="639" name="Rectangle 2246"/>
              <p:cNvSpPr>
                <a:spLocks noChangeArrowheads="1"/>
              </p:cNvSpPr>
              <p:nvPr/>
            </p:nvSpPr>
            <p:spPr bwMode="auto">
              <a:xfrm>
                <a:off x="4433" y="1508"/>
                <a:ext cx="1" cy="16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0" name="Rectangle 2247"/>
              <p:cNvSpPr>
                <a:spLocks noChangeArrowheads="1"/>
              </p:cNvSpPr>
              <p:nvPr/>
            </p:nvSpPr>
            <p:spPr bwMode="auto">
              <a:xfrm>
                <a:off x="4434" y="1508"/>
                <a:ext cx="1" cy="16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1" name="Rectangle 2248"/>
              <p:cNvSpPr>
                <a:spLocks noChangeArrowheads="1"/>
              </p:cNvSpPr>
              <p:nvPr/>
            </p:nvSpPr>
            <p:spPr bwMode="auto">
              <a:xfrm>
                <a:off x="4435" y="1508"/>
                <a:ext cx="1" cy="17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2" name="Rectangle 2249"/>
              <p:cNvSpPr>
                <a:spLocks noChangeArrowheads="1"/>
              </p:cNvSpPr>
              <p:nvPr/>
            </p:nvSpPr>
            <p:spPr bwMode="auto">
              <a:xfrm>
                <a:off x="4435" y="1508"/>
                <a:ext cx="1" cy="17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3" name="Rectangle 2250"/>
              <p:cNvSpPr>
                <a:spLocks noChangeArrowheads="1"/>
              </p:cNvSpPr>
              <p:nvPr/>
            </p:nvSpPr>
            <p:spPr bwMode="auto">
              <a:xfrm>
                <a:off x="4436" y="1508"/>
                <a:ext cx="1" cy="17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4" name="Rectangle 2251"/>
              <p:cNvSpPr>
                <a:spLocks noChangeArrowheads="1"/>
              </p:cNvSpPr>
              <p:nvPr/>
            </p:nvSpPr>
            <p:spPr bwMode="auto">
              <a:xfrm>
                <a:off x="4437" y="1508"/>
                <a:ext cx="1" cy="17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5" name="Rectangle 2252"/>
              <p:cNvSpPr>
                <a:spLocks noChangeArrowheads="1"/>
              </p:cNvSpPr>
              <p:nvPr/>
            </p:nvSpPr>
            <p:spPr bwMode="auto">
              <a:xfrm>
                <a:off x="4437" y="1508"/>
                <a:ext cx="1" cy="18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6" name="Rectangle 2253"/>
              <p:cNvSpPr>
                <a:spLocks noChangeArrowheads="1"/>
              </p:cNvSpPr>
              <p:nvPr/>
            </p:nvSpPr>
            <p:spPr bwMode="auto">
              <a:xfrm>
                <a:off x="4438" y="1508"/>
                <a:ext cx="1" cy="18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7" name="Rectangle 2254"/>
              <p:cNvSpPr>
                <a:spLocks noChangeArrowheads="1"/>
              </p:cNvSpPr>
              <p:nvPr/>
            </p:nvSpPr>
            <p:spPr bwMode="auto">
              <a:xfrm>
                <a:off x="4439" y="1508"/>
                <a:ext cx="1" cy="18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8" name="Rectangle 2255"/>
              <p:cNvSpPr>
                <a:spLocks noChangeArrowheads="1"/>
              </p:cNvSpPr>
              <p:nvPr/>
            </p:nvSpPr>
            <p:spPr bwMode="auto">
              <a:xfrm>
                <a:off x="4439" y="1508"/>
                <a:ext cx="1" cy="18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49" name="Rectangle 2256"/>
              <p:cNvSpPr>
                <a:spLocks noChangeArrowheads="1"/>
              </p:cNvSpPr>
              <p:nvPr/>
            </p:nvSpPr>
            <p:spPr bwMode="auto">
              <a:xfrm>
                <a:off x="4440" y="1508"/>
                <a:ext cx="1" cy="18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0" name="Rectangle 2257"/>
              <p:cNvSpPr>
                <a:spLocks noChangeArrowheads="1"/>
              </p:cNvSpPr>
              <p:nvPr/>
            </p:nvSpPr>
            <p:spPr bwMode="auto">
              <a:xfrm>
                <a:off x="4441" y="1508"/>
                <a:ext cx="1" cy="19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1" name="Rectangle 2258"/>
              <p:cNvSpPr>
                <a:spLocks noChangeArrowheads="1"/>
              </p:cNvSpPr>
              <p:nvPr/>
            </p:nvSpPr>
            <p:spPr bwMode="auto">
              <a:xfrm>
                <a:off x="4442" y="1508"/>
                <a:ext cx="1" cy="19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2" name="Rectangle 2259"/>
              <p:cNvSpPr>
                <a:spLocks noChangeArrowheads="1"/>
              </p:cNvSpPr>
              <p:nvPr/>
            </p:nvSpPr>
            <p:spPr bwMode="auto">
              <a:xfrm>
                <a:off x="4442" y="1508"/>
                <a:ext cx="1" cy="19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3" name="Rectangle 2260"/>
              <p:cNvSpPr>
                <a:spLocks noChangeArrowheads="1"/>
              </p:cNvSpPr>
              <p:nvPr/>
            </p:nvSpPr>
            <p:spPr bwMode="auto">
              <a:xfrm>
                <a:off x="4443" y="1508"/>
                <a:ext cx="1" cy="19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4" name="Rectangle 2261"/>
              <p:cNvSpPr>
                <a:spLocks noChangeArrowheads="1"/>
              </p:cNvSpPr>
              <p:nvPr/>
            </p:nvSpPr>
            <p:spPr bwMode="auto">
              <a:xfrm>
                <a:off x="4444" y="1508"/>
                <a:ext cx="1" cy="20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5" name="Rectangle 2262"/>
              <p:cNvSpPr>
                <a:spLocks noChangeArrowheads="1"/>
              </p:cNvSpPr>
              <p:nvPr/>
            </p:nvSpPr>
            <p:spPr bwMode="auto">
              <a:xfrm>
                <a:off x="4444" y="1508"/>
                <a:ext cx="1" cy="20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6" name="Rectangle 2263"/>
              <p:cNvSpPr>
                <a:spLocks noChangeArrowheads="1"/>
              </p:cNvSpPr>
              <p:nvPr/>
            </p:nvSpPr>
            <p:spPr bwMode="auto">
              <a:xfrm>
                <a:off x="4445" y="1508"/>
                <a:ext cx="1" cy="20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7" name="Rectangle 2264"/>
              <p:cNvSpPr>
                <a:spLocks noChangeArrowheads="1"/>
              </p:cNvSpPr>
              <p:nvPr/>
            </p:nvSpPr>
            <p:spPr bwMode="auto">
              <a:xfrm>
                <a:off x="4446" y="1508"/>
                <a:ext cx="1" cy="20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8" name="Rectangle 2265"/>
              <p:cNvSpPr>
                <a:spLocks noChangeArrowheads="1"/>
              </p:cNvSpPr>
              <p:nvPr/>
            </p:nvSpPr>
            <p:spPr bwMode="auto">
              <a:xfrm>
                <a:off x="4447" y="1508"/>
                <a:ext cx="1" cy="21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59" name="Rectangle 2266"/>
              <p:cNvSpPr>
                <a:spLocks noChangeArrowheads="1"/>
              </p:cNvSpPr>
              <p:nvPr/>
            </p:nvSpPr>
            <p:spPr bwMode="auto">
              <a:xfrm>
                <a:off x="4447" y="1508"/>
                <a:ext cx="1" cy="21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0" name="Rectangle 2267"/>
              <p:cNvSpPr>
                <a:spLocks noChangeArrowheads="1"/>
              </p:cNvSpPr>
              <p:nvPr/>
            </p:nvSpPr>
            <p:spPr bwMode="auto">
              <a:xfrm>
                <a:off x="4448" y="1508"/>
                <a:ext cx="1" cy="21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1" name="Rectangle 2268"/>
              <p:cNvSpPr>
                <a:spLocks noChangeArrowheads="1"/>
              </p:cNvSpPr>
              <p:nvPr/>
            </p:nvSpPr>
            <p:spPr bwMode="auto">
              <a:xfrm>
                <a:off x="4449" y="1508"/>
                <a:ext cx="1" cy="21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2" name="Rectangle 2269"/>
              <p:cNvSpPr>
                <a:spLocks noChangeArrowheads="1"/>
              </p:cNvSpPr>
              <p:nvPr/>
            </p:nvSpPr>
            <p:spPr bwMode="auto">
              <a:xfrm>
                <a:off x="4449" y="1508"/>
                <a:ext cx="2" cy="21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3" name="Rectangle 2270"/>
              <p:cNvSpPr>
                <a:spLocks noChangeArrowheads="1"/>
              </p:cNvSpPr>
              <p:nvPr/>
            </p:nvSpPr>
            <p:spPr bwMode="auto">
              <a:xfrm>
                <a:off x="4451" y="1508"/>
                <a:ext cx="20" cy="219"/>
              </a:xfrm>
              <a:prstGeom prst="rect">
                <a:avLst/>
              </a:prstGeom>
              <a:solidFill>
                <a:srgbClr val="CCEC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4" name="Rectangle 2271"/>
              <p:cNvSpPr>
                <a:spLocks noChangeArrowheads="1"/>
              </p:cNvSpPr>
              <p:nvPr/>
            </p:nvSpPr>
            <p:spPr bwMode="auto">
              <a:xfrm>
                <a:off x="4471" y="1508"/>
                <a:ext cx="1" cy="21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5" name="Rectangle 2272"/>
              <p:cNvSpPr>
                <a:spLocks noChangeArrowheads="1"/>
              </p:cNvSpPr>
              <p:nvPr/>
            </p:nvSpPr>
            <p:spPr bwMode="auto">
              <a:xfrm>
                <a:off x="4471" y="1508"/>
                <a:ext cx="1" cy="21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6" name="Rectangle 2273"/>
              <p:cNvSpPr>
                <a:spLocks noChangeArrowheads="1"/>
              </p:cNvSpPr>
              <p:nvPr/>
            </p:nvSpPr>
            <p:spPr bwMode="auto">
              <a:xfrm>
                <a:off x="4472" y="1508"/>
                <a:ext cx="1" cy="21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7" name="Rectangle 2274"/>
              <p:cNvSpPr>
                <a:spLocks noChangeArrowheads="1"/>
              </p:cNvSpPr>
              <p:nvPr/>
            </p:nvSpPr>
            <p:spPr bwMode="auto">
              <a:xfrm>
                <a:off x="4473" y="1508"/>
                <a:ext cx="1" cy="21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8" name="Rectangle 2275"/>
              <p:cNvSpPr>
                <a:spLocks noChangeArrowheads="1"/>
              </p:cNvSpPr>
              <p:nvPr/>
            </p:nvSpPr>
            <p:spPr bwMode="auto">
              <a:xfrm>
                <a:off x="4473" y="1508"/>
                <a:ext cx="1" cy="20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69" name="Rectangle 2276"/>
              <p:cNvSpPr>
                <a:spLocks noChangeArrowheads="1"/>
              </p:cNvSpPr>
              <p:nvPr/>
            </p:nvSpPr>
            <p:spPr bwMode="auto">
              <a:xfrm>
                <a:off x="4474" y="1508"/>
                <a:ext cx="1" cy="20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0" name="Rectangle 2277"/>
              <p:cNvSpPr>
                <a:spLocks noChangeArrowheads="1"/>
              </p:cNvSpPr>
              <p:nvPr/>
            </p:nvSpPr>
            <p:spPr bwMode="auto">
              <a:xfrm>
                <a:off x="4475" y="1508"/>
                <a:ext cx="1" cy="20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1" name="Rectangle 2278"/>
              <p:cNvSpPr>
                <a:spLocks noChangeArrowheads="1"/>
              </p:cNvSpPr>
              <p:nvPr/>
            </p:nvSpPr>
            <p:spPr bwMode="auto">
              <a:xfrm>
                <a:off x="4475" y="1508"/>
                <a:ext cx="1" cy="20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2" name="Rectangle 2279"/>
              <p:cNvSpPr>
                <a:spLocks noChangeArrowheads="1"/>
              </p:cNvSpPr>
              <p:nvPr/>
            </p:nvSpPr>
            <p:spPr bwMode="auto">
              <a:xfrm>
                <a:off x="4476" y="1508"/>
                <a:ext cx="1" cy="19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3" name="Rectangle 2280"/>
              <p:cNvSpPr>
                <a:spLocks noChangeArrowheads="1"/>
              </p:cNvSpPr>
              <p:nvPr/>
            </p:nvSpPr>
            <p:spPr bwMode="auto">
              <a:xfrm>
                <a:off x="4477" y="1508"/>
                <a:ext cx="1" cy="19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4" name="Rectangle 2281"/>
              <p:cNvSpPr>
                <a:spLocks noChangeArrowheads="1"/>
              </p:cNvSpPr>
              <p:nvPr/>
            </p:nvSpPr>
            <p:spPr bwMode="auto">
              <a:xfrm>
                <a:off x="4478" y="1508"/>
                <a:ext cx="1" cy="19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5" name="Rectangle 2282"/>
              <p:cNvSpPr>
                <a:spLocks noChangeArrowheads="1"/>
              </p:cNvSpPr>
              <p:nvPr/>
            </p:nvSpPr>
            <p:spPr bwMode="auto">
              <a:xfrm>
                <a:off x="4478" y="1508"/>
                <a:ext cx="1" cy="19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6" name="Rectangle 2283"/>
              <p:cNvSpPr>
                <a:spLocks noChangeArrowheads="1"/>
              </p:cNvSpPr>
              <p:nvPr/>
            </p:nvSpPr>
            <p:spPr bwMode="auto">
              <a:xfrm>
                <a:off x="4479" y="1508"/>
                <a:ext cx="1" cy="19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7" name="Rectangle 2284"/>
              <p:cNvSpPr>
                <a:spLocks noChangeArrowheads="1"/>
              </p:cNvSpPr>
              <p:nvPr/>
            </p:nvSpPr>
            <p:spPr bwMode="auto">
              <a:xfrm>
                <a:off x="4480" y="1508"/>
                <a:ext cx="1" cy="187"/>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8" name="Rectangle 2285"/>
              <p:cNvSpPr>
                <a:spLocks noChangeArrowheads="1"/>
              </p:cNvSpPr>
              <p:nvPr/>
            </p:nvSpPr>
            <p:spPr bwMode="auto">
              <a:xfrm>
                <a:off x="4480" y="1508"/>
                <a:ext cx="1" cy="18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79" name="Rectangle 2286"/>
              <p:cNvSpPr>
                <a:spLocks noChangeArrowheads="1"/>
              </p:cNvSpPr>
              <p:nvPr/>
            </p:nvSpPr>
            <p:spPr bwMode="auto">
              <a:xfrm>
                <a:off x="4481" y="1508"/>
                <a:ext cx="1" cy="18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0" name="Rectangle 2287"/>
              <p:cNvSpPr>
                <a:spLocks noChangeArrowheads="1"/>
              </p:cNvSpPr>
              <p:nvPr/>
            </p:nvSpPr>
            <p:spPr bwMode="auto">
              <a:xfrm>
                <a:off x="4482" y="1508"/>
                <a:ext cx="1" cy="181"/>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1" name="Rectangle 2288"/>
              <p:cNvSpPr>
                <a:spLocks noChangeArrowheads="1"/>
              </p:cNvSpPr>
              <p:nvPr/>
            </p:nvSpPr>
            <p:spPr bwMode="auto">
              <a:xfrm>
                <a:off x="4483" y="1508"/>
                <a:ext cx="1" cy="179"/>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2" name="Rectangle 2289"/>
              <p:cNvSpPr>
                <a:spLocks noChangeArrowheads="1"/>
              </p:cNvSpPr>
              <p:nvPr/>
            </p:nvSpPr>
            <p:spPr bwMode="auto">
              <a:xfrm>
                <a:off x="4483" y="1508"/>
                <a:ext cx="1" cy="176"/>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3" name="Rectangle 2290"/>
              <p:cNvSpPr>
                <a:spLocks noChangeArrowheads="1"/>
              </p:cNvSpPr>
              <p:nvPr/>
            </p:nvSpPr>
            <p:spPr bwMode="auto">
              <a:xfrm>
                <a:off x="4484" y="1508"/>
                <a:ext cx="1" cy="174"/>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4" name="Rectangle 2291"/>
              <p:cNvSpPr>
                <a:spLocks noChangeArrowheads="1"/>
              </p:cNvSpPr>
              <p:nvPr/>
            </p:nvSpPr>
            <p:spPr bwMode="auto">
              <a:xfrm>
                <a:off x="4485" y="1508"/>
                <a:ext cx="1" cy="172"/>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5" name="Rectangle 2292"/>
              <p:cNvSpPr>
                <a:spLocks noChangeArrowheads="1"/>
              </p:cNvSpPr>
              <p:nvPr/>
            </p:nvSpPr>
            <p:spPr bwMode="auto">
              <a:xfrm>
                <a:off x="4485" y="1508"/>
                <a:ext cx="1" cy="17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6" name="Rectangle 2293"/>
              <p:cNvSpPr>
                <a:spLocks noChangeArrowheads="1"/>
              </p:cNvSpPr>
              <p:nvPr/>
            </p:nvSpPr>
            <p:spPr bwMode="auto">
              <a:xfrm>
                <a:off x="4486" y="1508"/>
                <a:ext cx="1" cy="168"/>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7" name="Rectangle 2294"/>
              <p:cNvSpPr>
                <a:spLocks noChangeArrowheads="1"/>
              </p:cNvSpPr>
              <p:nvPr/>
            </p:nvSpPr>
            <p:spPr bwMode="auto">
              <a:xfrm>
                <a:off x="4487" y="1508"/>
                <a:ext cx="1" cy="165"/>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8" name="Rectangle 2295"/>
              <p:cNvSpPr>
                <a:spLocks noChangeArrowheads="1"/>
              </p:cNvSpPr>
              <p:nvPr/>
            </p:nvSpPr>
            <p:spPr bwMode="auto">
              <a:xfrm>
                <a:off x="4487" y="1508"/>
                <a:ext cx="1" cy="163"/>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89" name="Rectangle 2296"/>
              <p:cNvSpPr>
                <a:spLocks noChangeArrowheads="1"/>
              </p:cNvSpPr>
              <p:nvPr/>
            </p:nvSpPr>
            <p:spPr bwMode="auto">
              <a:xfrm>
                <a:off x="4488" y="1508"/>
                <a:ext cx="1" cy="160"/>
              </a:xfrm>
              <a:prstGeom prst="rect">
                <a:avLst/>
              </a:prstGeom>
              <a:solidFill>
                <a:srgbClr val="137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0" name="Rectangle 2297"/>
              <p:cNvSpPr>
                <a:spLocks noChangeArrowheads="1"/>
              </p:cNvSpPr>
              <p:nvPr/>
            </p:nvSpPr>
            <p:spPr bwMode="auto">
              <a:xfrm>
                <a:off x="4489" y="1508"/>
                <a:ext cx="1" cy="15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1" name="Rectangle 2298"/>
              <p:cNvSpPr>
                <a:spLocks noChangeArrowheads="1"/>
              </p:cNvSpPr>
              <p:nvPr/>
            </p:nvSpPr>
            <p:spPr bwMode="auto">
              <a:xfrm>
                <a:off x="4490" y="1508"/>
                <a:ext cx="1" cy="15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2" name="Rectangle 2299"/>
              <p:cNvSpPr>
                <a:spLocks noChangeArrowheads="1"/>
              </p:cNvSpPr>
              <p:nvPr/>
            </p:nvSpPr>
            <p:spPr bwMode="auto">
              <a:xfrm>
                <a:off x="4490" y="1508"/>
                <a:ext cx="1" cy="15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3" name="Rectangle 2300"/>
              <p:cNvSpPr>
                <a:spLocks noChangeArrowheads="1"/>
              </p:cNvSpPr>
              <p:nvPr/>
            </p:nvSpPr>
            <p:spPr bwMode="auto">
              <a:xfrm>
                <a:off x="4491" y="1508"/>
                <a:ext cx="1" cy="15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4" name="Rectangle 2301"/>
              <p:cNvSpPr>
                <a:spLocks noChangeArrowheads="1"/>
              </p:cNvSpPr>
              <p:nvPr/>
            </p:nvSpPr>
            <p:spPr bwMode="auto">
              <a:xfrm>
                <a:off x="4492" y="1508"/>
                <a:ext cx="1" cy="14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5" name="Rectangle 2302"/>
              <p:cNvSpPr>
                <a:spLocks noChangeArrowheads="1"/>
              </p:cNvSpPr>
              <p:nvPr/>
            </p:nvSpPr>
            <p:spPr bwMode="auto">
              <a:xfrm>
                <a:off x="4492" y="1508"/>
                <a:ext cx="1" cy="14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6" name="Rectangle 2303"/>
              <p:cNvSpPr>
                <a:spLocks noChangeArrowheads="1"/>
              </p:cNvSpPr>
              <p:nvPr/>
            </p:nvSpPr>
            <p:spPr bwMode="auto">
              <a:xfrm>
                <a:off x="4493" y="1508"/>
                <a:ext cx="1" cy="14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7" name="Rectangle 2304"/>
              <p:cNvSpPr>
                <a:spLocks noChangeArrowheads="1"/>
              </p:cNvSpPr>
              <p:nvPr/>
            </p:nvSpPr>
            <p:spPr bwMode="auto">
              <a:xfrm>
                <a:off x="4494" y="1508"/>
                <a:ext cx="1" cy="143"/>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8" name="Rectangle 2305"/>
              <p:cNvSpPr>
                <a:spLocks noChangeArrowheads="1"/>
              </p:cNvSpPr>
              <p:nvPr/>
            </p:nvSpPr>
            <p:spPr bwMode="auto">
              <a:xfrm>
                <a:off x="4495" y="1508"/>
                <a:ext cx="1" cy="14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99" name="Rectangle 2306"/>
              <p:cNvSpPr>
                <a:spLocks noChangeArrowheads="1"/>
              </p:cNvSpPr>
              <p:nvPr/>
            </p:nvSpPr>
            <p:spPr bwMode="auto">
              <a:xfrm>
                <a:off x="4495" y="1508"/>
                <a:ext cx="1" cy="138"/>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0" name="Rectangle 2307"/>
              <p:cNvSpPr>
                <a:spLocks noChangeArrowheads="1"/>
              </p:cNvSpPr>
              <p:nvPr/>
            </p:nvSpPr>
            <p:spPr bwMode="auto">
              <a:xfrm>
                <a:off x="4496" y="1508"/>
                <a:ext cx="1" cy="13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1" name="Rectangle 2308"/>
              <p:cNvSpPr>
                <a:spLocks noChangeArrowheads="1"/>
              </p:cNvSpPr>
              <p:nvPr/>
            </p:nvSpPr>
            <p:spPr bwMode="auto">
              <a:xfrm>
                <a:off x="4497" y="1508"/>
                <a:ext cx="1" cy="13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2" name="Rectangle 2309"/>
              <p:cNvSpPr>
                <a:spLocks noChangeArrowheads="1"/>
              </p:cNvSpPr>
              <p:nvPr/>
            </p:nvSpPr>
            <p:spPr bwMode="auto">
              <a:xfrm>
                <a:off x="4497" y="1510"/>
                <a:ext cx="1" cy="130"/>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3" name="Rectangle 2310"/>
              <p:cNvSpPr>
                <a:spLocks noChangeArrowheads="1"/>
              </p:cNvSpPr>
              <p:nvPr/>
            </p:nvSpPr>
            <p:spPr bwMode="auto">
              <a:xfrm>
                <a:off x="4498" y="1511"/>
                <a:ext cx="1" cy="126"/>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4" name="Rectangle 2311"/>
              <p:cNvSpPr>
                <a:spLocks noChangeArrowheads="1"/>
              </p:cNvSpPr>
              <p:nvPr/>
            </p:nvSpPr>
            <p:spPr bwMode="auto">
              <a:xfrm>
                <a:off x="4499" y="1513"/>
                <a:ext cx="1" cy="12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5" name="Rectangle 2312"/>
              <p:cNvSpPr>
                <a:spLocks noChangeArrowheads="1"/>
              </p:cNvSpPr>
              <p:nvPr/>
            </p:nvSpPr>
            <p:spPr bwMode="auto">
              <a:xfrm>
                <a:off x="4499" y="1513"/>
                <a:ext cx="1" cy="11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6" name="Rectangle 2313"/>
              <p:cNvSpPr>
                <a:spLocks noChangeArrowheads="1"/>
              </p:cNvSpPr>
              <p:nvPr/>
            </p:nvSpPr>
            <p:spPr bwMode="auto">
              <a:xfrm>
                <a:off x="4500" y="1515"/>
                <a:ext cx="1" cy="115"/>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7" name="Rectangle 2314"/>
              <p:cNvSpPr>
                <a:spLocks noChangeArrowheads="1"/>
              </p:cNvSpPr>
              <p:nvPr/>
            </p:nvSpPr>
            <p:spPr bwMode="auto">
              <a:xfrm>
                <a:off x="4501" y="1516"/>
                <a:ext cx="1" cy="112"/>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8" name="Rectangle 2315"/>
              <p:cNvSpPr>
                <a:spLocks noChangeArrowheads="1"/>
              </p:cNvSpPr>
              <p:nvPr/>
            </p:nvSpPr>
            <p:spPr bwMode="auto">
              <a:xfrm>
                <a:off x="4502" y="1517"/>
                <a:ext cx="1" cy="109"/>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09" name="Rectangle 2316"/>
              <p:cNvSpPr>
                <a:spLocks noChangeArrowheads="1"/>
              </p:cNvSpPr>
              <p:nvPr/>
            </p:nvSpPr>
            <p:spPr bwMode="auto">
              <a:xfrm>
                <a:off x="4502" y="1519"/>
                <a:ext cx="1" cy="10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0" name="Rectangle 2317"/>
              <p:cNvSpPr>
                <a:spLocks noChangeArrowheads="1"/>
              </p:cNvSpPr>
              <p:nvPr/>
            </p:nvSpPr>
            <p:spPr bwMode="auto">
              <a:xfrm>
                <a:off x="4503" y="1520"/>
                <a:ext cx="1" cy="10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1" name="Rectangle 2318"/>
              <p:cNvSpPr>
                <a:spLocks noChangeArrowheads="1"/>
              </p:cNvSpPr>
              <p:nvPr/>
            </p:nvSpPr>
            <p:spPr bwMode="auto">
              <a:xfrm>
                <a:off x="4504" y="1522"/>
                <a:ext cx="1" cy="9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2" name="Rectangle 2319"/>
              <p:cNvSpPr>
                <a:spLocks noChangeArrowheads="1"/>
              </p:cNvSpPr>
              <p:nvPr/>
            </p:nvSpPr>
            <p:spPr bwMode="auto">
              <a:xfrm>
                <a:off x="4504" y="1523"/>
                <a:ext cx="1" cy="94"/>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3" name="Rectangle 2320"/>
              <p:cNvSpPr>
                <a:spLocks noChangeArrowheads="1"/>
              </p:cNvSpPr>
              <p:nvPr/>
            </p:nvSpPr>
            <p:spPr bwMode="auto">
              <a:xfrm>
                <a:off x="4505" y="1524"/>
                <a:ext cx="1" cy="91"/>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4" name="Rectangle 2321"/>
              <p:cNvSpPr>
                <a:spLocks noChangeArrowheads="1"/>
              </p:cNvSpPr>
              <p:nvPr/>
            </p:nvSpPr>
            <p:spPr bwMode="auto">
              <a:xfrm>
                <a:off x="4506" y="1525"/>
                <a:ext cx="1" cy="87"/>
              </a:xfrm>
              <a:prstGeom prst="rect">
                <a:avLst/>
              </a:prstGeom>
              <a:solidFill>
                <a:srgbClr val="33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5" name="Freeform 2322"/>
              <p:cNvSpPr>
                <a:spLocks/>
              </p:cNvSpPr>
              <p:nvPr/>
            </p:nvSpPr>
            <p:spPr bwMode="auto">
              <a:xfrm>
                <a:off x="4411" y="1505"/>
                <a:ext cx="98" cy="224"/>
              </a:xfrm>
              <a:custGeom>
                <a:avLst/>
                <a:gdLst>
                  <a:gd name="T0" fmla="*/ 7 w 198"/>
                  <a:gd name="T1" fmla="*/ 48 h 448"/>
                  <a:gd name="T2" fmla="*/ 9 w 198"/>
                  <a:gd name="T3" fmla="*/ 48 h 448"/>
                  <a:gd name="T4" fmla="*/ 10 w 198"/>
                  <a:gd name="T5" fmla="*/ 46 h 448"/>
                  <a:gd name="T6" fmla="*/ 11 w 198"/>
                  <a:gd name="T7" fmla="*/ 46 h 448"/>
                  <a:gd name="T8" fmla="*/ 11 w 198"/>
                  <a:gd name="T9" fmla="*/ 45 h 448"/>
                  <a:gd name="T10" fmla="*/ 13 w 198"/>
                  <a:gd name="T11" fmla="*/ 45 h 448"/>
                  <a:gd name="T12" fmla="*/ 30 w 198"/>
                  <a:gd name="T13" fmla="*/ 11 h 448"/>
                  <a:gd name="T14" fmla="*/ 170 w 198"/>
                  <a:gd name="T15" fmla="*/ 11 h 448"/>
                  <a:gd name="T16" fmla="*/ 186 w 198"/>
                  <a:gd name="T17" fmla="*/ 45 h 448"/>
                  <a:gd name="T18" fmla="*/ 186 w 198"/>
                  <a:gd name="T19" fmla="*/ 204 h 448"/>
                  <a:gd name="T20" fmla="*/ 114 w 198"/>
                  <a:gd name="T21" fmla="*/ 437 h 448"/>
                  <a:gd name="T22" fmla="*/ 82 w 198"/>
                  <a:gd name="T23" fmla="*/ 437 h 448"/>
                  <a:gd name="T24" fmla="*/ 11 w 198"/>
                  <a:gd name="T25" fmla="*/ 206 h 448"/>
                  <a:gd name="T26" fmla="*/ 9 w 198"/>
                  <a:gd name="T27" fmla="*/ 45 h 448"/>
                  <a:gd name="T28" fmla="*/ 7 w 198"/>
                  <a:gd name="T29" fmla="*/ 48 h 448"/>
                  <a:gd name="T30" fmla="*/ 4 w 198"/>
                  <a:gd name="T31" fmla="*/ 38 h 448"/>
                  <a:gd name="T32" fmla="*/ 6 w 198"/>
                  <a:gd name="T33" fmla="*/ 36 h 448"/>
                  <a:gd name="T34" fmla="*/ 4 w 198"/>
                  <a:gd name="T35" fmla="*/ 36 h 448"/>
                  <a:gd name="T36" fmla="*/ 3 w 198"/>
                  <a:gd name="T37" fmla="*/ 38 h 448"/>
                  <a:gd name="T38" fmla="*/ 2 w 198"/>
                  <a:gd name="T39" fmla="*/ 38 h 448"/>
                  <a:gd name="T40" fmla="*/ 2 w 198"/>
                  <a:gd name="T41" fmla="*/ 39 h 448"/>
                  <a:gd name="T42" fmla="*/ 0 w 198"/>
                  <a:gd name="T43" fmla="*/ 41 h 448"/>
                  <a:gd name="T44" fmla="*/ 0 w 198"/>
                  <a:gd name="T45" fmla="*/ 208 h 448"/>
                  <a:gd name="T46" fmla="*/ 72 w 198"/>
                  <a:gd name="T47" fmla="*/ 444 h 448"/>
                  <a:gd name="T48" fmla="*/ 74 w 198"/>
                  <a:gd name="T49" fmla="*/ 445 h 448"/>
                  <a:gd name="T50" fmla="*/ 74 w 198"/>
                  <a:gd name="T51" fmla="*/ 447 h 448"/>
                  <a:gd name="T52" fmla="*/ 75 w 198"/>
                  <a:gd name="T53" fmla="*/ 447 h 448"/>
                  <a:gd name="T54" fmla="*/ 76 w 198"/>
                  <a:gd name="T55" fmla="*/ 448 h 448"/>
                  <a:gd name="T56" fmla="*/ 122 w 198"/>
                  <a:gd name="T57" fmla="*/ 448 h 448"/>
                  <a:gd name="T58" fmla="*/ 123 w 198"/>
                  <a:gd name="T59" fmla="*/ 447 h 448"/>
                  <a:gd name="T60" fmla="*/ 123 w 198"/>
                  <a:gd name="T61" fmla="*/ 445 h 448"/>
                  <a:gd name="T62" fmla="*/ 124 w 198"/>
                  <a:gd name="T63" fmla="*/ 444 h 448"/>
                  <a:gd name="T64" fmla="*/ 198 w 198"/>
                  <a:gd name="T65" fmla="*/ 207 h 448"/>
                  <a:gd name="T66" fmla="*/ 198 w 198"/>
                  <a:gd name="T67" fmla="*/ 41 h 448"/>
                  <a:gd name="T68" fmla="*/ 178 w 198"/>
                  <a:gd name="T69" fmla="*/ 2 h 448"/>
                  <a:gd name="T70" fmla="*/ 177 w 198"/>
                  <a:gd name="T71" fmla="*/ 2 h 448"/>
                  <a:gd name="T72" fmla="*/ 177 w 198"/>
                  <a:gd name="T73" fmla="*/ 1 h 448"/>
                  <a:gd name="T74" fmla="*/ 175 w 198"/>
                  <a:gd name="T75" fmla="*/ 1 h 448"/>
                  <a:gd name="T76" fmla="*/ 174 w 198"/>
                  <a:gd name="T77" fmla="*/ 0 h 448"/>
                  <a:gd name="T78" fmla="*/ 26 w 198"/>
                  <a:gd name="T79" fmla="*/ 0 h 448"/>
                  <a:gd name="T80" fmla="*/ 24 w 198"/>
                  <a:gd name="T81" fmla="*/ 1 h 448"/>
                  <a:gd name="T82" fmla="*/ 23 w 198"/>
                  <a:gd name="T83" fmla="*/ 1 h 448"/>
                  <a:gd name="T84" fmla="*/ 21 w 198"/>
                  <a:gd name="T85" fmla="*/ 2 h 448"/>
                  <a:gd name="T86" fmla="*/ 4 w 198"/>
                  <a:gd name="T87" fmla="*/ 38 h 448"/>
                  <a:gd name="T88" fmla="*/ 7 w 198"/>
                  <a:gd name="T89" fmla="*/ 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8" h="448">
                    <a:moveTo>
                      <a:pt x="7" y="48"/>
                    </a:moveTo>
                    <a:lnTo>
                      <a:pt x="9" y="48"/>
                    </a:lnTo>
                    <a:lnTo>
                      <a:pt x="10" y="46"/>
                    </a:lnTo>
                    <a:lnTo>
                      <a:pt x="11" y="46"/>
                    </a:lnTo>
                    <a:lnTo>
                      <a:pt x="11" y="45"/>
                    </a:lnTo>
                    <a:lnTo>
                      <a:pt x="13" y="45"/>
                    </a:lnTo>
                    <a:lnTo>
                      <a:pt x="30" y="11"/>
                    </a:lnTo>
                    <a:lnTo>
                      <a:pt x="170" y="11"/>
                    </a:lnTo>
                    <a:lnTo>
                      <a:pt x="186" y="45"/>
                    </a:lnTo>
                    <a:lnTo>
                      <a:pt x="186" y="204"/>
                    </a:lnTo>
                    <a:lnTo>
                      <a:pt x="114" y="437"/>
                    </a:lnTo>
                    <a:lnTo>
                      <a:pt x="82" y="437"/>
                    </a:lnTo>
                    <a:lnTo>
                      <a:pt x="11" y="206"/>
                    </a:lnTo>
                    <a:lnTo>
                      <a:pt x="9" y="45"/>
                    </a:lnTo>
                    <a:lnTo>
                      <a:pt x="7" y="48"/>
                    </a:lnTo>
                    <a:lnTo>
                      <a:pt x="4" y="38"/>
                    </a:lnTo>
                    <a:lnTo>
                      <a:pt x="6" y="36"/>
                    </a:lnTo>
                    <a:lnTo>
                      <a:pt x="4" y="36"/>
                    </a:lnTo>
                    <a:lnTo>
                      <a:pt x="3" y="38"/>
                    </a:lnTo>
                    <a:lnTo>
                      <a:pt x="2" y="38"/>
                    </a:lnTo>
                    <a:lnTo>
                      <a:pt x="2" y="39"/>
                    </a:lnTo>
                    <a:lnTo>
                      <a:pt x="0" y="41"/>
                    </a:lnTo>
                    <a:lnTo>
                      <a:pt x="0" y="208"/>
                    </a:lnTo>
                    <a:lnTo>
                      <a:pt x="72" y="444"/>
                    </a:lnTo>
                    <a:lnTo>
                      <a:pt x="74" y="445"/>
                    </a:lnTo>
                    <a:lnTo>
                      <a:pt x="74" y="447"/>
                    </a:lnTo>
                    <a:lnTo>
                      <a:pt x="75" y="447"/>
                    </a:lnTo>
                    <a:lnTo>
                      <a:pt x="76" y="448"/>
                    </a:lnTo>
                    <a:lnTo>
                      <a:pt x="122" y="448"/>
                    </a:lnTo>
                    <a:lnTo>
                      <a:pt x="123" y="447"/>
                    </a:lnTo>
                    <a:lnTo>
                      <a:pt x="123" y="445"/>
                    </a:lnTo>
                    <a:lnTo>
                      <a:pt x="124" y="444"/>
                    </a:lnTo>
                    <a:lnTo>
                      <a:pt x="198" y="207"/>
                    </a:lnTo>
                    <a:lnTo>
                      <a:pt x="198" y="41"/>
                    </a:lnTo>
                    <a:lnTo>
                      <a:pt x="178" y="2"/>
                    </a:lnTo>
                    <a:lnTo>
                      <a:pt x="177" y="2"/>
                    </a:lnTo>
                    <a:lnTo>
                      <a:pt x="177" y="1"/>
                    </a:lnTo>
                    <a:lnTo>
                      <a:pt x="175" y="1"/>
                    </a:lnTo>
                    <a:lnTo>
                      <a:pt x="174" y="0"/>
                    </a:lnTo>
                    <a:lnTo>
                      <a:pt x="26" y="0"/>
                    </a:lnTo>
                    <a:lnTo>
                      <a:pt x="24" y="1"/>
                    </a:lnTo>
                    <a:lnTo>
                      <a:pt x="23" y="1"/>
                    </a:lnTo>
                    <a:lnTo>
                      <a:pt x="21" y="2"/>
                    </a:lnTo>
                    <a:lnTo>
                      <a:pt x="4" y="38"/>
                    </a:lnTo>
                    <a:lnTo>
                      <a:pt x="7" y="4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6" name="Freeform 2323"/>
              <p:cNvSpPr>
                <a:spLocks/>
              </p:cNvSpPr>
              <p:nvPr/>
            </p:nvSpPr>
            <p:spPr bwMode="auto">
              <a:xfrm>
                <a:off x="4424" y="1523"/>
                <a:ext cx="38" cy="70"/>
              </a:xfrm>
              <a:custGeom>
                <a:avLst/>
                <a:gdLst>
                  <a:gd name="T0" fmla="*/ 6 w 76"/>
                  <a:gd name="T1" fmla="*/ 0 h 140"/>
                  <a:gd name="T2" fmla="*/ 4 w 76"/>
                  <a:gd name="T3" fmla="*/ 0 h 140"/>
                  <a:gd name="T4" fmla="*/ 3 w 76"/>
                  <a:gd name="T5" fmla="*/ 2 h 140"/>
                  <a:gd name="T6" fmla="*/ 1 w 76"/>
                  <a:gd name="T7" fmla="*/ 2 h 140"/>
                  <a:gd name="T8" fmla="*/ 1 w 76"/>
                  <a:gd name="T9" fmla="*/ 3 h 140"/>
                  <a:gd name="T10" fmla="*/ 0 w 76"/>
                  <a:gd name="T11" fmla="*/ 5 h 140"/>
                  <a:gd name="T12" fmla="*/ 0 w 76"/>
                  <a:gd name="T13" fmla="*/ 136 h 140"/>
                  <a:gd name="T14" fmla="*/ 1 w 76"/>
                  <a:gd name="T15" fmla="*/ 137 h 140"/>
                  <a:gd name="T16" fmla="*/ 1 w 76"/>
                  <a:gd name="T17" fmla="*/ 139 h 140"/>
                  <a:gd name="T18" fmla="*/ 3 w 76"/>
                  <a:gd name="T19" fmla="*/ 139 h 140"/>
                  <a:gd name="T20" fmla="*/ 4 w 76"/>
                  <a:gd name="T21" fmla="*/ 140 h 140"/>
                  <a:gd name="T22" fmla="*/ 72 w 76"/>
                  <a:gd name="T23" fmla="*/ 140 h 140"/>
                  <a:gd name="T24" fmla="*/ 73 w 76"/>
                  <a:gd name="T25" fmla="*/ 139 h 140"/>
                  <a:gd name="T26" fmla="*/ 75 w 76"/>
                  <a:gd name="T27" fmla="*/ 139 h 140"/>
                  <a:gd name="T28" fmla="*/ 75 w 76"/>
                  <a:gd name="T29" fmla="*/ 137 h 140"/>
                  <a:gd name="T30" fmla="*/ 76 w 76"/>
                  <a:gd name="T31" fmla="*/ 136 h 140"/>
                  <a:gd name="T32" fmla="*/ 76 w 76"/>
                  <a:gd name="T33" fmla="*/ 5 h 140"/>
                  <a:gd name="T34" fmla="*/ 75 w 76"/>
                  <a:gd name="T35" fmla="*/ 3 h 140"/>
                  <a:gd name="T36" fmla="*/ 75 w 76"/>
                  <a:gd name="T37" fmla="*/ 2 h 140"/>
                  <a:gd name="T38" fmla="*/ 73 w 76"/>
                  <a:gd name="T39" fmla="*/ 2 h 140"/>
                  <a:gd name="T40" fmla="*/ 72 w 76"/>
                  <a:gd name="T41" fmla="*/ 0 h 140"/>
                  <a:gd name="T42" fmla="*/ 71 w 76"/>
                  <a:gd name="T43" fmla="*/ 0 h 140"/>
                  <a:gd name="T44" fmla="*/ 6 w 76"/>
                  <a:gd name="T45" fmla="*/ 0 h 140"/>
                  <a:gd name="T46" fmla="*/ 11 w 76"/>
                  <a:gd name="T47" fmla="*/ 12 h 140"/>
                  <a:gd name="T48" fmla="*/ 65 w 76"/>
                  <a:gd name="T49" fmla="*/ 12 h 140"/>
                  <a:gd name="T50" fmla="*/ 65 w 76"/>
                  <a:gd name="T51" fmla="*/ 129 h 140"/>
                  <a:gd name="T52" fmla="*/ 11 w 76"/>
                  <a:gd name="T53" fmla="*/ 129 h 140"/>
                  <a:gd name="T54" fmla="*/ 11 w 76"/>
                  <a:gd name="T55" fmla="*/ 12 h 140"/>
                  <a:gd name="T56" fmla="*/ 6 w 76"/>
                  <a:gd name="T5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 h="140">
                    <a:moveTo>
                      <a:pt x="6" y="0"/>
                    </a:moveTo>
                    <a:lnTo>
                      <a:pt x="4" y="0"/>
                    </a:lnTo>
                    <a:lnTo>
                      <a:pt x="3" y="2"/>
                    </a:lnTo>
                    <a:lnTo>
                      <a:pt x="1" y="2"/>
                    </a:lnTo>
                    <a:lnTo>
                      <a:pt x="1" y="3"/>
                    </a:lnTo>
                    <a:lnTo>
                      <a:pt x="0" y="5"/>
                    </a:lnTo>
                    <a:lnTo>
                      <a:pt x="0" y="136"/>
                    </a:lnTo>
                    <a:lnTo>
                      <a:pt x="1" y="137"/>
                    </a:lnTo>
                    <a:lnTo>
                      <a:pt x="1" y="139"/>
                    </a:lnTo>
                    <a:lnTo>
                      <a:pt x="3" y="139"/>
                    </a:lnTo>
                    <a:lnTo>
                      <a:pt x="4" y="140"/>
                    </a:lnTo>
                    <a:lnTo>
                      <a:pt x="72" y="140"/>
                    </a:lnTo>
                    <a:lnTo>
                      <a:pt x="73" y="139"/>
                    </a:lnTo>
                    <a:lnTo>
                      <a:pt x="75" y="139"/>
                    </a:lnTo>
                    <a:lnTo>
                      <a:pt x="75" y="137"/>
                    </a:lnTo>
                    <a:lnTo>
                      <a:pt x="76" y="136"/>
                    </a:lnTo>
                    <a:lnTo>
                      <a:pt x="76" y="5"/>
                    </a:lnTo>
                    <a:lnTo>
                      <a:pt x="75" y="3"/>
                    </a:lnTo>
                    <a:lnTo>
                      <a:pt x="75" y="2"/>
                    </a:lnTo>
                    <a:lnTo>
                      <a:pt x="73" y="2"/>
                    </a:lnTo>
                    <a:lnTo>
                      <a:pt x="72" y="0"/>
                    </a:lnTo>
                    <a:lnTo>
                      <a:pt x="71" y="0"/>
                    </a:lnTo>
                    <a:lnTo>
                      <a:pt x="6" y="0"/>
                    </a:lnTo>
                    <a:lnTo>
                      <a:pt x="11" y="12"/>
                    </a:lnTo>
                    <a:lnTo>
                      <a:pt x="65" y="12"/>
                    </a:lnTo>
                    <a:lnTo>
                      <a:pt x="65" y="129"/>
                    </a:lnTo>
                    <a:lnTo>
                      <a:pt x="11" y="129"/>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7" name="Rectangle 2324"/>
              <p:cNvSpPr>
                <a:spLocks noChangeArrowheads="1"/>
              </p:cNvSpPr>
              <p:nvPr/>
            </p:nvSpPr>
            <p:spPr bwMode="auto">
              <a:xfrm>
                <a:off x="4404" y="1527"/>
                <a:ext cx="56" cy="64"/>
              </a:xfrm>
              <a:prstGeom prst="rect">
                <a:avLst/>
              </a:prstGeom>
              <a:solidFill>
                <a:srgbClr val="EAEA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8" name="Freeform 2325"/>
              <p:cNvSpPr>
                <a:spLocks/>
              </p:cNvSpPr>
              <p:nvPr/>
            </p:nvSpPr>
            <p:spPr bwMode="auto">
              <a:xfrm>
                <a:off x="4401" y="1524"/>
                <a:ext cx="61" cy="69"/>
              </a:xfrm>
              <a:custGeom>
                <a:avLst/>
                <a:gdLst>
                  <a:gd name="T0" fmla="*/ 6 w 123"/>
                  <a:gd name="T1" fmla="*/ 0 h 138"/>
                  <a:gd name="T2" fmla="*/ 5 w 123"/>
                  <a:gd name="T3" fmla="*/ 0 h 138"/>
                  <a:gd name="T4" fmla="*/ 3 w 123"/>
                  <a:gd name="T5" fmla="*/ 1 h 138"/>
                  <a:gd name="T6" fmla="*/ 2 w 123"/>
                  <a:gd name="T7" fmla="*/ 1 h 138"/>
                  <a:gd name="T8" fmla="*/ 2 w 123"/>
                  <a:gd name="T9" fmla="*/ 3 h 138"/>
                  <a:gd name="T10" fmla="*/ 0 w 123"/>
                  <a:gd name="T11" fmla="*/ 4 h 138"/>
                  <a:gd name="T12" fmla="*/ 0 w 123"/>
                  <a:gd name="T13" fmla="*/ 134 h 138"/>
                  <a:gd name="T14" fmla="*/ 2 w 123"/>
                  <a:gd name="T15" fmla="*/ 135 h 138"/>
                  <a:gd name="T16" fmla="*/ 2 w 123"/>
                  <a:gd name="T17" fmla="*/ 137 h 138"/>
                  <a:gd name="T18" fmla="*/ 3 w 123"/>
                  <a:gd name="T19" fmla="*/ 137 h 138"/>
                  <a:gd name="T20" fmla="*/ 5 w 123"/>
                  <a:gd name="T21" fmla="*/ 138 h 138"/>
                  <a:gd name="T22" fmla="*/ 119 w 123"/>
                  <a:gd name="T23" fmla="*/ 138 h 138"/>
                  <a:gd name="T24" fmla="*/ 120 w 123"/>
                  <a:gd name="T25" fmla="*/ 137 h 138"/>
                  <a:gd name="T26" fmla="*/ 122 w 123"/>
                  <a:gd name="T27" fmla="*/ 137 h 138"/>
                  <a:gd name="T28" fmla="*/ 122 w 123"/>
                  <a:gd name="T29" fmla="*/ 135 h 138"/>
                  <a:gd name="T30" fmla="*/ 123 w 123"/>
                  <a:gd name="T31" fmla="*/ 134 h 138"/>
                  <a:gd name="T32" fmla="*/ 123 w 123"/>
                  <a:gd name="T33" fmla="*/ 4 h 138"/>
                  <a:gd name="T34" fmla="*/ 122 w 123"/>
                  <a:gd name="T35" fmla="*/ 3 h 138"/>
                  <a:gd name="T36" fmla="*/ 122 w 123"/>
                  <a:gd name="T37" fmla="*/ 1 h 138"/>
                  <a:gd name="T38" fmla="*/ 120 w 123"/>
                  <a:gd name="T39" fmla="*/ 1 h 138"/>
                  <a:gd name="T40" fmla="*/ 119 w 123"/>
                  <a:gd name="T41" fmla="*/ 0 h 138"/>
                  <a:gd name="T42" fmla="*/ 118 w 123"/>
                  <a:gd name="T43" fmla="*/ 0 h 138"/>
                  <a:gd name="T44" fmla="*/ 6 w 123"/>
                  <a:gd name="T45" fmla="*/ 0 h 138"/>
                  <a:gd name="T46" fmla="*/ 12 w 123"/>
                  <a:gd name="T47" fmla="*/ 11 h 138"/>
                  <a:gd name="T48" fmla="*/ 112 w 123"/>
                  <a:gd name="T49" fmla="*/ 11 h 138"/>
                  <a:gd name="T50" fmla="*/ 112 w 123"/>
                  <a:gd name="T51" fmla="*/ 127 h 138"/>
                  <a:gd name="T52" fmla="*/ 12 w 123"/>
                  <a:gd name="T53" fmla="*/ 127 h 138"/>
                  <a:gd name="T54" fmla="*/ 12 w 123"/>
                  <a:gd name="T55" fmla="*/ 11 h 138"/>
                  <a:gd name="T56" fmla="*/ 6 w 123"/>
                  <a:gd name="T5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38">
                    <a:moveTo>
                      <a:pt x="6" y="0"/>
                    </a:moveTo>
                    <a:lnTo>
                      <a:pt x="5" y="0"/>
                    </a:lnTo>
                    <a:lnTo>
                      <a:pt x="3" y="1"/>
                    </a:lnTo>
                    <a:lnTo>
                      <a:pt x="2" y="1"/>
                    </a:lnTo>
                    <a:lnTo>
                      <a:pt x="2" y="3"/>
                    </a:lnTo>
                    <a:lnTo>
                      <a:pt x="0" y="4"/>
                    </a:lnTo>
                    <a:lnTo>
                      <a:pt x="0" y="134"/>
                    </a:lnTo>
                    <a:lnTo>
                      <a:pt x="2" y="135"/>
                    </a:lnTo>
                    <a:lnTo>
                      <a:pt x="2" y="137"/>
                    </a:lnTo>
                    <a:lnTo>
                      <a:pt x="3" y="137"/>
                    </a:lnTo>
                    <a:lnTo>
                      <a:pt x="5" y="138"/>
                    </a:lnTo>
                    <a:lnTo>
                      <a:pt x="119" y="138"/>
                    </a:lnTo>
                    <a:lnTo>
                      <a:pt x="120" y="137"/>
                    </a:lnTo>
                    <a:lnTo>
                      <a:pt x="122" y="137"/>
                    </a:lnTo>
                    <a:lnTo>
                      <a:pt x="122" y="135"/>
                    </a:lnTo>
                    <a:lnTo>
                      <a:pt x="123" y="134"/>
                    </a:lnTo>
                    <a:lnTo>
                      <a:pt x="123" y="4"/>
                    </a:lnTo>
                    <a:lnTo>
                      <a:pt x="122" y="3"/>
                    </a:lnTo>
                    <a:lnTo>
                      <a:pt x="122" y="1"/>
                    </a:lnTo>
                    <a:lnTo>
                      <a:pt x="120" y="1"/>
                    </a:lnTo>
                    <a:lnTo>
                      <a:pt x="119" y="0"/>
                    </a:lnTo>
                    <a:lnTo>
                      <a:pt x="118" y="0"/>
                    </a:lnTo>
                    <a:lnTo>
                      <a:pt x="6" y="0"/>
                    </a:lnTo>
                    <a:lnTo>
                      <a:pt x="12" y="11"/>
                    </a:lnTo>
                    <a:lnTo>
                      <a:pt x="112" y="11"/>
                    </a:lnTo>
                    <a:lnTo>
                      <a:pt x="112" y="127"/>
                    </a:lnTo>
                    <a:lnTo>
                      <a:pt x="12" y="127"/>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19" name="Freeform 2326"/>
              <p:cNvSpPr>
                <a:spLocks/>
              </p:cNvSpPr>
              <p:nvPr/>
            </p:nvSpPr>
            <p:spPr bwMode="auto">
              <a:xfrm>
                <a:off x="4411" y="1506"/>
                <a:ext cx="98" cy="23"/>
              </a:xfrm>
              <a:custGeom>
                <a:avLst/>
                <a:gdLst>
                  <a:gd name="T0" fmla="*/ 16 w 198"/>
                  <a:gd name="T1" fmla="*/ 37 h 48"/>
                  <a:gd name="T2" fmla="*/ 28 w 198"/>
                  <a:gd name="T3" fmla="*/ 11 h 48"/>
                  <a:gd name="T4" fmla="*/ 170 w 198"/>
                  <a:gd name="T5" fmla="*/ 11 h 48"/>
                  <a:gd name="T6" fmla="*/ 182 w 198"/>
                  <a:gd name="T7" fmla="*/ 37 h 48"/>
                  <a:gd name="T8" fmla="*/ 16 w 198"/>
                  <a:gd name="T9" fmla="*/ 37 h 48"/>
                  <a:gd name="T10" fmla="*/ 6 w 198"/>
                  <a:gd name="T11" fmla="*/ 48 h 48"/>
                  <a:gd name="T12" fmla="*/ 192 w 198"/>
                  <a:gd name="T13" fmla="*/ 48 h 48"/>
                  <a:gd name="T14" fmla="*/ 195 w 198"/>
                  <a:gd name="T15" fmla="*/ 48 h 48"/>
                  <a:gd name="T16" fmla="*/ 196 w 198"/>
                  <a:gd name="T17" fmla="*/ 47 h 48"/>
                  <a:gd name="T18" fmla="*/ 196 w 198"/>
                  <a:gd name="T19" fmla="*/ 45 h 48"/>
                  <a:gd name="T20" fmla="*/ 198 w 198"/>
                  <a:gd name="T21" fmla="*/ 44 h 48"/>
                  <a:gd name="T22" fmla="*/ 198 w 198"/>
                  <a:gd name="T23" fmla="*/ 40 h 48"/>
                  <a:gd name="T24" fmla="*/ 178 w 198"/>
                  <a:gd name="T25" fmla="*/ 3 h 48"/>
                  <a:gd name="T26" fmla="*/ 177 w 198"/>
                  <a:gd name="T27" fmla="*/ 3 h 48"/>
                  <a:gd name="T28" fmla="*/ 177 w 198"/>
                  <a:gd name="T29" fmla="*/ 1 h 48"/>
                  <a:gd name="T30" fmla="*/ 175 w 198"/>
                  <a:gd name="T31" fmla="*/ 1 h 48"/>
                  <a:gd name="T32" fmla="*/ 174 w 198"/>
                  <a:gd name="T33" fmla="*/ 0 h 48"/>
                  <a:gd name="T34" fmla="*/ 24 w 198"/>
                  <a:gd name="T35" fmla="*/ 0 h 48"/>
                  <a:gd name="T36" fmla="*/ 23 w 198"/>
                  <a:gd name="T37" fmla="*/ 1 h 48"/>
                  <a:gd name="T38" fmla="*/ 21 w 198"/>
                  <a:gd name="T39" fmla="*/ 1 h 48"/>
                  <a:gd name="T40" fmla="*/ 20 w 198"/>
                  <a:gd name="T41" fmla="*/ 3 h 48"/>
                  <a:gd name="T42" fmla="*/ 0 w 198"/>
                  <a:gd name="T43" fmla="*/ 40 h 48"/>
                  <a:gd name="T44" fmla="*/ 0 w 198"/>
                  <a:gd name="T45" fmla="*/ 44 h 48"/>
                  <a:gd name="T46" fmla="*/ 2 w 198"/>
                  <a:gd name="T47" fmla="*/ 45 h 48"/>
                  <a:gd name="T48" fmla="*/ 2 w 198"/>
                  <a:gd name="T49" fmla="*/ 47 h 48"/>
                  <a:gd name="T50" fmla="*/ 3 w 198"/>
                  <a:gd name="T51" fmla="*/ 47 h 48"/>
                  <a:gd name="T52" fmla="*/ 4 w 198"/>
                  <a:gd name="T53" fmla="*/ 48 h 48"/>
                  <a:gd name="T54" fmla="*/ 6 w 198"/>
                  <a:gd name="T55" fmla="*/ 48 h 48"/>
                  <a:gd name="T56" fmla="*/ 16 w 198"/>
                  <a:gd name="T57"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8">
                    <a:moveTo>
                      <a:pt x="16" y="37"/>
                    </a:moveTo>
                    <a:lnTo>
                      <a:pt x="28" y="11"/>
                    </a:lnTo>
                    <a:lnTo>
                      <a:pt x="170" y="11"/>
                    </a:lnTo>
                    <a:lnTo>
                      <a:pt x="182" y="37"/>
                    </a:lnTo>
                    <a:lnTo>
                      <a:pt x="16" y="37"/>
                    </a:lnTo>
                    <a:lnTo>
                      <a:pt x="6" y="48"/>
                    </a:lnTo>
                    <a:lnTo>
                      <a:pt x="192" y="48"/>
                    </a:lnTo>
                    <a:lnTo>
                      <a:pt x="195" y="48"/>
                    </a:lnTo>
                    <a:lnTo>
                      <a:pt x="196" y="47"/>
                    </a:lnTo>
                    <a:lnTo>
                      <a:pt x="196" y="45"/>
                    </a:lnTo>
                    <a:lnTo>
                      <a:pt x="198" y="44"/>
                    </a:lnTo>
                    <a:lnTo>
                      <a:pt x="198" y="40"/>
                    </a:lnTo>
                    <a:lnTo>
                      <a:pt x="178" y="3"/>
                    </a:lnTo>
                    <a:lnTo>
                      <a:pt x="177" y="3"/>
                    </a:lnTo>
                    <a:lnTo>
                      <a:pt x="177" y="1"/>
                    </a:lnTo>
                    <a:lnTo>
                      <a:pt x="175" y="1"/>
                    </a:lnTo>
                    <a:lnTo>
                      <a:pt x="174" y="0"/>
                    </a:lnTo>
                    <a:lnTo>
                      <a:pt x="24" y="0"/>
                    </a:lnTo>
                    <a:lnTo>
                      <a:pt x="23" y="1"/>
                    </a:lnTo>
                    <a:lnTo>
                      <a:pt x="21" y="1"/>
                    </a:lnTo>
                    <a:lnTo>
                      <a:pt x="20" y="3"/>
                    </a:lnTo>
                    <a:lnTo>
                      <a:pt x="0" y="40"/>
                    </a:lnTo>
                    <a:lnTo>
                      <a:pt x="0" y="44"/>
                    </a:lnTo>
                    <a:lnTo>
                      <a:pt x="2" y="45"/>
                    </a:lnTo>
                    <a:lnTo>
                      <a:pt x="2" y="47"/>
                    </a:lnTo>
                    <a:lnTo>
                      <a:pt x="3" y="47"/>
                    </a:lnTo>
                    <a:lnTo>
                      <a:pt x="4" y="48"/>
                    </a:lnTo>
                    <a:lnTo>
                      <a:pt x="6" y="48"/>
                    </a:lnTo>
                    <a:lnTo>
                      <a:pt x="16"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0" name="Freeform 2327"/>
              <p:cNvSpPr>
                <a:spLocks/>
              </p:cNvSpPr>
              <p:nvPr/>
            </p:nvSpPr>
            <p:spPr bwMode="auto">
              <a:xfrm>
                <a:off x="4402" y="1524"/>
                <a:ext cx="28" cy="70"/>
              </a:xfrm>
              <a:custGeom>
                <a:avLst/>
                <a:gdLst>
                  <a:gd name="T0" fmla="*/ 6 w 55"/>
                  <a:gd name="T1" fmla="*/ 0 h 139"/>
                  <a:gd name="T2" fmla="*/ 4 w 55"/>
                  <a:gd name="T3" fmla="*/ 0 h 139"/>
                  <a:gd name="T4" fmla="*/ 3 w 55"/>
                  <a:gd name="T5" fmla="*/ 1 h 139"/>
                  <a:gd name="T6" fmla="*/ 2 w 55"/>
                  <a:gd name="T7" fmla="*/ 1 h 139"/>
                  <a:gd name="T8" fmla="*/ 2 w 55"/>
                  <a:gd name="T9" fmla="*/ 3 h 139"/>
                  <a:gd name="T10" fmla="*/ 0 w 55"/>
                  <a:gd name="T11" fmla="*/ 4 h 139"/>
                  <a:gd name="T12" fmla="*/ 0 w 55"/>
                  <a:gd name="T13" fmla="*/ 135 h 139"/>
                  <a:gd name="T14" fmla="*/ 2 w 55"/>
                  <a:gd name="T15" fmla="*/ 137 h 139"/>
                  <a:gd name="T16" fmla="*/ 2 w 55"/>
                  <a:gd name="T17" fmla="*/ 138 h 139"/>
                  <a:gd name="T18" fmla="*/ 3 w 55"/>
                  <a:gd name="T19" fmla="*/ 138 h 139"/>
                  <a:gd name="T20" fmla="*/ 4 w 55"/>
                  <a:gd name="T21" fmla="*/ 139 h 139"/>
                  <a:gd name="T22" fmla="*/ 51 w 55"/>
                  <a:gd name="T23" fmla="*/ 139 h 139"/>
                  <a:gd name="T24" fmla="*/ 52 w 55"/>
                  <a:gd name="T25" fmla="*/ 138 h 139"/>
                  <a:gd name="T26" fmla="*/ 54 w 55"/>
                  <a:gd name="T27" fmla="*/ 138 h 139"/>
                  <a:gd name="T28" fmla="*/ 54 w 55"/>
                  <a:gd name="T29" fmla="*/ 137 h 139"/>
                  <a:gd name="T30" fmla="*/ 55 w 55"/>
                  <a:gd name="T31" fmla="*/ 135 h 139"/>
                  <a:gd name="T32" fmla="*/ 55 w 55"/>
                  <a:gd name="T33" fmla="*/ 4 h 139"/>
                  <a:gd name="T34" fmla="*/ 54 w 55"/>
                  <a:gd name="T35" fmla="*/ 3 h 139"/>
                  <a:gd name="T36" fmla="*/ 54 w 55"/>
                  <a:gd name="T37" fmla="*/ 1 h 139"/>
                  <a:gd name="T38" fmla="*/ 52 w 55"/>
                  <a:gd name="T39" fmla="*/ 1 h 139"/>
                  <a:gd name="T40" fmla="*/ 51 w 55"/>
                  <a:gd name="T41" fmla="*/ 0 h 139"/>
                  <a:gd name="T42" fmla="*/ 50 w 55"/>
                  <a:gd name="T43" fmla="*/ 0 h 139"/>
                  <a:gd name="T44" fmla="*/ 6 w 55"/>
                  <a:gd name="T45" fmla="*/ 0 h 139"/>
                  <a:gd name="T46" fmla="*/ 11 w 55"/>
                  <a:gd name="T47" fmla="*/ 11 h 139"/>
                  <a:gd name="T48" fmla="*/ 44 w 55"/>
                  <a:gd name="T49" fmla="*/ 11 h 139"/>
                  <a:gd name="T50" fmla="*/ 44 w 55"/>
                  <a:gd name="T51" fmla="*/ 128 h 139"/>
                  <a:gd name="T52" fmla="*/ 11 w 55"/>
                  <a:gd name="T53" fmla="*/ 128 h 139"/>
                  <a:gd name="T54" fmla="*/ 11 w 55"/>
                  <a:gd name="T55" fmla="*/ 11 h 139"/>
                  <a:gd name="T56" fmla="*/ 6 w 55"/>
                  <a:gd name="T5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139">
                    <a:moveTo>
                      <a:pt x="6" y="0"/>
                    </a:moveTo>
                    <a:lnTo>
                      <a:pt x="4" y="0"/>
                    </a:lnTo>
                    <a:lnTo>
                      <a:pt x="3" y="1"/>
                    </a:lnTo>
                    <a:lnTo>
                      <a:pt x="2" y="1"/>
                    </a:lnTo>
                    <a:lnTo>
                      <a:pt x="2" y="3"/>
                    </a:lnTo>
                    <a:lnTo>
                      <a:pt x="0" y="4"/>
                    </a:lnTo>
                    <a:lnTo>
                      <a:pt x="0" y="135"/>
                    </a:lnTo>
                    <a:lnTo>
                      <a:pt x="2" y="137"/>
                    </a:lnTo>
                    <a:lnTo>
                      <a:pt x="2" y="138"/>
                    </a:lnTo>
                    <a:lnTo>
                      <a:pt x="3" y="138"/>
                    </a:lnTo>
                    <a:lnTo>
                      <a:pt x="4" y="139"/>
                    </a:lnTo>
                    <a:lnTo>
                      <a:pt x="51" y="139"/>
                    </a:lnTo>
                    <a:lnTo>
                      <a:pt x="52" y="138"/>
                    </a:lnTo>
                    <a:lnTo>
                      <a:pt x="54" y="138"/>
                    </a:lnTo>
                    <a:lnTo>
                      <a:pt x="54" y="137"/>
                    </a:lnTo>
                    <a:lnTo>
                      <a:pt x="55" y="135"/>
                    </a:lnTo>
                    <a:lnTo>
                      <a:pt x="55" y="4"/>
                    </a:lnTo>
                    <a:lnTo>
                      <a:pt x="54" y="3"/>
                    </a:lnTo>
                    <a:lnTo>
                      <a:pt x="54" y="1"/>
                    </a:lnTo>
                    <a:lnTo>
                      <a:pt x="52" y="1"/>
                    </a:lnTo>
                    <a:lnTo>
                      <a:pt x="51" y="0"/>
                    </a:lnTo>
                    <a:lnTo>
                      <a:pt x="50" y="0"/>
                    </a:lnTo>
                    <a:lnTo>
                      <a:pt x="6" y="0"/>
                    </a:lnTo>
                    <a:lnTo>
                      <a:pt x="11" y="11"/>
                    </a:lnTo>
                    <a:lnTo>
                      <a:pt x="44" y="11"/>
                    </a:lnTo>
                    <a:lnTo>
                      <a:pt x="44" y="128"/>
                    </a:lnTo>
                    <a:lnTo>
                      <a:pt x="11" y="128"/>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1" name="Freeform 2328"/>
              <p:cNvSpPr>
                <a:spLocks/>
              </p:cNvSpPr>
              <p:nvPr/>
            </p:nvSpPr>
            <p:spPr bwMode="auto">
              <a:xfrm>
                <a:off x="4424" y="1524"/>
                <a:ext cx="39" cy="70"/>
              </a:xfrm>
              <a:custGeom>
                <a:avLst/>
                <a:gdLst>
                  <a:gd name="T0" fmla="*/ 6 w 78"/>
                  <a:gd name="T1" fmla="*/ 0 h 139"/>
                  <a:gd name="T2" fmla="*/ 4 w 78"/>
                  <a:gd name="T3" fmla="*/ 0 h 139"/>
                  <a:gd name="T4" fmla="*/ 3 w 78"/>
                  <a:gd name="T5" fmla="*/ 1 h 139"/>
                  <a:gd name="T6" fmla="*/ 1 w 78"/>
                  <a:gd name="T7" fmla="*/ 1 h 139"/>
                  <a:gd name="T8" fmla="*/ 1 w 78"/>
                  <a:gd name="T9" fmla="*/ 3 h 139"/>
                  <a:gd name="T10" fmla="*/ 0 w 78"/>
                  <a:gd name="T11" fmla="*/ 4 h 139"/>
                  <a:gd name="T12" fmla="*/ 0 w 78"/>
                  <a:gd name="T13" fmla="*/ 135 h 139"/>
                  <a:gd name="T14" fmla="*/ 1 w 78"/>
                  <a:gd name="T15" fmla="*/ 137 h 139"/>
                  <a:gd name="T16" fmla="*/ 1 w 78"/>
                  <a:gd name="T17" fmla="*/ 138 h 139"/>
                  <a:gd name="T18" fmla="*/ 3 w 78"/>
                  <a:gd name="T19" fmla="*/ 138 h 139"/>
                  <a:gd name="T20" fmla="*/ 4 w 78"/>
                  <a:gd name="T21" fmla="*/ 139 h 139"/>
                  <a:gd name="T22" fmla="*/ 73 w 78"/>
                  <a:gd name="T23" fmla="*/ 139 h 139"/>
                  <a:gd name="T24" fmla="*/ 75 w 78"/>
                  <a:gd name="T25" fmla="*/ 138 h 139"/>
                  <a:gd name="T26" fmla="*/ 76 w 78"/>
                  <a:gd name="T27" fmla="*/ 138 h 139"/>
                  <a:gd name="T28" fmla="*/ 76 w 78"/>
                  <a:gd name="T29" fmla="*/ 137 h 139"/>
                  <a:gd name="T30" fmla="*/ 78 w 78"/>
                  <a:gd name="T31" fmla="*/ 135 h 139"/>
                  <a:gd name="T32" fmla="*/ 78 w 78"/>
                  <a:gd name="T33" fmla="*/ 4 h 139"/>
                  <a:gd name="T34" fmla="*/ 76 w 78"/>
                  <a:gd name="T35" fmla="*/ 3 h 139"/>
                  <a:gd name="T36" fmla="*/ 76 w 78"/>
                  <a:gd name="T37" fmla="*/ 1 h 139"/>
                  <a:gd name="T38" fmla="*/ 75 w 78"/>
                  <a:gd name="T39" fmla="*/ 1 h 139"/>
                  <a:gd name="T40" fmla="*/ 73 w 78"/>
                  <a:gd name="T41" fmla="*/ 0 h 139"/>
                  <a:gd name="T42" fmla="*/ 72 w 78"/>
                  <a:gd name="T43" fmla="*/ 0 h 139"/>
                  <a:gd name="T44" fmla="*/ 6 w 78"/>
                  <a:gd name="T45" fmla="*/ 0 h 139"/>
                  <a:gd name="T46" fmla="*/ 11 w 78"/>
                  <a:gd name="T47" fmla="*/ 11 h 139"/>
                  <a:gd name="T48" fmla="*/ 66 w 78"/>
                  <a:gd name="T49" fmla="*/ 11 h 139"/>
                  <a:gd name="T50" fmla="*/ 66 w 78"/>
                  <a:gd name="T51" fmla="*/ 128 h 139"/>
                  <a:gd name="T52" fmla="*/ 11 w 78"/>
                  <a:gd name="T53" fmla="*/ 128 h 139"/>
                  <a:gd name="T54" fmla="*/ 11 w 78"/>
                  <a:gd name="T55" fmla="*/ 11 h 139"/>
                  <a:gd name="T56" fmla="*/ 6 w 78"/>
                  <a:gd name="T5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8" h="139">
                    <a:moveTo>
                      <a:pt x="6" y="0"/>
                    </a:moveTo>
                    <a:lnTo>
                      <a:pt x="4" y="0"/>
                    </a:lnTo>
                    <a:lnTo>
                      <a:pt x="3" y="1"/>
                    </a:lnTo>
                    <a:lnTo>
                      <a:pt x="1" y="1"/>
                    </a:lnTo>
                    <a:lnTo>
                      <a:pt x="1" y="3"/>
                    </a:lnTo>
                    <a:lnTo>
                      <a:pt x="0" y="4"/>
                    </a:lnTo>
                    <a:lnTo>
                      <a:pt x="0" y="135"/>
                    </a:lnTo>
                    <a:lnTo>
                      <a:pt x="1" y="137"/>
                    </a:lnTo>
                    <a:lnTo>
                      <a:pt x="1" y="138"/>
                    </a:lnTo>
                    <a:lnTo>
                      <a:pt x="3" y="138"/>
                    </a:lnTo>
                    <a:lnTo>
                      <a:pt x="4" y="139"/>
                    </a:lnTo>
                    <a:lnTo>
                      <a:pt x="73" y="139"/>
                    </a:lnTo>
                    <a:lnTo>
                      <a:pt x="75" y="138"/>
                    </a:lnTo>
                    <a:lnTo>
                      <a:pt x="76" y="138"/>
                    </a:lnTo>
                    <a:lnTo>
                      <a:pt x="76" y="137"/>
                    </a:lnTo>
                    <a:lnTo>
                      <a:pt x="78" y="135"/>
                    </a:lnTo>
                    <a:lnTo>
                      <a:pt x="78" y="4"/>
                    </a:lnTo>
                    <a:lnTo>
                      <a:pt x="76" y="3"/>
                    </a:lnTo>
                    <a:lnTo>
                      <a:pt x="76" y="1"/>
                    </a:lnTo>
                    <a:lnTo>
                      <a:pt x="75" y="1"/>
                    </a:lnTo>
                    <a:lnTo>
                      <a:pt x="73" y="0"/>
                    </a:lnTo>
                    <a:lnTo>
                      <a:pt x="72" y="0"/>
                    </a:lnTo>
                    <a:lnTo>
                      <a:pt x="6" y="0"/>
                    </a:lnTo>
                    <a:lnTo>
                      <a:pt x="11" y="11"/>
                    </a:lnTo>
                    <a:lnTo>
                      <a:pt x="66" y="11"/>
                    </a:lnTo>
                    <a:lnTo>
                      <a:pt x="66" y="128"/>
                    </a:lnTo>
                    <a:lnTo>
                      <a:pt x="11" y="128"/>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2" name="Freeform 2329"/>
              <p:cNvSpPr>
                <a:spLocks/>
              </p:cNvSpPr>
              <p:nvPr/>
            </p:nvSpPr>
            <p:spPr bwMode="auto">
              <a:xfrm>
                <a:off x="4402" y="1525"/>
                <a:ext cx="28" cy="68"/>
              </a:xfrm>
              <a:custGeom>
                <a:avLst/>
                <a:gdLst>
                  <a:gd name="T0" fmla="*/ 45 w 55"/>
                  <a:gd name="T1" fmla="*/ 134 h 137"/>
                  <a:gd name="T2" fmla="*/ 45 w 55"/>
                  <a:gd name="T3" fmla="*/ 136 h 137"/>
                  <a:gd name="T4" fmla="*/ 47 w 55"/>
                  <a:gd name="T5" fmla="*/ 137 h 137"/>
                  <a:gd name="T6" fmla="*/ 51 w 55"/>
                  <a:gd name="T7" fmla="*/ 137 h 137"/>
                  <a:gd name="T8" fmla="*/ 52 w 55"/>
                  <a:gd name="T9" fmla="*/ 136 h 137"/>
                  <a:gd name="T10" fmla="*/ 54 w 55"/>
                  <a:gd name="T11" fmla="*/ 136 h 137"/>
                  <a:gd name="T12" fmla="*/ 55 w 55"/>
                  <a:gd name="T13" fmla="*/ 134 h 137"/>
                  <a:gd name="T14" fmla="*/ 55 w 55"/>
                  <a:gd name="T15" fmla="*/ 130 h 137"/>
                  <a:gd name="T16" fmla="*/ 54 w 55"/>
                  <a:gd name="T17" fmla="*/ 129 h 137"/>
                  <a:gd name="T18" fmla="*/ 13 w 55"/>
                  <a:gd name="T19" fmla="*/ 69 h 137"/>
                  <a:gd name="T20" fmla="*/ 52 w 55"/>
                  <a:gd name="T21" fmla="*/ 9 h 137"/>
                  <a:gd name="T22" fmla="*/ 54 w 55"/>
                  <a:gd name="T23" fmla="*/ 7 h 137"/>
                  <a:gd name="T24" fmla="*/ 54 w 55"/>
                  <a:gd name="T25" fmla="*/ 3 h 137"/>
                  <a:gd name="T26" fmla="*/ 52 w 55"/>
                  <a:gd name="T27" fmla="*/ 2 h 137"/>
                  <a:gd name="T28" fmla="*/ 51 w 55"/>
                  <a:gd name="T29" fmla="*/ 2 h 137"/>
                  <a:gd name="T30" fmla="*/ 50 w 55"/>
                  <a:gd name="T31" fmla="*/ 0 h 137"/>
                  <a:gd name="T32" fmla="*/ 45 w 55"/>
                  <a:gd name="T33" fmla="*/ 0 h 137"/>
                  <a:gd name="T34" fmla="*/ 44 w 55"/>
                  <a:gd name="T35" fmla="*/ 2 h 137"/>
                  <a:gd name="T36" fmla="*/ 44 w 55"/>
                  <a:gd name="T37" fmla="*/ 3 h 137"/>
                  <a:gd name="T38" fmla="*/ 2 w 55"/>
                  <a:gd name="T39" fmla="*/ 66 h 137"/>
                  <a:gd name="T40" fmla="*/ 0 w 55"/>
                  <a:gd name="T41" fmla="*/ 66 h 137"/>
                  <a:gd name="T42" fmla="*/ 0 w 55"/>
                  <a:gd name="T43" fmla="*/ 71 h 137"/>
                  <a:gd name="T44" fmla="*/ 2 w 55"/>
                  <a:gd name="T45" fmla="*/ 72 h 137"/>
                  <a:gd name="T46" fmla="*/ 45 w 55"/>
                  <a:gd name="T47"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 h="137">
                    <a:moveTo>
                      <a:pt x="45" y="134"/>
                    </a:moveTo>
                    <a:lnTo>
                      <a:pt x="45" y="136"/>
                    </a:lnTo>
                    <a:lnTo>
                      <a:pt x="47" y="137"/>
                    </a:lnTo>
                    <a:lnTo>
                      <a:pt x="51" y="137"/>
                    </a:lnTo>
                    <a:lnTo>
                      <a:pt x="52" y="136"/>
                    </a:lnTo>
                    <a:lnTo>
                      <a:pt x="54" y="136"/>
                    </a:lnTo>
                    <a:lnTo>
                      <a:pt x="55" y="134"/>
                    </a:lnTo>
                    <a:lnTo>
                      <a:pt x="55" y="130"/>
                    </a:lnTo>
                    <a:lnTo>
                      <a:pt x="54" y="129"/>
                    </a:lnTo>
                    <a:lnTo>
                      <a:pt x="13" y="69"/>
                    </a:lnTo>
                    <a:lnTo>
                      <a:pt x="52" y="9"/>
                    </a:lnTo>
                    <a:lnTo>
                      <a:pt x="54" y="7"/>
                    </a:lnTo>
                    <a:lnTo>
                      <a:pt x="54" y="3"/>
                    </a:lnTo>
                    <a:lnTo>
                      <a:pt x="52" y="2"/>
                    </a:lnTo>
                    <a:lnTo>
                      <a:pt x="51" y="2"/>
                    </a:lnTo>
                    <a:lnTo>
                      <a:pt x="50" y="0"/>
                    </a:lnTo>
                    <a:lnTo>
                      <a:pt x="45" y="0"/>
                    </a:lnTo>
                    <a:lnTo>
                      <a:pt x="44" y="2"/>
                    </a:lnTo>
                    <a:lnTo>
                      <a:pt x="44" y="3"/>
                    </a:lnTo>
                    <a:lnTo>
                      <a:pt x="2" y="66"/>
                    </a:lnTo>
                    <a:lnTo>
                      <a:pt x="0" y="66"/>
                    </a:lnTo>
                    <a:lnTo>
                      <a:pt x="0" y="71"/>
                    </a:lnTo>
                    <a:lnTo>
                      <a:pt x="2" y="72"/>
                    </a:lnTo>
                    <a:lnTo>
                      <a:pt x="45"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3" name="Freeform 2330"/>
              <p:cNvSpPr>
                <a:spLocks/>
              </p:cNvSpPr>
              <p:nvPr/>
            </p:nvSpPr>
            <p:spPr bwMode="auto">
              <a:xfrm>
                <a:off x="4411" y="1525"/>
                <a:ext cx="98" cy="86"/>
              </a:xfrm>
              <a:custGeom>
                <a:avLst/>
                <a:gdLst>
                  <a:gd name="T0" fmla="*/ 11 w 198"/>
                  <a:gd name="T1" fmla="*/ 134 h 170"/>
                  <a:gd name="T2" fmla="*/ 11 w 198"/>
                  <a:gd name="T3" fmla="*/ 132 h 170"/>
                  <a:gd name="T4" fmla="*/ 10 w 198"/>
                  <a:gd name="T5" fmla="*/ 131 h 170"/>
                  <a:gd name="T6" fmla="*/ 10 w 198"/>
                  <a:gd name="T7" fmla="*/ 129 h 170"/>
                  <a:gd name="T8" fmla="*/ 9 w 198"/>
                  <a:gd name="T9" fmla="*/ 129 h 170"/>
                  <a:gd name="T10" fmla="*/ 7 w 198"/>
                  <a:gd name="T11" fmla="*/ 128 h 170"/>
                  <a:gd name="T12" fmla="*/ 4 w 198"/>
                  <a:gd name="T13" fmla="*/ 128 h 170"/>
                  <a:gd name="T14" fmla="*/ 3 w 198"/>
                  <a:gd name="T15" fmla="*/ 129 h 170"/>
                  <a:gd name="T16" fmla="*/ 2 w 198"/>
                  <a:gd name="T17" fmla="*/ 129 h 170"/>
                  <a:gd name="T18" fmla="*/ 2 w 198"/>
                  <a:gd name="T19" fmla="*/ 131 h 170"/>
                  <a:gd name="T20" fmla="*/ 0 w 198"/>
                  <a:gd name="T21" fmla="*/ 132 h 170"/>
                  <a:gd name="T22" fmla="*/ 0 w 198"/>
                  <a:gd name="T23" fmla="*/ 166 h 170"/>
                  <a:gd name="T24" fmla="*/ 2 w 198"/>
                  <a:gd name="T25" fmla="*/ 167 h 170"/>
                  <a:gd name="T26" fmla="*/ 2 w 198"/>
                  <a:gd name="T27" fmla="*/ 169 h 170"/>
                  <a:gd name="T28" fmla="*/ 3 w 198"/>
                  <a:gd name="T29" fmla="*/ 169 h 170"/>
                  <a:gd name="T30" fmla="*/ 4 w 198"/>
                  <a:gd name="T31" fmla="*/ 170 h 170"/>
                  <a:gd name="T32" fmla="*/ 194 w 198"/>
                  <a:gd name="T33" fmla="*/ 170 h 170"/>
                  <a:gd name="T34" fmla="*/ 195 w 198"/>
                  <a:gd name="T35" fmla="*/ 169 h 170"/>
                  <a:gd name="T36" fmla="*/ 196 w 198"/>
                  <a:gd name="T37" fmla="*/ 169 h 170"/>
                  <a:gd name="T38" fmla="*/ 196 w 198"/>
                  <a:gd name="T39" fmla="*/ 167 h 170"/>
                  <a:gd name="T40" fmla="*/ 198 w 198"/>
                  <a:gd name="T41" fmla="*/ 166 h 170"/>
                  <a:gd name="T42" fmla="*/ 198 w 198"/>
                  <a:gd name="T43" fmla="*/ 4 h 170"/>
                  <a:gd name="T44" fmla="*/ 196 w 198"/>
                  <a:gd name="T45" fmla="*/ 2 h 170"/>
                  <a:gd name="T46" fmla="*/ 196 w 198"/>
                  <a:gd name="T47" fmla="*/ 1 h 170"/>
                  <a:gd name="T48" fmla="*/ 195 w 198"/>
                  <a:gd name="T49" fmla="*/ 1 h 170"/>
                  <a:gd name="T50" fmla="*/ 194 w 198"/>
                  <a:gd name="T51" fmla="*/ 0 h 170"/>
                  <a:gd name="T52" fmla="*/ 191 w 198"/>
                  <a:gd name="T53" fmla="*/ 0 h 170"/>
                  <a:gd name="T54" fmla="*/ 189 w 198"/>
                  <a:gd name="T55" fmla="*/ 1 h 170"/>
                  <a:gd name="T56" fmla="*/ 188 w 198"/>
                  <a:gd name="T57" fmla="*/ 1 h 170"/>
                  <a:gd name="T58" fmla="*/ 188 w 198"/>
                  <a:gd name="T59" fmla="*/ 2 h 170"/>
                  <a:gd name="T60" fmla="*/ 186 w 198"/>
                  <a:gd name="T61" fmla="*/ 4 h 170"/>
                  <a:gd name="T62" fmla="*/ 186 w 198"/>
                  <a:gd name="T63" fmla="*/ 5 h 170"/>
                  <a:gd name="T64" fmla="*/ 186 w 198"/>
                  <a:gd name="T65" fmla="*/ 159 h 170"/>
                  <a:gd name="T66" fmla="*/ 11 w 198"/>
                  <a:gd name="T67" fmla="*/ 159 h 170"/>
                  <a:gd name="T68" fmla="*/ 11 w 198"/>
                  <a:gd name="T69" fmla="*/ 13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70">
                    <a:moveTo>
                      <a:pt x="11" y="134"/>
                    </a:moveTo>
                    <a:lnTo>
                      <a:pt x="11" y="132"/>
                    </a:lnTo>
                    <a:lnTo>
                      <a:pt x="10" y="131"/>
                    </a:lnTo>
                    <a:lnTo>
                      <a:pt x="10" y="129"/>
                    </a:lnTo>
                    <a:lnTo>
                      <a:pt x="9" y="129"/>
                    </a:lnTo>
                    <a:lnTo>
                      <a:pt x="7" y="128"/>
                    </a:lnTo>
                    <a:lnTo>
                      <a:pt x="4" y="128"/>
                    </a:lnTo>
                    <a:lnTo>
                      <a:pt x="3" y="129"/>
                    </a:lnTo>
                    <a:lnTo>
                      <a:pt x="2" y="129"/>
                    </a:lnTo>
                    <a:lnTo>
                      <a:pt x="2" y="131"/>
                    </a:lnTo>
                    <a:lnTo>
                      <a:pt x="0" y="132"/>
                    </a:lnTo>
                    <a:lnTo>
                      <a:pt x="0" y="166"/>
                    </a:lnTo>
                    <a:lnTo>
                      <a:pt x="2" y="167"/>
                    </a:lnTo>
                    <a:lnTo>
                      <a:pt x="2" y="169"/>
                    </a:lnTo>
                    <a:lnTo>
                      <a:pt x="3" y="169"/>
                    </a:lnTo>
                    <a:lnTo>
                      <a:pt x="4" y="170"/>
                    </a:lnTo>
                    <a:lnTo>
                      <a:pt x="194" y="170"/>
                    </a:lnTo>
                    <a:lnTo>
                      <a:pt x="195" y="169"/>
                    </a:lnTo>
                    <a:lnTo>
                      <a:pt x="196" y="169"/>
                    </a:lnTo>
                    <a:lnTo>
                      <a:pt x="196" y="167"/>
                    </a:lnTo>
                    <a:lnTo>
                      <a:pt x="198" y="166"/>
                    </a:lnTo>
                    <a:lnTo>
                      <a:pt x="198" y="4"/>
                    </a:lnTo>
                    <a:lnTo>
                      <a:pt x="196" y="2"/>
                    </a:lnTo>
                    <a:lnTo>
                      <a:pt x="196" y="1"/>
                    </a:lnTo>
                    <a:lnTo>
                      <a:pt x="195" y="1"/>
                    </a:lnTo>
                    <a:lnTo>
                      <a:pt x="194" y="0"/>
                    </a:lnTo>
                    <a:lnTo>
                      <a:pt x="191" y="0"/>
                    </a:lnTo>
                    <a:lnTo>
                      <a:pt x="189" y="1"/>
                    </a:lnTo>
                    <a:lnTo>
                      <a:pt x="188" y="1"/>
                    </a:lnTo>
                    <a:lnTo>
                      <a:pt x="188" y="2"/>
                    </a:lnTo>
                    <a:lnTo>
                      <a:pt x="186" y="4"/>
                    </a:lnTo>
                    <a:lnTo>
                      <a:pt x="186" y="5"/>
                    </a:lnTo>
                    <a:lnTo>
                      <a:pt x="186" y="159"/>
                    </a:lnTo>
                    <a:lnTo>
                      <a:pt x="11" y="159"/>
                    </a:lnTo>
                    <a:lnTo>
                      <a:pt x="11" y="13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4" name="Freeform 2331"/>
              <p:cNvSpPr>
                <a:spLocks/>
              </p:cNvSpPr>
              <p:nvPr/>
            </p:nvSpPr>
            <p:spPr bwMode="auto">
              <a:xfrm>
                <a:off x="4411" y="1605"/>
                <a:ext cx="98" cy="124"/>
              </a:xfrm>
              <a:custGeom>
                <a:avLst/>
                <a:gdLst>
                  <a:gd name="T0" fmla="*/ 11 w 198"/>
                  <a:gd name="T1" fmla="*/ 4 h 248"/>
                  <a:gd name="T2" fmla="*/ 10 w 198"/>
                  <a:gd name="T3" fmla="*/ 3 h 248"/>
                  <a:gd name="T4" fmla="*/ 10 w 198"/>
                  <a:gd name="T5" fmla="*/ 1 h 248"/>
                  <a:gd name="T6" fmla="*/ 9 w 198"/>
                  <a:gd name="T7" fmla="*/ 0 h 248"/>
                  <a:gd name="T8" fmla="*/ 4 w 198"/>
                  <a:gd name="T9" fmla="*/ 0 h 248"/>
                  <a:gd name="T10" fmla="*/ 3 w 198"/>
                  <a:gd name="T11" fmla="*/ 1 h 248"/>
                  <a:gd name="T12" fmla="*/ 2 w 198"/>
                  <a:gd name="T13" fmla="*/ 1 h 248"/>
                  <a:gd name="T14" fmla="*/ 0 w 198"/>
                  <a:gd name="T15" fmla="*/ 3 h 248"/>
                  <a:gd name="T16" fmla="*/ 0 w 198"/>
                  <a:gd name="T17" fmla="*/ 7 h 248"/>
                  <a:gd name="T18" fmla="*/ 74 w 198"/>
                  <a:gd name="T19" fmla="*/ 244 h 248"/>
                  <a:gd name="T20" fmla="*/ 75 w 198"/>
                  <a:gd name="T21" fmla="*/ 245 h 248"/>
                  <a:gd name="T22" fmla="*/ 75 w 198"/>
                  <a:gd name="T23" fmla="*/ 247 h 248"/>
                  <a:gd name="T24" fmla="*/ 76 w 198"/>
                  <a:gd name="T25" fmla="*/ 248 h 248"/>
                  <a:gd name="T26" fmla="*/ 119 w 198"/>
                  <a:gd name="T27" fmla="*/ 248 h 248"/>
                  <a:gd name="T28" fmla="*/ 120 w 198"/>
                  <a:gd name="T29" fmla="*/ 247 h 248"/>
                  <a:gd name="T30" fmla="*/ 122 w 198"/>
                  <a:gd name="T31" fmla="*/ 247 h 248"/>
                  <a:gd name="T32" fmla="*/ 122 w 198"/>
                  <a:gd name="T33" fmla="*/ 245 h 248"/>
                  <a:gd name="T34" fmla="*/ 123 w 198"/>
                  <a:gd name="T35" fmla="*/ 244 h 248"/>
                  <a:gd name="T36" fmla="*/ 198 w 198"/>
                  <a:gd name="T37" fmla="*/ 7 h 248"/>
                  <a:gd name="T38" fmla="*/ 198 w 198"/>
                  <a:gd name="T39" fmla="*/ 3 h 248"/>
                  <a:gd name="T40" fmla="*/ 196 w 198"/>
                  <a:gd name="T41" fmla="*/ 1 h 248"/>
                  <a:gd name="T42" fmla="*/ 195 w 198"/>
                  <a:gd name="T43" fmla="*/ 1 h 248"/>
                  <a:gd name="T44" fmla="*/ 194 w 198"/>
                  <a:gd name="T45" fmla="*/ 0 h 248"/>
                  <a:gd name="T46" fmla="*/ 189 w 198"/>
                  <a:gd name="T47" fmla="*/ 0 h 248"/>
                  <a:gd name="T48" fmla="*/ 188 w 198"/>
                  <a:gd name="T49" fmla="*/ 1 h 248"/>
                  <a:gd name="T50" fmla="*/ 188 w 198"/>
                  <a:gd name="T51" fmla="*/ 3 h 248"/>
                  <a:gd name="T52" fmla="*/ 186 w 198"/>
                  <a:gd name="T53" fmla="*/ 4 h 248"/>
                  <a:gd name="T54" fmla="*/ 113 w 198"/>
                  <a:gd name="T55" fmla="*/ 237 h 248"/>
                  <a:gd name="T56" fmla="*/ 83 w 198"/>
                  <a:gd name="T57" fmla="*/ 237 h 248"/>
                  <a:gd name="T58" fmla="*/ 11 w 198"/>
                  <a:gd name="T59" fmla="*/ 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248">
                    <a:moveTo>
                      <a:pt x="11" y="4"/>
                    </a:moveTo>
                    <a:lnTo>
                      <a:pt x="10" y="3"/>
                    </a:lnTo>
                    <a:lnTo>
                      <a:pt x="10" y="1"/>
                    </a:lnTo>
                    <a:lnTo>
                      <a:pt x="9" y="0"/>
                    </a:lnTo>
                    <a:lnTo>
                      <a:pt x="4" y="0"/>
                    </a:lnTo>
                    <a:lnTo>
                      <a:pt x="3" y="1"/>
                    </a:lnTo>
                    <a:lnTo>
                      <a:pt x="2" y="1"/>
                    </a:lnTo>
                    <a:lnTo>
                      <a:pt x="0" y="3"/>
                    </a:lnTo>
                    <a:lnTo>
                      <a:pt x="0" y="7"/>
                    </a:lnTo>
                    <a:lnTo>
                      <a:pt x="74" y="244"/>
                    </a:lnTo>
                    <a:lnTo>
                      <a:pt x="75" y="245"/>
                    </a:lnTo>
                    <a:lnTo>
                      <a:pt x="75" y="247"/>
                    </a:lnTo>
                    <a:lnTo>
                      <a:pt x="76" y="248"/>
                    </a:lnTo>
                    <a:lnTo>
                      <a:pt x="119" y="248"/>
                    </a:lnTo>
                    <a:lnTo>
                      <a:pt x="120" y="247"/>
                    </a:lnTo>
                    <a:lnTo>
                      <a:pt x="122" y="247"/>
                    </a:lnTo>
                    <a:lnTo>
                      <a:pt x="122" y="245"/>
                    </a:lnTo>
                    <a:lnTo>
                      <a:pt x="123" y="244"/>
                    </a:lnTo>
                    <a:lnTo>
                      <a:pt x="198" y="7"/>
                    </a:lnTo>
                    <a:lnTo>
                      <a:pt x="198" y="3"/>
                    </a:lnTo>
                    <a:lnTo>
                      <a:pt x="196" y="1"/>
                    </a:lnTo>
                    <a:lnTo>
                      <a:pt x="195" y="1"/>
                    </a:lnTo>
                    <a:lnTo>
                      <a:pt x="194" y="0"/>
                    </a:lnTo>
                    <a:lnTo>
                      <a:pt x="189" y="0"/>
                    </a:lnTo>
                    <a:lnTo>
                      <a:pt x="188" y="1"/>
                    </a:lnTo>
                    <a:lnTo>
                      <a:pt x="188" y="3"/>
                    </a:lnTo>
                    <a:lnTo>
                      <a:pt x="186" y="4"/>
                    </a:lnTo>
                    <a:lnTo>
                      <a:pt x="113" y="237"/>
                    </a:lnTo>
                    <a:lnTo>
                      <a:pt x="83" y="237"/>
                    </a:lnTo>
                    <a:lnTo>
                      <a:pt x="11"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5" name="Freeform 2332"/>
              <p:cNvSpPr>
                <a:spLocks/>
              </p:cNvSpPr>
              <p:nvPr/>
            </p:nvSpPr>
            <p:spPr bwMode="auto">
              <a:xfrm>
                <a:off x="4447" y="1723"/>
                <a:ext cx="6" cy="41"/>
              </a:xfrm>
              <a:custGeom>
                <a:avLst/>
                <a:gdLst>
                  <a:gd name="T0" fmla="*/ 11 w 11"/>
                  <a:gd name="T1" fmla="*/ 6 h 80"/>
                  <a:gd name="T2" fmla="*/ 11 w 11"/>
                  <a:gd name="T3" fmla="*/ 4 h 80"/>
                  <a:gd name="T4" fmla="*/ 9 w 11"/>
                  <a:gd name="T5" fmla="*/ 3 h 80"/>
                  <a:gd name="T6" fmla="*/ 9 w 11"/>
                  <a:gd name="T7" fmla="*/ 1 h 80"/>
                  <a:gd name="T8" fmla="*/ 8 w 11"/>
                  <a:gd name="T9" fmla="*/ 1 h 80"/>
                  <a:gd name="T10" fmla="*/ 7 w 11"/>
                  <a:gd name="T11" fmla="*/ 0 h 80"/>
                  <a:gd name="T12" fmla="*/ 4 w 11"/>
                  <a:gd name="T13" fmla="*/ 0 h 80"/>
                  <a:gd name="T14" fmla="*/ 2 w 11"/>
                  <a:gd name="T15" fmla="*/ 1 h 80"/>
                  <a:gd name="T16" fmla="*/ 1 w 11"/>
                  <a:gd name="T17" fmla="*/ 1 h 80"/>
                  <a:gd name="T18" fmla="*/ 1 w 11"/>
                  <a:gd name="T19" fmla="*/ 3 h 80"/>
                  <a:gd name="T20" fmla="*/ 0 w 11"/>
                  <a:gd name="T21" fmla="*/ 4 h 80"/>
                  <a:gd name="T22" fmla="*/ 0 w 11"/>
                  <a:gd name="T23" fmla="*/ 76 h 80"/>
                  <a:gd name="T24" fmla="*/ 1 w 11"/>
                  <a:gd name="T25" fmla="*/ 78 h 80"/>
                  <a:gd name="T26" fmla="*/ 1 w 11"/>
                  <a:gd name="T27" fmla="*/ 79 h 80"/>
                  <a:gd name="T28" fmla="*/ 2 w 11"/>
                  <a:gd name="T29" fmla="*/ 79 h 80"/>
                  <a:gd name="T30" fmla="*/ 4 w 11"/>
                  <a:gd name="T31" fmla="*/ 80 h 80"/>
                  <a:gd name="T32" fmla="*/ 7 w 11"/>
                  <a:gd name="T33" fmla="*/ 80 h 80"/>
                  <a:gd name="T34" fmla="*/ 8 w 11"/>
                  <a:gd name="T35" fmla="*/ 79 h 80"/>
                  <a:gd name="T36" fmla="*/ 9 w 11"/>
                  <a:gd name="T37" fmla="*/ 79 h 80"/>
                  <a:gd name="T38" fmla="*/ 9 w 11"/>
                  <a:gd name="T39" fmla="*/ 78 h 80"/>
                  <a:gd name="T40" fmla="*/ 11 w 11"/>
                  <a:gd name="T41" fmla="*/ 76 h 80"/>
                  <a:gd name="T42" fmla="*/ 11 w 11"/>
                  <a:gd name="T43" fmla="*/ 75 h 80"/>
                  <a:gd name="T44" fmla="*/ 11 w 11"/>
                  <a:gd name="T45" fmla="*/ 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80">
                    <a:moveTo>
                      <a:pt x="11" y="6"/>
                    </a:moveTo>
                    <a:lnTo>
                      <a:pt x="11" y="4"/>
                    </a:lnTo>
                    <a:lnTo>
                      <a:pt x="9" y="3"/>
                    </a:lnTo>
                    <a:lnTo>
                      <a:pt x="9" y="1"/>
                    </a:lnTo>
                    <a:lnTo>
                      <a:pt x="8" y="1"/>
                    </a:lnTo>
                    <a:lnTo>
                      <a:pt x="7" y="0"/>
                    </a:lnTo>
                    <a:lnTo>
                      <a:pt x="4" y="0"/>
                    </a:lnTo>
                    <a:lnTo>
                      <a:pt x="2" y="1"/>
                    </a:lnTo>
                    <a:lnTo>
                      <a:pt x="1" y="1"/>
                    </a:lnTo>
                    <a:lnTo>
                      <a:pt x="1" y="3"/>
                    </a:lnTo>
                    <a:lnTo>
                      <a:pt x="0" y="4"/>
                    </a:lnTo>
                    <a:lnTo>
                      <a:pt x="0" y="76"/>
                    </a:lnTo>
                    <a:lnTo>
                      <a:pt x="1" y="78"/>
                    </a:lnTo>
                    <a:lnTo>
                      <a:pt x="1" y="79"/>
                    </a:lnTo>
                    <a:lnTo>
                      <a:pt x="2" y="79"/>
                    </a:lnTo>
                    <a:lnTo>
                      <a:pt x="4" y="80"/>
                    </a:lnTo>
                    <a:lnTo>
                      <a:pt x="7" y="80"/>
                    </a:lnTo>
                    <a:lnTo>
                      <a:pt x="8" y="79"/>
                    </a:lnTo>
                    <a:lnTo>
                      <a:pt x="9" y="79"/>
                    </a:lnTo>
                    <a:lnTo>
                      <a:pt x="9" y="78"/>
                    </a:lnTo>
                    <a:lnTo>
                      <a:pt x="11" y="76"/>
                    </a:lnTo>
                    <a:lnTo>
                      <a:pt x="11" y="75"/>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6" name="Freeform 2333"/>
              <p:cNvSpPr>
                <a:spLocks/>
              </p:cNvSpPr>
              <p:nvPr/>
            </p:nvSpPr>
            <p:spPr bwMode="auto">
              <a:xfrm>
                <a:off x="4466" y="1723"/>
                <a:ext cx="91" cy="53"/>
              </a:xfrm>
              <a:custGeom>
                <a:avLst/>
                <a:gdLst>
                  <a:gd name="T0" fmla="*/ 11 w 182"/>
                  <a:gd name="T1" fmla="*/ 6 h 104"/>
                  <a:gd name="T2" fmla="*/ 11 w 182"/>
                  <a:gd name="T3" fmla="*/ 4 h 104"/>
                  <a:gd name="T4" fmla="*/ 10 w 182"/>
                  <a:gd name="T5" fmla="*/ 3 h 104"/>
                  <a:gd name="T6" fmla="*/ 10 w 182"/>
                  <a:gd name="T7" fmla="*/ 1 h 104"/>
                  <a:gd name="T8" fmla="*/ 8 w 182"/>
                  <a:gd name="T9" fmla="*/ 1 h 104"/>
                  <a:gd name="T10" fmla="*/ 7 w 182"/>
                  <a:gd name="T11" fmla="*/ 0 h 104"/>
                  <a:gd name="T12" fmla="*/ 4 w 182"/>
                  <a:gd name="T13" fmla="*/ 0 h 104"/>
                  <a:gd name="T14" fmla="*/ 2 w 182"/>
                  <a:gd name="T15" fmla="*/ 1 h 104"/>
                  <a:gd name="T16" fmla="*/ 1 w 182"/>
                  <a:gd name="T17" fmla="*/ 1 h 104"/>
                  <a:gd name="T18" fmla="*/ 1 w 182"/>
                  <a:gd name="T19" fmla="*/ 3 h 104"/>
                  <a:gd name="T20" fmla="*/ 0 w 182"/>
                  <a:gd name="T21" fmla="*/ 4 h 104"/>
                  <a:gd name="T22" fmla="*/ 0 w 182"/>
                  <a:gd name="T23" fmla="*/ 54 h 104"/>
                  <a:gd name="T24" fmla="*/ 1 w 182"/>
                  <a:gd name="T25" fmla="*/ 55 h 104"/>
                  <a:gd name="T26" fmla="*/ 1 w 182"/>
                  <a:gd name="T27" fmla="*/ 56 h 104"/>
                  <a:gd name="T28" fmla="*/ 2 w 182"/>
                  <a:gd name="T29" fmla="*/ 56 h 104"/>
                  <a:gd name="T30" fmla="*/ 73 w 182"/>
                  <a:gd name="T31" fmla="*/ 103 h 104"/>
                  <a:gd name="T32" fmla="*/ 74 w 182"/>
                  <a:gd name="T33" fmla="*/ 104 h 104"/>
                  <a:gd name="T34" fmla="*/ 77 w 182"/>
                  <a:gd name="T35" fmla="*/ 104 h 104"/>
                  <a:gd name="T36" fmla="*/ 177 w 182"/>
                  <a:gd name="T37" fmla="*/ 86 h 104"/>
                  <a:gd name="T38" fmla="*/ 179 w 182"/>
                  <a:gd name="T39" fmla="*/ 86 h 104"/>
                  <a:gd name="T40" fmla="*/ 180 w 182"/>
                  <a:gd name="T41" fmla="*/ 85 h 104"/>
                  <a:gd name="T42" fmla="*/ 180 w 182"/>
                  <a:gd name="T43" fmla="*/ 83 h 104"/>
                  <a:gd name="T44" fmla="*/ 182 w 182"/>
                  <a:gd name="T45" fmla="*/ 82 h 104"/>
                  <a:gd name="T46" fmla="*/ 182 w 182"/>
                  <a:gd name="T47" fmla="*/ 78 h 104"/>
                  <a:gd name="T48" fmla="*/ 180 w 182"/>
                  <a:gd name="T49" fmla="*/ 76 h 104"/>
                  <a:gd name="T50" fmla="*/ 179 w 182"/>
                  <a:gd name="T51" fmla="*/ 76 h 104"/>
                  <a:gd name="T52" fmla="*/ 177 w 182"/>
                  <a:gd name="T53" fmla="*/ 75 h 104"/>
                  <a:gd name="T54" fmla="*/ 175 w 182"/>
                  <a:gd name="T55" fmla="*/ 75 h 104"/>
                  <a:gd name="T56" fmla="*/ 77 w 182"/>
                  <a:gd name="T57" fmla="*/ 93 h 104"/>
                  <a:gd name="T58" fmla="*/ 11 w 182"/>
                  <a:gd name="T59" fmla="*/ 49 h 104"/>
                  <a:gd name="T60" fmla="*/ 11 w 182"/>
                  <a:gd name="T61"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2" h="104">
                    <a:moveTo>
                      <a:pt x="11" y="6"/>
                    </a:moveTo>
                    <a:lnTo>
                      <a:pt x="11" y="4"/>
                    </a:lnTo>
                    <a:lnTo>
                      <a:pt x="10" y="3"/>
                    </a:lnTo>
                    <a:lnTo>
                      <a:pt x="10" y="1"/>
                    </a:lnTo>
                    <a:lnTo>
                      <a:pt x="8" y="1"/>
                    </a:lnTo>
                    <a:lnTo>
                      <a:pt x="7" y="0"/>
                    </a:lnTo>
                    <a:lnTo>
                      <a:pt x="4" y="0"/>
                    </a:lnTo>
                    <a:lnTo>
                      <a:pt x="2" y="1"/>
                    </a:lnTo>
                    <a:lnTo>
                      <a:pt x="1" y="1"/>
                    </a:lnTo>
                    <a:lnTo>
                      <a:pt x="1" y="3"/>
                    </a:lnTo>
                    <a:lnTo>
                      <a:pt x="0" y="4"/>
                    </a:lnTo>
                    <a:lnTo>
                      <a:pt x="0" y="54"/>
                    </a:lnTo>
                    <a:lnTo>
                      <a:pt x="1" y="55"/>
                    </a:lnTo>
                    <a:lnTo>
                      <a:pt x="1" y="56"/>
                    </a:lnTo>
                    <a:lnTo>
                      <a:pt x="2" y="56"/>
                    </a:lnTo>
                    <a:lnTo>
                      <a:pt x="73" y="103"/>
                    </a:lnTo>
                    <a:lnTo>
                      <a:pt x="74" y="104"/>
                    </a:lnTo>
                    <a:lnTo>
                      <a:pt x="77" y="104"/>
                    </a:lnTo>
                    <a:lnTo>
                      <a:pt x="177" y="86"/>
                    </a:lnTo>
                    <a:lnTo>
                      <a:pt x="179" y="86"/>
                    </a:lnTo>
                    <a:lnTo>
                      <a:pt x="180" y="85"/>
                    </a:lnTo>
                    <a:lnTo>
                      <a:pt x="180" y="83"/>
                    </a:lnTo>
                    <a:lnTo>
                      <a:pt x="182" y="82"/>
                    </a:lnTo>
                    <a:lnTo>
                      <a:pt x="182" y="78"/>
                    </a:lnTo>
                    <a:lnTo>
                      <a:pt x="180" y="76"/>
                    </a:lnTo>
                    <a:lnTo>
                      <a:pt x="179" y="76"/>
                    </a:lnTo>
                    <a:lnTo>
                      <a:pt x="177" y="75"/>
                    </a:lnTo>
                    <a:lnTo>
                      <a:pt x="175" y="75"/>
                    </a:lnTo>
                    <a:lnTo>
                      <a:pt x="77" y="93"/>
                    </a:lnTo>
                    <a:lnTo>
                      <a:pt x="11" y="49"/>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7" name="Freeform 2334"/>
              <p:cNvSpPr>
                <a:spLocks/>
              </p:cNvSpPr>
              <p:nvPr/>
            </p:nvSpPr>
            <p:spPr bwMode="auto">
              <a:xfrm>
                <a:off x="4551" y="1740"/>
                <a:ext cx="6" cy="26"/>
              </a:xfrm>
              <a:custGeom>
                <a:avLst/>
                <a:gdLst>
                  <a:gd name="T0" fmla="*/ 11 w 11"/>
                  <a:gd name="T1" fmla="*/ 6 h 53"/>
                  <a:gd name="T2" fmla="*/ 11 w 11"/>
                  <a:gd name="T3" fmla="*/ 5 h 53"/>
                  <a:gd name="T4" fmla="*/ 10 w 11"/>
                  <a:gd name="T5" fmla="*/ 3 h 53"/>
                  <a:gd name="T6" fmla="*/ 10 w 11"/>
                  <a:gd name="T7" fmla="*/ 2 h 53"/>
                  <a:gd name="T8" fmla="*/ 8 w 11"/>
                  <a:gd name="T9" fmla="*/ 2 h 53"/>
                  <a:gd name="T10" fmla="*/ 7 w 11"/>
                  <a:gd name="T11" fmla="*/ 0 h 53"/>
                  <a:gd name="T12" fmla="*/ 4 w 11"/>
                  <a:gd name="T13" fmla="*/ 0 h 53"/>
                  <a:gd name="T14" fmla="*/ 3 w 11"/>
                  <a:gd name="T15" fmla="*/ 2 h 53"/>
                  <a:gd name="T16" fmla="*/ 1 w 11"/>
                  <a:gd name="T17" fmla="*/ 2 h 53"/>
                  <a:gd name="T18" fmla="*/ 1 w 11"/>
                  <a:gd name="T19" fmla="*/ 3 h 53"/>
                  <a:gd name="T20" fmla="*/ 0 w 11"/>
                  <a:gd name="T21" fmla="*/ 5 h 53"/>
                  <a:gd name="T22" fmla="*/ 0 w 11"/>
                  <a:gd name="T23" fmla="*/ 48 h 53"/>
                  <a:gd name="T24" fmla="*/ 1 w 11"/>
                  <a:gd name="T25" fmla="*/ 50 h 53"/>
                  <a:gd name="T26" fmla="*/ 1 w 11"/>
                  <a:gd name="T27" fmla="*/ 51 h 53"/>
                  <a:gd name="T28" fmla="*/ 3 w 11"/>
                  <a:gd name="T29" fmla="*/ 51 h 53"/>
                  <a:gd name="T30" fmla="*/ 4 w 11"/>
                  <a:gd name="T31" fmla="*/ 53 h 53"/>
                  <a:gd name="T32" fmla="*/ 7 w 11"/>
                  <a:gd name="T33" fmla="*/ 53 h 53"/>
                  <a:gd name="T34" fmla="*/ 8 w 11"/>
                  <a:gd name="T35" fmla="*/ 51 h 53"/>
                  <a:gd name="T36" fmla="*/ 10 w 11"/>
                  <a:gd name="T37" fmla="*/ 51 h 53"/>
                  <a:gd name="T38" fmla="*/ 10 w 11"/>
                  <a:gd name="T39" fmla="*/ 50 h 53"/>
                  <a:gd name="T40" fmla="*/ 11 w 11"/>
                  <a:gd name="T41" fmla="*/ 48 h 53"/>
                  <a:gd name="T42" fmla="*/ 11 w 11"/>
                  <a:gd name="T43" fmla="*/ 47 h 53"/>
                  <a:gd name="T44" fmla="*/ 11 w 11"/>
                  <a:gd name="T45"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53">
                    <a:moveTo>
                      <a:pt x="11" y="6"/>
                    </a:moveTo>
                    <a:lnTo>
                      <a:pt x="11" y="5"/>
                    </a:lnTo>
                    <a:lnTo>
                      <a:pt x="10" y="3"/>
                    </a:lnTo>
                    <a:lnTo>
                      <a:pt x="10" y="2"/>
                    </a:lnTo>
                    <a:lnTo>
                      <a:pt x="8" y="2"/>
                    </a:lnTo>
                    <a:lnTo>
                      <a:pt x="7" y="0"/>
                    </a:lnTo>
                    <a:lnTo>
                      <a:pt x="4" y="0"/>
                    </a:lnTo>
                    <a:lnTo>
                      <a:pt x="3" y="2"/>
                    </a:lnTo>
                    <a:lnTo>
                      <a:pt x="1" y="2"/>
                    </a:lnTo>
                    <a:lnTo>
                      <a:pt x="1" y="3"/>
                    </a:lnTo>
                    <a:lnTo>
                      <a:pt x="0" y="5"/>
                    </a:lnTo>
                    <a:lnTo>
                      <a:pt x="0" y="48"/>
                    </a:lnTo>
                    <a:lnTo>
                      <a:pt x="1" y="50"/>
                    </a:lnTo>
                    <a:lnTo>
                      <a:pt x="1" y="51"/>
                    </a:lnTo>
                    <a:lnTo>
                      <a:pt x="3" y="51"/>
                    </a:lnTo>
                    <a:lnTo>
                      <a:pt x="4" y="53"/>
                    </a:lnTo>
                    <a:lnTo>
                      <a:pt x="7" y="53"/>
                    </a:lnTo>
                    <a:lnTo>
                      <a:pt x="8" y="51"/>
                    </a:lnTo>
                    <a:lnTo>
                      <a:pt x="10" y="51"/>
                    </a:lnTo>
                    <a:lnTo>
                      <a:pt x="10" y="50"/>
                    </a:lnTo>
                    <a:lnTo>
                      <a:pt x="11" y="48"/>
                    </a:lnTo>
                    <a:lnTo>
                      <a:pt x="11" y="47"/>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8" name="Freeform 2335"/>
              <p:cNvSpPr>
                <a:spLocks/>
              </p:cNvSpPr>
              <p:nvPr/>
            </p:nvSpPr>
            <p:spPr bwMode="auto">
              <a:xfrm>
                <a:off x="4571" y="1738"/>
                <a:ext cx="5" cy="44"/>
              </a:xfrm>
              <a:custGeom>
                <a:avLst/>
                <a:gdLst>
                  <a:gd name="T0" fmla="*/ 11 w 11"/>
                  <a:gd name="T1" fmla="*/ 5 h 87"/>
                  <a:gd name="T2" fmla="*/ 11 w 11"/>
                  <a:gd name="T3" fmla="*/ 4 h 87"/>
                  <a:gd name="T4" fmla="*/ 9 w 11"/>
                  <a:gd name="T5" fmla="*/ 2 h 87"/>
                  <a:gd name="T6" fmla="*/ 9 w 11"/>
                  <a:gd name="T7" fmla="*/ 1 h 87"/>
                  <a:gd name="T8" fmla="*/ 8 w 11"/>
                  <a:gd name="T9" fmla="*/ 1 h 87"/>
                  <a:gd name="T10" fmla="*/ 7 w 11"/>
                  <a:gd name="T11" fmla="*/ 0 h 87"/>
                  <a:gd name="T12" fmla="*/ 4 w 11"/>
                  <a:gd name="T13" fmla="*/ 0 h 87"/>
                  <a:gd name="T14" fmla="*/ 2 w 11"/>
                  <a:gd name="T15" fmla="*/ 1 h 87"/>
                  <a:gd name="T16" fmla="*/ 1 w 11"/>
                  <a:gd name="T17" fmla="*/ 1 h 87"/>
                  <a:gd name="T18" fmla="*/ 1 w 11"/>
                  <a:gd name="T19" fmla="*/ 2 h 87"/>
                  <a:gd name="T20" fmla="*/ 0 w 11"/>
                  <a:gd name="T21" fmla="*/ 4 h 87"/>
                  <a:gd name="T22" fmla="*/ 0 w 11"/>
                  <a:gd name="T23" fmla="*/ 83 h 87"/>
                  <a:gd name="T24" fmla="*/ 1 w 11"/>
                  <a:gd name="T25" fmla="*/ 84 h 87"/>
                  <a:gd name="T26" fmla="*/ 1 w 11"/>
                  <a:gd name="T27" fmla="*/ 86 h 87"/>
                  <a:gd name="T28" fmla="*/ 2 w 11"/>
                  <a:gd name="T29" fmla="*/ 86 h 87"/>
                  <a:gd name="T30" fmla="*/ 4 w 11"/>
                  <a:gd name="T31" fmla="*/ 87 h 87"/>
                  <a:gd name="T32" fmla="*/ 7 w 11"/>
                  <a:gd name="T33" fmla="*/ 87 h 87"/>
                  <a:gd name="T34" fmla="*/ 8 w 11"/>
                  <a:gd name="T35" fmla="*/ 86 h 87"/>
                  <a:gd name="T36" fmla="*/ 9 w 11"/>
                  <a:gd name="T37" fmla="*/ 86 h 87"/>
                  <a:gd name="T38" fmla="*/ 9 w 11"/>
                  <a:gd name="T39" fmla="*/ 84 h 87"/>
                  <a:gd name="T40" fmla="*/ 11 w 11"/>
                  <a:gd name="T41" fmla="*/ 83 h 87"/>
                  <a:gd name="T42" fmla="*/ 11 w 11"/>
                  <a:gd name="T43" fmla="*/ 81 h 87"/>
                  <a:gd name="T44" fmla="*/ 11 w 11"/>
                  <a:gd name="T4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87">
                    <a:moveTo>
                      <a:pt x="11" y="5"/>
                    </a:moveTo>
                    <a:lnTo>
                      <a:pt x="11" y="4"/>
                    </a:lnTo>
                    <a:lnTo>
                      <a:pt x="9" y="2"/>
                    </a:lnTo>
                    <a:lnTo>
                      <a:pt x="9" y="1"/>
                    </a:lnTo>
                    <a:lnTo>
                      <a:pt x="8" y="1"/>
                    </a:lnTo>
                    <a:lnTo>
                      <a:pt x="7" y="0"/>
                    </a:lnTo>
                    <a:lnTo>
                      <a:pt x="4" y="0"/>
                    </a:lnTo>
                    <a:lnTo>
                      <a:pt x="2" y="1"/>
                    </a:lnTo>
                    <a:lnTo>
                      <a:pt x="1" y="1"/>
                    </a:lnTo>
                    <a:lnTo>
                      <a:pt x="1" y="2"/>
                    </a:lnTo>
                    <a:lnTo>
                      <a:pt x="0" y="4"/>
                    </a:lnTo>
                    <a:lnTo>
                      <a:pt x="0" y="83"/>
                    </a:lnTo>
                    <a:lnTo>
                      <a:pt x="1" y="84"/>
                    </a:lnTo>
                    <a:lnTo>
                      <a:pt x="1" y="86"/>
                    </a:lnTo>
                    <a:lnTo>
                      <a:pt x="2" y="86"/>
                    </a:lnTo>
                    <a:lnTo>
                      <a:pt x="4" y="87"/>
                    </a:lnTo>
                    <a:lnTo>
                      <a:pt x="7" y="87"/>
                    </a:lnTo>
                    <a:lnTo>
                      <a:pt x="8" y="86"/>
                    </a:lnTo>
                    <a:lnTo>
                      <a:pt x="9" y="86"/>
                    </a:lnTo>
                    <a:lnTo>
                      <a:pt x="9" y="84"/>
                    </a:lnTo>
                    <a:lnTo>
                      <a:pt x="11" y="83"/>
                    </a:lnTo>
                    <a:lnTo>
                      <a:pt x="11" y="81"/>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29" name="Freeform 2336"/>
              <p:cNvSpPr>
                <a:spLocks/>
              </p:cNvSpPr>
              <p:nvPr/>
            </p:nvSpPr>
            <p:spPr bwMode="auto">
              <a:xfrm>
                <a:off x="4511" y="1776"/>
                <a:ext cx="65" cy="28"/>
              </a:xfrm>
              <a:custGeom>
                <a:avLst/>
                <a:gdLst>
                  <a:gd name="T0" fmla="*/ 0 w 131"/>
                  <a:gd name="T1" fmla="*/ 49 h 55"/>
                  <a:gd name="T2" fmla="*/ 0 w 131"/>
                  <a:gd name="T3" fmla="*/ 51 h 55"/>
                  <a:gd name="T4" fmla="*/ 1 w 131"/>
                  <a:gd name="T5" fmla="*/ 52 h 55"/>
                  <a:gd name="T6" fmla="*/ 1 w 131"/>
                  <a:gd name="T7" fmla="*/ 53 h 55"/>
                  <a:gd name="T8" fmla="*/ 2 w 131"/>
                  <a:gd name="T9" fmla="*/ 53 h 55"/>
                  <a:gd name="T10" fmla="*/ 4 w 131"/>
                  <a:gd name="T11" fmla="*/ 55 h 55"/>
                  <a:gd name="T12" fmla="*/ 7 w 131"/>
                  <a:gd name="T13" fmla="*/ 55 h 55"/>
                  <a:gd name="T14" fmla="*/ 8 w 131"/>
                  <a:gd name="T15" fmla="*/ 53 h 55"/>
                  <a:gd name="T16" fmla="*/ 9 w 131"/>
                  <a:gd name="T17" fmla="*/ 53 h 55"/>
                  <a:gd name="T18" fmla="*/ 9 w 131"/>
                  <a:gd name="T19" fmla="*/ 52 h 55"/>
                  <a:gd name="T20" fmla="*/ 11 w 131"/>
                  <a:gd name="T21" fmla="*/ 51 h 55"/>
                  <a:gd name="T22" fmla="*/ 11 w 131"/>
                  <a:gd name="T23" fmla="*/ 32 h 55"/>
                  <a:gd name="T24" fmla="*/ 127 w 131"/>
                  <a:gd name="T25" fmla="*/ 11 h 55"/>
                  <a:gd name="T26" fmla="*/ 128 w 131"/>
                  <a:gd name="T27" fmla="*/ 11 h 55"/>
                  <a:gd name="T28" fmla="*/ 129 w 131"/>
                  <a:gd name="T29" fmla="*/ 10 h 55"/>
                  <a:gd name="T30" fmla="*/ 129 w 131"/>
                  <a:gd name="T31" fmla="*/ 8 h 55"/>
                  <a:gd name="T32" fmla="*/ 131 w 131"/>
                  <a:gd name="T33" fmla="*/ 7 h 55"/>
                  <a:gd name="T34" fmla="*/ 131 w 131"/>
                  <a:gd name="T35" fmla="*/ 3 h 55"/>
                  <a:gd name="T36" fmla="*/ 129 w 131"/>
                  <a:gd name="T37" fmla="*/ 1 h 55"/>
                  <a:gd name="T38" fmla="*/ 128 w 131"/>
                  <a:gd name="T39" fmla="*/ 1 h 55"/>
                  <a:gd name="T40" fmla="*/ 127 w 131"/>
                  <a:gd name="T41" fmla="*/ 0 h 55"/>
                  <a:gd name="T42" fmla="*/ 124 w 131"/>
                  <a:gd name="T43" fmla="*/ 0 h 55"/>
                  <a:gd name="T44" fmla="*/ 4 w 131"/>
                  <a:gd name="T45" fmla="*/ 22 h 55"/>
                  <a:gd name="T46" fmla="*/ 2 w 131"/>
                  <a:gd name="T47" fmla="*/ 24 h 55"/>
                  <a:gd name="T48" fmla="*/ 1 w 131"/>
                  <a:gd name="T49" fmla="*/ 24 h 55"/>
                  <a:gd name="T50" fmla="*/ 1 w 131"/>
                  <a:gd name="T51" fmla="*/ 25 h 55"/>
                  <a:gd name="T52" fmla="*/ 0 w 131"/>
                  <a:gd name="T53" fmla="*/ 27 h 55"/>
                  <a:gd name="T54" fmla="*/ 0 w 131"/>
                  <a:gd name="T55" fmla="*/ 28 h 55"/>
                  <a:gd name="T56" fmla="*/ 0 w 131"/>
                  <a:gd name="T57"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1" h="55">
                    <a:moveTo>
                      <a:pt x="0" y="49"/>
                    </a:moveTo>
                    <a:lnTo>
                      <a:pt x="0" y="51"/>
                    </a:lnTo>
                    <a:lnTo>
                      <a:pt x="1" y="52"/>
                    </a:lnTo>
                    <a:lnTo>
                      <a:pt x="1" y="53"/>
                    </a:lnTo>
                    <a:lnTo>
                      <a:pt x="2" y="53"/>
                    </a:lnTo>
                    <a:lnTo>
                      <a:pt x="4" y="55"/>
                    </a:lnTo>
                    <a:lnTo>
                      <a:pt x="7" y="55"/>
                    </a:lnTo>
                    <a:lnTo>
                      <a:pt x="8" y="53"/>
                    </a:lnTo>
                    <a:lnTo>
                      <a:pt x="9" y="53"/>
                    </a:lnTo>
                    <a:lnTo>
                      <a:pt x="9" y="52"/>
                    </a:lnTo>
                    <a:lnTo>
                      <a:pt x="11" y="51"/>
                    </a:lnTo>
                    <a:lnTo>
                      <a:pt x="11" y="32"/>
                    </a:lnTo>
                    <a:lnTo>
                      <a:pt x="127" y="11"/>
                    </a:lnTo>
                    <a:lnTo>
                      <a:pt x="128" y="11"/>
                    </a:lnTo>
                    <a:lnTo>
                      <a:pt x="129" y="10"/>
                    </a:lnTo>
                    <a:lnTo>
                      <a:pt x="129" y="8"/>
                    </a:lnTo>
                    <a:lnTo>
                      <a:pt x="131" y="7"/>
                    </a:lnTo>
                    <a:lnTo>
                      <a:pt x="131" y="3"/>
                    </a:lnTo>
                    <a:lnTo>
                      <a:pt x="129" y="1"/>
                    </a:lnTo>
                    <a:lnTo>
                      <a:pt x="128" y="1"/>
                    </a:lnTo>
                    <a:lnTo>
                      <a:pt x="127" y="0"/>
                    </a:lnTo>
                    <a:lnTo>
                      <a:pt x="124" y="0"/>
                    </a:lnTo>
                    <a:lnTo>
                      <a:pt x="4" y="22"/>
                    </a:lnTo>
                    <a:lnTo>
                      <a:pt x="2" y="24"/>
                    </a:lnTo>
                    <a:lnTo>
                      <a:pt x="1" y="24"/>
                    </a:lnTo>
                    <a:lnTo>
                      <a:pt x="1" y="25"/>
                    </a:lnTo>
                    <a:lnTo>
                      <a:pt x="0" y="27"/>
                    </a:lnTo>
                    <a:lnTo>
                      <a:pt x="0" y="28"/>
                    </a:lnTo>
                    <a:lnTo>
                      <a:pt x="0" y="4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0" name="Freeform 2337"/>
              <p:cNvSpPr>
                <a:spLocks/>
              </p:cNvSpPr>
              <p:nvPr/>
            </p:nvSpPr>
            <p:spPr bwMode="auto">
              <a:xfrm>
                <a:off x="4447" y="1757"/>
                <a:ext cx="50" cy="48"/>
              </a:xfrm>
              <a:custGeom>
                <a:avLst/>
                <a:gdLst>
                  <a:gd name="T0" fmla="*/ 88 w 100"/>
                  <a:gd name="T1" fmla="*/ 91 h 96"/>
                  <a:gd name="T2" fmla="*/ 88 w 100"/>
                  <a:gd name="T3" fmla="*/ 92 h 96"/>
                  <a:gd name="T4" fmla="*/ 90 w 100"/>
                  <a:gd name="T5" fmla="*/ 93 h 96"/>
                  <a:gd name="T6" fmla="*/ 90 w 100"/>
                  <a:gd name="T7" fmla="*/ 95 h 96"/>
                  <a:gd name="T8" fmla="*/ 91 w 100"/>
                  <a:gd name="T9" fmla="*/ 95 h 96"/>
                  <a:gd name="T10" fmla="*/ 93 w 100"/>
                  <a:gd name="T11" fmla="*/ 96 h 96"/>
                  <a:gd name="T12" fmla="*/ 96 w 100"/>
                  <a:gd name="T13" fmla="*/ 96 h 96"/>
                  <a:gd name="T14" fmla="*/ 97 w 100"/>
                  <a:gd name="T15" fmla="*/ 95 h 96"/>
                  <a:gd name="T16" fmla="*/ 98 w 100"/>
                  <a:gd name="T17" fmla="*/ 95 h 96"/>
                  <a:gd name="T18" fmla="*/ 98 w 100"/>
                  <a:gd name="T19" fmla="*/ 93 h 96"/>
                  <a:gd name="T20" fmla="*/ 100 w 100"/>
                  <a:gd name="T21" fmla="*/ 92 h 96"/>
                  <a:gd name="T22" fmla="*/ 100 w 100"/>
                  <a:gd name="T23" fmla="*/ 67 h 96"/>
                  <a:gd name="T24" fmla="*/ 98 w 100"/>
                  <a:gd name="T25" fmla="*/ 65 h 96"/>
                  <a:gd name="T26" fmla="*/ 98 w 100"/>
                  <a:gd name="T27" fmla="*/ 64 h 96"/>
                  <a:gd name="T28" fmla="*/ 97 w 100"/>
                  <a:gd name="T29" fmla="*/ 64 h 96"/>
                  <a:gd name="T30" fmla="*/ 8 w 100"/>
                  <a:gd name="T31" fmla="*/ 2 h 96"/>
                  <a:gd name="T32" fmla="*/ 7 w 100"/>
                  <a:gd name="T33" fmla="*/ 0 h 96"/>
                  <a:gd name="T34" fmla="*/ 2 w 100"/>
                  <a:gd name="T35" fmla="*/ 0 h 96"/>
                  <a:gd name="T36" fmla="*/ 1 w 100"/>
                  <a:gd name="T37" fmla="*/ 2 h 96"/>
                  <a:gd name="T38" fmla="*/ 1 w 100"/>
                  <a:gd name="T39" fmla="*/ 3 h 96"/>
                  <a:gd name="T40" fmla="*/ 0 w 100"/>
                  <a:gd name="T41" fmla="*/ 5 h 96"/>
                  <a:gd name="T42" fmla="*/ 0 w 100"/>
                  <a:gd name="T43" fmla="*/ 9 h 96"/>
                  <a:gd name="T44" fmla="*/ 1 w 100"/>
                  <a:gd name="T45" fmla="*/ 10 h 96"/>
                  <a:gd name="T46" fmla="*/ 2 w 100"/>
                  <a:gd name="T47" fmla="*/ 10 h 96"/>
                  <a:gd name="T48" fmla="*/ 88 w 100"/>
                  <a:gd name="T49" fmla="*/ 71 h 96"/>
                  <a:gd name="T50" fmla="*/ 88 w 100"/>
                  <a:gd name="T51"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 h="96">
                    <a:moveTo>
                      <a:pt x="88" y="91"/>
                    </a:moveTo>
                    <a:lnTo>
                      <a:pt x="88" y="92"/>
                    </a:lnTo>
                    <a:lnTo>
                      <a:pt x="90" y="93"/>
                    </a:lnTo>
                    <a:lnTo>
                      <a:pt x="90" y="95"/>
                    </a:lnTo>
                    <a:lnTo>
                      <a:pt x="91" y="95"/>
                    </a:lnTo>
                    <a:lnTo>
                      <a:pt x="93" y="96"/>
                    </a:lnTo>
                    <a:lnTo>
                      <a:pt x="96" y="96"/>
                    </a:lnTo>
                    <a:lnTo>
                      <a:pt x="97" y="95"/>
                    </a:lnTo>
                    <a:lnTo>
                      <a:pt x="98" y="95"/>
                    </a:lnTo>
                    <a:lnTo>
                      <a:pt x="98" y="93"/>
                    </a:lnTo>
                    <a:lnTo>
                      <a:pt x="100" y="92"/>
                    </a:lnTo>
                    <a:lnTo>
                      <a:pt x="100" y="67"/>
                    </a:lnTo>
                    <a:lnTo>
                      <a:pt x="98" y="65"/>
                    </a:lnTo>
                    <a:lnTo>
                      <a:pt x="98" y="64"/>
                    </a:lnTo>
                    <a:lnTo>
                      <a:pt x="97" y="64"/>
                    </a:lnTo>
                    <a:lnTo>
                      <a:pt x="8" y="2"/>
                    </a:lnTo>
                    <a:lnTo>
                      <a:pt x="7" y="0"/>
                    </a:lnTo>
                    <a:lnTo>
                      <a:pt x="2" y="0"/>
                    </a:lnTo>
                    <a:lnTo>
                      <a:pt x="1" y="2"/>
                    </a:lnTo>
                    <a:lnTo>
                      <a:pt x="1" y="3"/>
                    </a:lnTo>
                    <a:lnTo>
                      <a:pt x="0" y="5"/>
                    </a:lnTo>
                    <a:lnTo>
                      <a:pt x="0" y="9"/>
                    </a:lnTo>
                    <a:lnTo>
                      <a:pt x="1" y="10"/>
                    </a:lnTo>
                    <a:lnTo>
                      <a:pt x="2" y="10"/>
                    </a:lnTo>
                    <a:lnTo>
                      <a:pt x="88" y="71"/>
                    </a:lnTo>
                    <a:lnTo>
                      <a:pt x="88" y="9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1" name="Rectangle 2338"/>
              <p:cNvSpPr>
                <a:spLocks noChangeArrowheads="1"/>
              </p:cNvSpPr>
              <p:nvPr/>
            </p:nvSpPr>
            <p:spPr bwMode="auto">
              <a:xfrm>
                <a:off x="4322" y="1676"/>
                <a:ext cx="20" cy="93"/>
              </a:xfrm>
              <a:prstGeom prst="rect">
                <a:avLst/>
              </a:prstGeom>
              <a:solidFill>
                <a:srgbClr val="86868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2" name="Freeform 2339"/>
              <p:cNvSpPr>
                <a:spLocks/>
              </p:cNvSpPr>
              <p:nvPr/>
            </p:nvSpPr>
            <p:spPr bwMode="auto">
              <a:xfrm>
                <a:off x="4320" y="1671"/>
                <a:ext cx="24" cy="99"/>
              </a:xfrm>
              <a:custGeom>
                <a:avLst/>
                <a:gdLst>
                  <a:gd name="T0" fmla="*/ 11 w 49"/>
                  <a:gd name="T1" fmla="*/ 5 h 197"/>
                  <a:gd name="T2" fmla="*/ 11 w 49"/>
                  <a:gd name="T3" fmla="*/ 4 h 197"/>
                  <a:gd name="T4" fmla="*/ 10 w 49"/>
                  <a:gd name="T5" fmla="*/ 2 h 197"/>
                  <a:gd name="T6" fmla="*/ 10 w 49"/>
                  <a:gd name="T7" fmla="*/ 1 h 197"/>
                  <a:gd name="T8" fmla="*/ 8 w 49"/>
                  <a:gd name="T9" fmla="*/ 1 h 197"/>
                  <a:gd name="T10" fmla="*/ 7 w 49"/>
                  <a:gd name="T11" fmla="*/ 0 h 197"/>
                  <a:gd name="T12" fmla="*/ 4 w 49"/>
                  <a:gd name="T13" fmla="*/ 0 h 197"/>
                  <a:gd name="T14" fmla="*/ 3 w 49"/>
                  <a:gd name="T15" fmla="*/ 1 h 197"/>
                  <a:gd name="T16" fmla="*/ 1 w 49"/>
                  <a:gd name="T17" fmla="*/ 1 h 197"/>
                  <a:gd name="T18" fmla="*/ 1 w 49"/>
                  <a:gd name="T19" fmla="*/ 2 h 197"/>
                  <a:gd name="T20" fmla="*/ 0 w 49"/>
                  <a:gd name="T21" fmla="*/ 4 h 197"/>
                  <a:gd name="T22" fmla="*/ 0 w 49"/>
                  <a:gd name="T23" fmla="*/ 193 h 197"/>
                  <a:gd name="T24" fmla="*/ 1 w 49"/>
                  <a:gd name="T25" fmla="*/ 194 h 197"/>
                  <a:gd name="T26" fmla="*/ 1 w 49"/>
                  <a:gd name="T27" fmla="*/ 196 h 197"/>
                  <a:gd name="T28" fmla="*/ 3 w 49"/>
                  <a:gd name="T29" fmla="*/ 196 h 197"/>
                  <a:gd name="T30" fmla="*/ 4 w 49"/>
                  <a:gd name="T31" fmla="*/ 197 h 197"/>
                  <a:gd name="T32" fmla="*/ 45 w 49"/>
                  <a:gd name="T33" fmla="*/ 197 h 197"/>
                  <a:gd name="T34" fmla="*/ 47 w 49"/>
                  <a:gd name="T35" fmla="*/ 196 h 197"/>
                  <a:gd name="T36" fmla="*/ 48 w 49"/>
                  <a:gd name="T37" fmla="*/ 196 h 197"/>
                  <a:gd name="T38" fmla="*/ 48 w 49"/>
                  <a:gd name="T39" fmla="*/ 194 h 197"/>
                  <a:gd name="T40" fmla="*/ 49 w 49"/>
                  <a:gd name="T41" fmla="*/ 193 h 197"/>
                  <a:gd name="T42" fmla="*/ 49 w 49"/>
                  <a:gd name="T43" fmla="*/ 4 h 197"/>
                  <a:gd name="T44" fmla="*/ 48 w 49"/>
                  <a:gd name="T45" fmla="*/ 2 h 197"/>
                  <a:gd name="T46" fmla="*/ 48 w 49"/>
                  <a:gd name="T47" fmla="*/ 1 h 197"/>
                  <a:gd name="T48" fmla="*/ 47 w 49"/>
                  <a:gd name="T49" fmla="*/ 1 h 197"/>
                  <a:gd name="T50" fmla="*/ 45 w 49"/>
                  <a:gd name="T51" fmla="*/ 0 h 197"/>
                  <a:gd name="T52" fmla="*/ 42 w 49"/>
                  <a:gd name="T53" fmla="*/ 0 h 197"/>
                  <a:gd name="T54" fmla="*/ 41 w 49"/>
                  <a:gd name="T55" fmla="*/ 1 h 197"/>
                  <a:gd name="T56" fmla="*/ 40 w 49"/>
                  <a:gd name="T57" fmla="*/ 1 h 197"/>
                  <a:gd name="T58" fmla="*/ 40 w 49"/>
                  <a:gd name="T59" fmla="*/ 2 h 197"/>
                  <a:gd name="T60" fmla="*/ 38 w 49"/>
                  <a:gd name="T61" fmla="*/ 4 h 197"/>
                  <a:gd name="T62" fmla="*/ 38 w 49"/>
                  <a:gd name="T63" fmla="*/ 5 h 197"/>
                  <a:gd name="T64" fmla="*/ 38 w 49"/>
                  <a:gd name="T65" fmla="*/ 186 h 197"/>
                  <a:gd name="T66" fmla="*/ 11 w 49"/>
                  <a:gd name="T67" fmla="*/ 186 h 197"/>
                  <a:gd name="T68" fmla="*/ 11 w 49"/>
                  <a:gd name="T69" fmla="*/ 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197">
                    <a:moveTo>
                      <a:pt x="11" y="5"/>
                    </a:moveTo>
                    <a:lnTo>
                      <a:pt x="11" y="4"/>
                    </a:lnTo>
                    <a:lnTo>
                      <a:pt x="10" y="2"/>
                    </a:lnTo>
                    <a:lnTo>
                      <a:pt x="10" y="1"/>
                    </a:lnTo>
                    <a:lnTo>
                      <a:pt x="8" y="1"/>
                    </a:lnTo>
                    <a:lnTo>
                      <a:pt x="7" y="0"/>
                    </a:lnTo>
                    <a:lnTo>
                      <a:pt x="4" y="0"/>
                    </a:lnTo>
                    <a:lnTo>
                      <a:pt x="3" y="1"/>
                    </a:lnTo>
                    <a:lnTo>
                      <a:pt x="1" y="1"/>
                    </a:lnTo>
                    <a:lnTo>
                      <a:pt x="1" y="2"/>
                    </a:lnTo>
                    <a:lnTo>
                      <a:pt x="0" y="4"/>
                    </a:lnTo>
                    <a:lnTo>
                      <a:pt x="0" y="193"/>
                    </a:lnTo>
                    <a:lnTo>
                      <a:pt x="1" y="194"/>
                    </a:lnTo>
                    <a:lnTo>
                      <a:pt x="1" y="196"/>
                    </a:lnTo>
                    <a:lnTo>
                      <a:pt x="3" y="196"/>
                    </a:lnTo>
                    <a:lnTo>
                      <a:pt x="4" y="197"/>
                    </a:lnTo>
                    <a:lnTo>
                      <a:pt x="45" y="197"/>
                    </a:lnTo>
                    <a:lnTo>
                      <a:pt x="47" y="196"/>
                    </a:lnTo>
                    <a:lnTo>
                      <a:pt x="48" y="196"/>
                    </a:lnTo>
                    <a:lnTo>
                      <a:pt x="48" y="194"/>
                    </a:lnTo>
                    <a:lnTo>
                      <a:pt x="49" y="193"/>
                    </a:lnTo>
                    <a:lnTo>
                      <a:pt x="49" y="4"/>
                    </a:lnTo>
                    <a:lnTo>
                      <a:pt x="48" y="2"/>
                    </a:lnTo>
                    <a:lnTo>
                      <a:pt x="48" y="1"/>
                    </a:lnTo>
                    <a:lnTo>
                      <a:pt x="47" y="1"/>
                    </a:lnTo>
                    <a:lnTo>
                      <a:pt x="45" y="0"/>
                    </a:lnTo>
                    <a:lnTo>
                      <a:pt x="42" y="0"/>
                    </a:lnTo>
                    <a:lnTo>
                      <a:pt x="41" y="1"/>
                    </a:lnTo>
                    <a:lnTo>
                      <a:pt x="40" y="1"/>
                    </a:lnTo>
                    <a:lnTo>
                      <a:pt x="40" y="2"/>
                    </a:lnTo>
                    <a:lnTo>
                      <a:pt x="38" y="4"/>
                    </a:lnTo>
                    <a:lnTo>
                      <a:pt x="38" y="5"/>
                    </a:lnTo>
                    <a:lnTo>
                      <a:pt x="38" y="186"/>
                    </a:lnTo>
                    <a:lnTo>
                      <a:pt x="11" y="186"/>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3" name="Freeform 2340"/>
              <p:cNvSpPr>
                <a:spLocks/>
              </p:cNvSpPr>
              <p:nvPr/>
            </p:nvSpPr>
            <p:spPr bwMode="auto">
              <a:xfrm>
                <a:off x="4309" y="1741"/>
                <a:ext cx="46" cy="45"/>
              </a:xfrm>
              <a:custGeom>
                <a:avLst/>
                <a:gdLst>
                  <a:gd name="T0" fmla="*/ 24 w 92"/>
                  <a:gd name="T1" fmla="*/ 12 h 91"/>
                  <a:gd name="T2" fmla="*/ 25 w 92"/>
                  <a:gd name="T3" fmla="*/ 12 h 91"/>
                  <a:gd name="T4" fmla="*/ 27 w 92"/>
                  <a:gd name="T5" fmla="*/ 10 h 91"/>
                  <a:gd name="T6" fmla="*/ 28 w 92"/>
                  <a:gd name="T7" fmla="*/ 10 h 91"/>
                  <a:gd name="T8" fmla="*/ 28 w 92"/>
                  <a:gd name="T9" fmla="*/ 9 h 91"/>
                  <a:gd name="T10" fmla="*/ 29 w 92"/>
                  <a:gd name="T11" fmla="*/ 7 h 91"/>
                  <a:gd name="T12" fmla="*/ 29 w 92"/>
                  <a:gd name="T13" fmla="*/ 5 h 91"/>
                  <a:gd name="T14" fmla="*/ 28 w 92"/>
                  <a:gd name="T15" fmla="*/ 3 h 91"/>
                  <a:gd name="T16" fmla="*/ 28 w 92"/>
                  <a:gd name="T17" fmla="*/ 2 h 91"/>
                  <a:gd name="T18" fmla="*/ 27 w 92"/>
                  <a:gd name="T19" fmla="*/ 2 h 91"/>
                  <a:gd name="T20" fmla="*/ 25 w 92"/>
                  <a:gd name="T21" fmla="*/ 0 h 91"/>
                  <a:gd name="T22" fmla="*/ 4 w 92"/>
                  <a:gd name="T23" fmla="*/ 0 h 91"/>
                  <a:gd name="T24" fmla="*/ 3 w 92"/>
                  <a:gd name="T25" fmla="*/ 2 h 91"/>
                  <a:gd name="T26" fmla="*/ 1 w 92"/>
                  <a:gd name="T27" fmla="*/ 2 h 91"/>
                  <a:gd name="T28" fmla="*/ 1 w 92"/>
                  <a:gd name="T29" fmla="*/ 3 h 91"/>
                  <a:gd name="T30" fmla="*/ 0 w 92"/>
                  <a:gd name="T31" fmla="*/ 5 h 91"/>
                  <a:gd name="T32" fmla="*/ 0 w 92"/>
                  <a:gd name="T33" fmla="*/ 86 h 91"/>
                  <a:gd name="T34" fmla="*/ 1 w 92"/>
                  <a:gd name="T35" fmla="*/ 88 h 91"/>
                  <a:gd name="T36" fmla="*/ 1 w 92"/>
                  <a:gd name="T37" fmla="*/ 89 h 91"/>
                  <a:gd name="T38" fmla="*/ 3 w 92"/>
                  <a:gd name="T39" fmla="*/ 89 h 91"/>
                  <a:gd name="T40" fmla="*/ 4 w 92"/>
                  <a:gd name="T41" fmla="*/ 91 h 91"/>
                  <a:gd name="T42" fmla="*/ 87 w 92"/>
                  <a:gd name="T43" fmla="*/ 91 h 91"/>
                  <a:gd name="T44" fmla="*/ 89 w 92"/>
                  <a:gd name="T45" fmla="*/ 89 h 91"/>
                  <a:gd name="T46" fmla="*/ 90 w 92"/>
                  <a:gd name="T47" fmla="*/ 89 h 91"/>
                  <a:gd name="T48" fmla="*/ 90 w 92"/>
                  <a:gd name="T49" fmla="*/ 88 h 91"/>
                  <a:gd name="T50" fmla="*/ 92 w 92"/>
                  <a:gd name="T51" fmla="*/ 86 h 91"/>
                  <a:gd name="T52" fmla="*/ 92 w 92"/>
                  <a:gd name="T53" fmla="*/ 5 h 91"/>
                  <a:gd name="T54" fmla="*/ 90 w 92"/>
                  <a:gd name="T55" fmla="*/ 3 h 91"/>
                  <a:gd name="T56" fmla="*/ 90 w 92"/>
                  <a:gd name="T57" fmla="*/ 2 h 91"/>
                  <a:gd name="T58" fmla="*/ 89 w 92"/>
                  <a:gd name="T59" fmla="*/ 2 h 91"/>
                  <a:gd name="T60" fmla="*/ 87 w 92"/>
                  <a:gd name="T61" fmla="*/ 0 h 91"/>
                  <a:gd name="T62" fmla="*/ 65 w 92"/>
                  <a:gd name="T63" fmla="*/ 0 h 91"/>
                  <a:gd name="T64" fmla="*/ 63 w 92"/>
                  <a:gd name="T65" fmla="*/ 2 h 91"/>
                  <a:gd name="T66" fmla="*/ 62 w 92"/>
                  <a:gd name="T67" fmla="*/ 2 h 91"/>
                  <a:gd name="T68" fmla="*/ 62 w 92"/>
                  <a:gd name="T69" fmla="*/ 3 h 91"/>
                  <a:gd name="T70" fmla="*/ 61 w 92"/>
                  <a:gd name="T71" fmla="*/ 5 h 91"/>
                  <a:gd name="T72" fmla="*/ 61 w 92"/>
                  <a:gd name="T73" fmla="*/ 7 h 91"/>
                  <a:gd name="T74" fmla="*/ 62 w 92"/>
                  <a:gd name="T75" fmla="*/ 9 h 91"/>
                  <a:gd name="T76" fmla="*/ 62 w 92"/>
                  <a:gd name="T77" fmla="*/ 10 h 91"/>
                  <a:gd name="T78" fmla="*/ 63 w 92"/>
                  <a:gd name="T79" fmla="*/ 10 h 91"/>
                  <a:gd name="T80" fmla="*/ 65 w 92"/>
                  <a:gd name="T81" fmla="*/ 12 h 91"/>
                  <a:gd name="T82" fmla="*/ 66 w 92"/>
                  <a:gd name="T83" fmla="*/ 12 h 91"/>
                  <a:gd name="T84" fmla="*/ 80 w 92"/>
                  <a:gd name="T85" fmla="*/ 12 h 91"/>
                  <a:gd name="T86" fmla="*/ 80 w 92"/>
                  <a:gd name="T87" fmla="*/ 79 h 91"/>
                  <a:gd name="T88" fmla="*/ 11 w 92"/>
                  <a:gd name="T89" fmla="*/ 79 h 91"/>
                  <a:gd name="T90" fmla="*/ 11 w 92"/>
                  <a:gd name="T91" fmla="*/ 12 h 91"/>
                  <a:gd name="T92" fmla="*/ 24 w 92"/>
                  <a:gd name="T93" fmla="*/ 1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2" h="91">
                    <a:moveTo>
                      <a:pt x="24" y="12"/>
                    </a:moveTo>
                    <a:lnTo>
                      <a:pt x="25" y="12"/>
                    </a:lnTo>
                    <a:lnTo>
                      <a:pt x="27" y="10"/>
                    </a:lnTo>
                    <a:lnTo>
                      <a:pt x="28" y="10"/>
                    </a:lnTo>
                    <a:lnTo>
                      <a:pt x="28" y="9"/>
                    </a:lnTo>
                    <a:lnTo>
                      <a:pt x="29" y="7"/>
                    </a:lnTo>
                    <a:lnTo>
                      <a:pt x="29" y="5"/>
                    </a:lnTo>
                    <a:lnTo>
                      <a:pt x="28" y="3"/>
                    </a:lnTo>
                    <a:lnTo>
                      <a:pt x="28" y="2"/>
                    </a:lnTo>
                    <a:lnTo>
                      <a:pt x="27" y="2"/>
                    </a:lnTo>
                    <a:lnTo>
                      <a:pt x="25" y="0"/>
                    </a:lnTo>
                    <a:lnTo>
                      <a:pt x="4" y="0"/>
                    </a:lnTo>
                    <a:lnTo>
                      <a:pt x="3" y="2"/>
                    </a:lnTo>
                    <a:lnTo>
                      <a:pt x="1" y="2"/>
                    </a:lnTo>
                    <a:lnTo>
                      <a:pt x="1" y="3"/>
                    </a:lnTo>
                    <a:lnTo>
                      <a:pt x="0" y="5"/>
                    </a:lnTo>
                    <a:lnTo>
                      <a:pt x="0" y="86"/>
                    </a:lnTo>
                    <a:lnTo>
                      <a:pt x="1" y="88"/>
                    </a:lnTo>
                    <a:lnTo>
                      <a:pt x="1" y="89"/>
                    </a:lnTo>
                    <a:lnTo>
                      <a:pt x="3" y="89"/>
                    </a:lnTo>
                    <a:lnTo>
                      <a:pt x="4" y="91"/>
                    </a:lnTo>
                    <a:lnTo>
                      <a:pt x="87" y="91"/>
                    </a:lnTo>
                    <a:lnTo>
                      <a:pt x="89" y="89"/>
                    </a:lnTo>
                    <a:lnTo>
                      <a:pt x="90" y="89"/>
                    </a:lnTo>
                    <a:lnTo>
                      <a:pt x="90" y="88"/>
                    </a:lnTo>
                    <a:lnTo>
                      <a:pt x="92" y="86"/>
                    </a:lnTo>
                    <a:lnTo>
                      <a:pt x="92" y="5"/>
                    </a:lnTo>
                    <a:lnTo>
                      <a:pt x="90" y="3"/>
                    </a:lnTo>
                    <a:lnTo>
                      <a:pt x="90" y="2"/>
                    </a:lnTo>
                    <a:lnTo>
                      <a:pt x="89" y="2"/>
                    </a:lnTo>
                    <a:lnTo>
                      <a:pt x="87" y="0"/>
                    </a:lnTo>
                    <a:lnTo>
                      <a:pt x="65" y="0"/>
                    </a:lnTo>
                    <a:lnTo>
                      <a:pt x="63" y="2"/>
                    </a:lnTo>
                    <a:lnTo>
                      <a:pt x="62" y="2"/>
                    </a:lnTo>
                    <a:lnTo>
                      <a:pt x="62" y="3"/>
                    </a:lnTo>
                    <a:lnTo>
                      <a:pt x="61" y="5"/>
                    </a:lnTo>
                    <a:lnTo>
                      <a:pt x="61" y="7"/>
                    </a:lnTo>
                    <a:lnTo>
                      <a:pt x="62" y="9"/>
                    </a:lnTo>
                    <a:lnTo>
                      <a:pt x="62" y="10"/>
                    </a:lnTo>
                    <a:lnTo>
                      <a:pt x="63" y="10"/>
                    </a:lnTo>
                    <a:lnTo>
                      <a:pt x="65" y="12"/>
                    </a:lnTo>
                    <a:lnTo>
                      <a:pt x="66" y="12"/>
                    </a:lnTo>
                    <a:lnTo>
                      <a:pt x="80" y="12"/>
                    </a:lnTo>
                    <a:lnTo>
                      <a:pt x="80" y="79"/>
                    </a:lnTo>
                    <a:lnTo>
                      <a:pt x="11" y="79"/>
                    </a:lnTo>
                    <a:lnTo>
                      <a:pt x="11" y="12"/>
                    </a:lnTo>
                    <a:lnTo>
                      <a:pt x="2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4" name="Freeform 2341"/>
              <p:cNvSpPr>
                <a:spLocks/>
              </p:cNvSpPr>
              <p:nvPr/>
            </p:nvSpPr>
            <p:spPr bwMode="auto">
              <a:xfrm>
                <a:off x="4310" y="1765"/>
                <a:ext cx="44" cy="6"/>
              </a:xfrm>
              <a:custGeom>
                <a:avLst/>
                <a:gdLst>
                  <a:gd name="T0" fmla="*/ 6 w 89"/>
                  <a:gd name="T1" fmla="*/ 0 h 12"/>
                  <a:gd name="T2" fmla="*/ 4 w 89"/>
                  <a:gd name="T3" fmla="*/ 0 h 12"/>
                  <a:gd name="T4" fmla="*/ 3 w 89"/>
                  <a:gd name="T5" fmla="*/ 2 h 12"/>
                  <a:gd name="T6" fmla="*/ 2 w 89"/>
                  <a:gd name="T7" fmla="*/ 2 h 12"/>
                  <a:gd name="T8" fmla="*/ 2 w 89"/>
                  <a:gd name="T9" fmla="*/ 3 h 12"/>
                  <a:gd name="T10" fmla="*/ 0 w 89"/>
                  <a:gd name="T11" fmla="*/ 4 h 12"/>
                  <a:gd name="T12" fmla="*/ 0 w 89"/>
                  <a:gd name="T13" fmla="*/ 7 h 12"/>
                  <a:gd name="T14" fmla="*/ 2 w 89"/>
                  <a:gd name="T15" fmla="*/ 9 h 12"/>
                  <a:gd name="T16" fmla="*/ 2 w 89"/>
                  <a:gd name="T17" fmla="*/ 10 h 12"/>
                  <a:gd name="T18" fmla="*/ 3 w 89"/>
                  <a:gd name="T19" fmla="*/ 10 h 12"/>
                  <a:gd name="T20" fmla="*/ 4 w 89"/>
                  <a:gd name="T21" fmla="*/ 12 h 12"/>
                  <a:gd name="T22" fmla="*/ 85 w 89"/>
                  <a:gd name="T23" fmla="*/ 12 h 12"/>
                  <a:gd name="T24" fmla="*/ 86 w 89"/>
                  <a:gd name="T25" fmla="*/ 10 h 12"/>
                  <a:gd name="T26" fmla="*/ 88 w 89"/>
                  <a:gd name="T27" fmla="*/ 10 h 12"/>
                  <a:gd name="T28" fmla="*/ 88 w 89"/>
                  <a:gd name="T29" fmla="*/ 9 h 12"/>
                  <a:gd name="T30" fmla="*/ 89 w 89"/>
                  <a:gd name="T31" fmla="*/ 7 h 12"/>
                  <a:gd name="T32" fmla="*/ 89 w 89"/>
                  <a:gd name="T33" fmla="*/ 4 h 12"/>
                  <a:gd name="T34" fmla="*/ 88 w 89"/>
                  <a:gd name="T35" fmla="*/ 3 h 12"/>
                  <a:gd name="T36" fmla="*/ 88 w 89"/>
                  <a:gd name="T37" fmla="*/ 2 h 12"/>
                  <a:gd name="T38" fmla="*/ 86 w 89"/>
                  <a:gd name="T39" fmla="*/ 2 h 12"/>
                  <a:gd name="T40" fmla="*/ 85 w 89"/>
                  <a:gd name="T41" fmla="*/ 0 h 12"/>
                  <a:gd name="T42" fmla="*/ 84 w 89"/>
                  <a:gd name="T43" fmla="*/ 0 h 12"/>
                  <a:gd name="T44" fmla="*/ 6 w 89"/>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12">
                    <a:moveTo>
                      <a:pt x="6" y="0"/>
                    </a:moveTo>
                    <a:lnTo>
                      <a:pt x="4" y="0"/>
                    </a:lnTo>
                    <a:lnTo>
                      <a:pt x="3" y="2"/>
                    </a:lnTo>
                    <a:lnTo>
                      <a:pt x="2" y="2"/>
                    </a:lnTo>
                    <a:lnTo>
                      <a:pt x="2" y="3"/>
                    </a:lnTo>
                    <a:lnTo>
                      <a:pt x="0" y="4"/>
                    </a:lnTo>
                    <a:lnTo>
                      <a:pt x="0" y="7"/>
                    </a:lnTo>
                    <a:lnTo>
                      <a:pt x="2" y="9"/>
                    </a:lnTo>
                    <a:lnTo>
                      <a:pt x="2" y="10"/>
                    </a:lnTo>
                    <a:lnTo>
                      <a:pt x="3" y="10"/>
                    </a:lnTo>
                    <a:lnTo>
                      <a:pt x="4" y="12"/>
                    </a:lnTo>
                    <a:lnTo>
                      <a:pt x="85" y="12"/>
                    </a:lnTo>
                    <a:lnTo>
                      <a:pt x="86" y="10"/>
                    </a:lnTo>
                    <a:lnTo>
                      <a:pt x="88" y="10"/>
                    </a:lnTo>
                    <a:lnTo>
                      <a:pt x="88" y="9"/>
                    </a:lnTo>
                    <a:lnTo>
                      <a:pt x="89" y="7"/>
                    </a:lnTo>
                    <a:lnTo>
                      <a:pt x="89" y="4"/>
                    </a:lnTo>
                    <a:lnTo>
                      <a:pt x="88" y="3"/>
                    </a:lnTo>
                    <a:lnTo>
                      <a:pt x="88" y="2"/>
                    </a:lnTo>
                    <a:lnTo>
                      <a:pt x="86" y="2"/>
                    </a:lnTo>
                    <a:lnTo>
                      <a:pt x="85" y="0"/>
                    </a:lnTo>
                    <a:lnTo>
                      <a:pt x="84" y="0"/>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5" name="Freeform 2342"/>
              <p:cNvSpPr>
                <a:spLocks/>
              </p:cNvSpPr>
              <p:nvPr/>
            </p:nvSpPr>
            <p:spPr bwMode="auto">
              <a:xfrm>
                <a:off x="4286" y="1512"/>
                <a:ext cx="56" cy="180"/>
              </a:xfrm>
              <a:custGeom>
                <a:avLst/>
                <a:gdLst>
                  <a:gd name="T0" fmla="*/ 0 w 111"/>
                  <a:gd name="T1" fmla="*/ 0 h 360"/>
                  <a:gd name="T2" fmla="*/ 39 w 111"/>
                  <a:gd name="T3" fmla="*/ 0 h 360"/>
                  <a:gd name="T4" fmla="*/ 39 w 111"/>
                  <a:gd name="T5" fmla="*/ 279 h 360"/>
                  <a:gd name="T6" fmla="*/ 108 w 111"/>
                  <a:gd name="T7" fmla="*/ 324 h 360"/>
                  <a:gd name="T8" fmla="*/ 110 w 111"/>
                  <a:gd name="T9" fmla="*/ 326 h 360"/>
                  <a:gd name="T10" fmla="*/ 110 w 111"/>
                  <a:gd name="T11" fmla="*/ 327 h 360"/>
                  <a:gd name="T12" fmla="*/ 111 w 111"/>
                  <a:gd name="T13" fmla="*/ 324 h 360"/>
                  <a:gd name="T14" fmla="*/ 110 w 111"/>
                  <a:gd name="T15" fmla="*/ 326 h 360"/>
                  <a:gd name="T16" fmla="*/ 110 w 111"/>
                  <a:gd name="T17" fmla="*/ 327 h 360"/>
                  <a:gd name="T18" fmla="*/ 110 w 111"/>
                  <a:gd name="T19" fmla="*/ 324 h 360"/>
                  <a:gd name="T20" fmla="*/ 90 w 111"/>
                  <a:gd name="T21" fmla="*/ 360 h 360"/>
                  <a:gd name="T22" fmla="*/ 90 w 111"/>
                  <a:gd name="T23" fmla="*/ 358 h 360"/>
                  <a:gd name="T24" fmla="*/ 0 w 111"/>
                  <a:gd name="T25" fmla="*/ 296 h 360"/>
                  <a:gd name="T26" fmla="*/ 0 w 111"/>
                  <a:gd name="T27" fmla="*/ 7 h 360"/>
                  <a:gd name="T28" fmla="*/ 0 w 111"/>
                  <a:gd name="T2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360">
                    <a:moveTo>
                      <a:pt x="0" y="0"/>
                    </a:moveTo>
                    <a:lnTo>
                      <a:pt x="39" y="0"/>
                    </a:lnTo>
                    <a:lnTo>
                      <a:pt x="39" y="279"/>
                    </a:lnTo>
                    <a:lnTo>
                      <a:pt x="108" y="324"/>
                    </a:lnTo>
                    <a:lnTo>
                      <a:pt x="110" y="326"/>
                    </a:lnTo>
                    <a:lnTo>
                      <a:pt x="110" y="327"/>
                    </a:lnTo>
                    <a:lnTo>
                      <a:pt x="111" y="324"/>
                    </a:lnTo>
                    <a:lnTo>
                      <a:pt x="110" y="326"/>
                    </a:lnTo>
                    <a:lnTo>
                      <a:pt x="110" y="327"/>
                    </a:lnTo>
                    <a:lnTo>
                      <a:pt x="110" y="324"/>
                    </a:lnTo>
                    <a:lnTo>
                      <a:pt x="90" y="360"/>
                    </a:lnTo>
                    <a:lnTo>
                      <a:pt x="90" y="358"/>
                    </a:lnTo>
                    <a:lnTo>
                      <a:pt x="0" y="296"/>
                    </a:lnTo>
                    <a:lnTo>
                      <a:pt x="0" y="7"/>
                    </a:lnTo>
                    <a:lnTo>
                      <a:pt x="0" y="0"/>
                    </a:lnTo>
                    <a:close/>
                  </a:path>
                </a:pathLst>
              </a:custGeom>
              <a:solidFill>
                <a:srgbClr val="86868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6" name="Freeform 2343"/>
              <p:cNvSpPr>
                <a:spLocks/>
              </p:cNvSpPr>
              <p:nvPr/>
            </p:nvSpPr>
            <p:spPr bwMode="auto">
              <a:xfrm>
                <a:off x="4284" y="1512"/>
                <a:ext cx="6" cy="152"/>
              </a:xfrm>
              <a:custGeom>
                <a:avLst/>
                <a:gdLst>
                  <a:gd name="T0" fmla="*/ 12 w 12"/>
                  <a:gd name="T1" fmla="*/ 5 h 304"/>
                  <a:gd name="T2" fmla="*/ 12 w 12"/>
                  <a:gd name="T3" fmla="*/ 4 h 304"/>
                  <a:gd name="T4" fmla="*/ 10 w 12"/>
                  <a:gd name="T5" fmla="*/ 3 h 304"/>
                  <a:gd name="T6" fmla="*/ 10 w 12"/>
                  <a:gd name="T7" fmla="*/ 1 h 304"/>
                  <a:gd name="T8" fmla="*/ 9 w 12"/>
                  <a:gd name="T9" fmla="*/ 1 h 304"/>
                  <a:gd name="T10" fmla="*/ 8 w 12"/>
                  <a:gd name="T11" fmla="*/ 0 h 304"/>
                  <a:gd name="T12" fmla="*/ 5 w 12"/>
                  <a:gd name="T13" fmla="*/ 0 h 304"/>
                  <a:gd name="T14" fmla="*/ 3 w 12"/>
                  <a:gd name="T15" fmla="*/ 1 h 304"/>
                  <a:gd name="T16" fmla="*/ 2 w 12"/>
                  <a:gd name="T17" fmla="*/ 1 h 304"/>
                  <a:gd name="T18" fmla="*/ 2 w 12"/>
                  <a:gd name="T19" fmla="*/ 3 h 304"/>
                  <a:gd name="T20" fmla="*/ 0 w 12"/>
                  <a:gd name="T21" fmla="*/ 4 h 304"/>
                  <a:gd name="T22" fmla="*/ 0 w 12"/>
                  <a:gd name="T23" fmla="*/ 300 h 304"/>
                  <a:gd name="T24" fmla="*/ 2 w 12"/>
                  <a:gd name="T25" fmla="*/ 302 h 304"/>
                  <a:gd name="T26" fmla="*/ 2 w 12"/>
                  <a:gd name="T27" fmla="*/ 303 h 304"/>
                  <a:gd name="T28" fmla="*/ 3 w 12"/>
                  <a:gd name="T29" fmla="*/ 303 h 304"/>
                  <a:gd name="T30" fmla="*/ 5 w 12"/>
                  <a:gd name="T31" fmla="*/ 304 h 304"/>
                  <a:gd name="T32" fmla="*/ 8 w 12"/>
                  <a:gd name="T33" fmla="*/ 304 h 304"/>
                  <a:gd name="T34" fmla="*/ 9 w 12"/>
                  <a:gd name="T35" fmla="*/ 303 h 304"/>
                  <a:gd name="T36" fmla="*/ 10 w 12"/>
                  <a:gd name="T37" fmla="*/ 303 h 304"/>
                  <a:gd name="T38" fmla="*/ 10 w 12"/>
                  <a:gd name="T39" fmla="*/ 302 h 304"/>
                  <a:gd name="T40" fmla="*/ 12 w 12"/>
                  <a:gd name="T41" fmla="*/ 300 h 304"/>
                  <a:gd name="T42" fmla="*/ 12 w 12"/>
                  <a:gd name="T43" fmla="*/ 299 h 304"/>
                  <a:gd name="T44" fmla="*/ 12 w 12"/>
                  <a:gd name="T45"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304">
                    <a:moveTo>
                      <a:pt x="12" y="5"/>
                    </a:moveTo>
                    <a:lnTo>
                      <a:pt x="12" y="4"/>
                    </a:lnTo>
                    <a:lnTo>
                      <a:pt x="10" y="3"/>
                    </a:lnTo>
                    <a:lnTo>
                      <a:pt x="10" y="1"/>
                    </a:lnTo>
                    <a:lnTo>
                      <a:pt x="9" y="1"/>
                    </a:lnTo>
                    <a:lnTo>
                      <a:pt x="8" y="0"/>
                    </a:lnTo>
                    <a:lnTo>
                      <a:pt x="5" y="0"/>
                    </a:lnTo>
                    <a:lnTo>
                      <a:pt x="3" y="1"/>
                    </a:lnTo>
                    <a:lnTo>
                      <a:pt x="2" y="1"/>
                    </a:lnTo>
                    <a:lnTo>
                      <a:pt x="2" y="3"/>
                    </a:lnTo>
                    <a:lnTo>
                      <a:pt x="0" y="4"/>
                    </a:lnTo>
                    <a:lnTo>
                      <a:pt x="0" y="300"/>
                    </a:lnTo>
                    <a:lnTo>
                      <a:pt x="2" y="302"/>
                    </a:lnTo>
                    <a:lnTo>
                      <a:pt x="2" y="303"/>
                    </a:lnTo>
                    <a:lnTo>
                      <a:pt x="3" y="303"/>
                    </a:lnTo>
                    <a:lnTo>
                      <a:pt x="5" y="304"/>
                    </a:lnTo>
                    <a:lnTo>
                      <a:pt x="8" y="304"/>
                    </a:lnTo>
                    <a:lnTo>
                      <a:pt x="9" y="303"/>
                    </a:lnTo>
                    <a:lnTo>
                      <a:pt x="10" y="303"/>
                    </a:lnTo>
                    <a:lnTo>
                      <a:pt x="10" y="302"/>
                    </a:lnTo>
                    <a:lnTo>
                      <a:pt x="12" y="300"/>
                    </a:lnTo>
                    <a:lnTo>
                      <a:pt x="12" y="299"/>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7" name="Freeform 2344"/>
              <p:cNvSpPr>
                <a:spLocks/>
              </p:cNvSpPr>
              <p:nvPr/>
            </p:nvSpPr>
            <p:spPr bwMode="auto">
              <a:xfrm>
                <a:off x="4284" y="1659"/>
                <a:ext cx="40" cy="29"/>
              </a:xfrm>
              <a:custGeom>
                <a:avLst/>
                <a:gdLst>
                  <a:gd name="T0" fmla="*/ 72 w 81"/>
                  <a:gd name="T1" fmla="*/ 58 h 59"/>
                  <a:gd name="T2" fmla="*/ 74 w 81"/>
                  <a:gd name="T3" fmla="*/ 59 h 59"/>
                  <a:gd name="T4" fmla="*/ 78 w 81"/>
                  <a:gd name="T5" fmla="*/ 59 h 59"/>
                  <a:gd name="T6" fmla="*/ 79 w 81"/>
                  <a:gd name="T7" fmla="*/ 58 h 59"/>
                  <a:gd name="T8" fmla="*/ 79 w 81"/>
                  <a:gd name="T9" fmla="*/ 57 h 59"/>
                  <a:gd name="T10" fmla="*/ 81 w 81"/>
                  <a:gd name="T11" fmla="*/ 55 h 59"/>
                  <a:gd name="T12" fmla="*/ 81 w 81"/>
                  <a:gd name="T13" fmla="*/ 51 h 59"/>
                  <a:gd name="T14" fmla="*/ 79 w 81"/>
                  <a:gd name="T15" fmla="*/ 50 h 59"/>
                  <a:gd name="T16" fmla="*/ 78 w 81"/>
                  <a:gd name="T17" fmla="*/ 50 h 59"/>
                  <a:gd name="T18" fmla="*/ 9 w 81"/>
                  <a:gd name="T19" fmla="*/ 2 h 59"/>
                  <a:gd name="T20" fmla="*/ 8 w 81"/>
                  <a:gd name="T21" fmla="*/ 0 h 59"/>
                  <a:gd name="T22" fmla="*/ 3 w 81"/>
                  <a:gd name="T23" fmla="*/ 0 h 59"/>
                  <a:gd name="T24" fmla="*/ 2 w 81"/>
                  <a:gd name="T25" fmla="*/ 2 h 59"/>
                  <a:gd name="T26" fmla="*/ 2 w 81"/>
                  <a:gd name="T27" fmla="*/ 3 h 59"/>
                  <a:gd name="T28" fmla="*/ 0 w 81"/>
                  <a:gd name="T29" fmla="*/ 4 h 59"/>
                  <a:gd name="T30" fmla="*/ 0 w 81"/>
                  <a:gd name="T31" fmla="*/ 9 h 59"/>
                  <a:gd name="T32" fmla="*/ 2 w 81"/>
                  <a:gd name="T33" fmla="*/ 10 h 59"/>
                  <a:gd name="T34" fmla="*/ 3 w 81"/>
                  <a:gd name="T35" fmla="*/ 10 h 59"/>
                  <a:gd name="T36" fmla="*/ 72 w 81"/>
                  <a:gd name="T37" fmla="*/ 5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59">
                    <a:moveTo>
                      <a:pt x="72" y="58"/>
                    </a:moveTo>
                    <a:lnTo>
                      <a:pt x="74" y="59"/>
                    </a:lnTo>
                    <a:lnTo>
                      <a:pt x="78" y="59"/>
                    </a:lnTo>
                    <a:lnTo>
                      <a:pt x="79" y="58"/>
                    </a:lnTo>
                    <a:lnTo>
                      <a:pt x="79" y="57"/>
                    </a:lnTo>
                    <a:lnTo>
                      <a:pt x="81" y="55"/>
                    </a:lnTo>
                    <a:lnTo>
                      <a:pt x="81" y="51"/>
                    </a:lnTo>
                    <a:lnTo>
                      <a:pt x="79" y="50"/>
                    </a:lnTo>
                    <a:lnTo>
                      <a:pt x="78" y="50"/>
                    </a:lnTo>
                    <a:lnTo>
                      <a:pt x="9" y="2"/>
                    </a:lnTo>
                    <a:lnTo>
                      <a:pt x="8" y="0"/>
                    </a:lnTo>
                    <a:lnTo>
                      <a:pt x="3" y="0"/>
                    </a:lnTo>
                    <a:lnTo>
                      <a:pt x="2" y="2"/>
                    </a:lnTo>
                    <a:lnTo>
                      <a:pt x="2" y="3"/>
                    </a:lnTo>
                    <a:lnTo>
                      <a:pt x="0" y="4"/>
                    </a:lnTo>
                    <a:lnTo>
                      <a:pt x="0" y="9"/>
                    </a:lnTo>
                    <a:lnTo>
                      <a:pt x="2" y="10"/>
                    </a:lnTo>
                    <a:lnTo>
                      <a:pt x="3" y="10"/>
                    </a:lnTo>
                    <a:lnTo>
                      <a:pt x="72" y="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8" name="Rectangle 2345"/>
              <p:cNvSpPr>
                <a:spLocks noChangeArrowheads="1"/>
              </p:cNvSpPr>
              <p:nvPr/>
            </p:nvSpPr>
            <p:spPr bwMode="auto">
              <a:xfrm>
                <a:off x="2154" y="3045"/>
                <a:ext cx="65" cy="2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39" name="Rectangle 2346"/>
              <p:cNvSpPr>
                <a:spLocks noChangeArrowheads="1"/>
              </p:cNvSpPr>
              <p:nvPr/>
            </p:nvSpPr>
            <p:spPr bwMode="auto">
              <a:xfrm>
                <a:off x="2154" y="3066"/>
                <a:ext cx="65"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0" name="Rectangle 2347"/>
              <p:cNvSpPr>
                <a:spLocks noChangeArrowheads="1"/>
              </p:cNvSpPr>
              <p:nvPr/>
            </p:nvSpPr>
            <p:spPr bwMode="auto">
              <a:xfrm>
                <a:off x="2154" y="3087"/>
                <a:ext cx="65" cy="21"/>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1" name="Rectangle 2348"/>
              <p:cNvSpPr>
                <a:spLocks noChangeArrowheads="1"/>
              </p:cNvSpPr>
              <p:nvPr/>
            </p:nvSpPr>
            <p:spPr bwMode="auto">
              <a:xfrm>
                <a:off x="2154" y="3108"/>
                <a:ext cx="65"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2" name="Rectangle 2349"/>
              <p:cNvSpPr>
                <a:spLocks noChangeArrowheads="1"/>
              </p:cNvSpPr>
              <p:nvPr/>
            </p:nvSpPr>
            <p:spPr bwMode="auto">
              <a:xfrm>
                <a:off x="2154" y="3129"/>
                <a:ext cx="65" cy="20"/>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3" name="Rectangle 2350"/>
              <p:cNvSpPr>
                <a:spLocks noChangeArrowheads="1"/>
              </p:cNvSpPr>
              <p:nvPr/>
            </p:nvSpPr>
            <p:spPr bwMode="auto">
              <a:xfrm>
                <a:off x="2154" y="3149"/>
                <a:ext cx="65" cy="21"/>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4" name="Rectangle 2351"/>
              <p:cNvSpPr>
                <a:spLocks noChangeArrowheads="1"/>
              </p:cNvSpPr>
              <p:nvPr/>
            </p:nvSpPr>
            <p:spPr bwMode="auto">
              <a:xfrm>
                <a:off x="2154" y="3170"/>
                <a:ext cx="65" cy="20"/>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5" name="Freeform 2352"/>
              <p:cNvSpPr>
                <a:spLocks/>
              </p:cNvSpPr>
              <p:nvPr/>
            </p:nvSpPr>
            <p:spPr bwMode="auto">
              <a:xfrm>
                <a:off x="2151" y="3042"/>
                <a:ext cx="70" cy="150"/>
              </a:xfrm>
              <a:custGeom>
                <a:avLst/>
                <a:gdLst>
                  <a:gd name="T0" fmla="*/ 0 w 139"/>
                  <a:gd name="T1" fmla="*/ 295 h 301"/>
                  <a:gd name="T2" fmla="*/ 0 w 139"/>
                  <a:gd name="T3" fmla="*/ 296 h 301"/>
                  <a:gd name="T4" fmla="*/ 1 w 139"/>
                  <a:gd name="T5" fmla="*/ 298 h 301"/>
                  <a:gd name="T6" fmla="*/ 1 w 139"/>
                  <a:gd name="T7" fmla="*/ 299 h 301"/>
                  <a:gd name="T8" fmla="*/ 2 w 139"/>
                  <a:gd name="T9" fmla="*/ 299 h 301"/>
                  <a:gd name="T10" fmla="*/ 4 w 139"/>
                  <a:gd name="T11" fmla="*/ 301 h 301"/>
                  <a:gd name="T12" fmla="*/ 135 w 139"/>
                  <a:gd name="T13" fmla="*/ 301 h 301"/>
                  <a:gd name="T14" fmla="*/ 137 w 139"/>
                  <a:gd name="T15" fmla="*/ 299 h 301"/>
                  <a:gd name="T16" fmla="*/ 138 w 139"/>
                  <a:gd name="T17" fmla="*/ 299 h 301"/>
                  <a:gd name="T18" fmla="*/ 138 w 139"/>
                  <a:gd name="T19" fmla="*/ 298 h 301"/>
                  <a:gd name="T20" fmla="*/ 139 w 139"/>
                  <a:gd name="T21" fmla="*/ 296 h 301"/>
                  <a:gd name="T22" fmla="*/ 139 w 139"/>
                  <a:gd name="T23" fmla="*/ 4 h 301"/>
                  <a:gd name="T24" fmla="*/ 138 w 139"/>
                  <a:gd name="T25" fmla="*/ 3 h 301"/>
                  <a:gd name="T26" fmla="*/ 138 w 139"/>
                  <a:gd name="T27" fmla="*/ 2 h 301"/>
                  <a:gd name="T28" fmla="*/ 137 w 139"/>
                  <a:gd name="T29" fmla="*/ 2 h 301"/>
                  <a:gd name="T30" fmla="*/ 135 w 139"/>
                  <a:gd name="T31" fmla="*/ 0 h 301"/>
                  <a:gd name="T32" fmla="*/ 4 w 139"/>
                  <a:gd name="T33" fmla="*/ 0 h 301"/>
                  <a:gd name="T34" fmla="*/ 2 w 139"/>
                  <a:gd name="T35" fmla="*/ 2 h 301"/>
                  <a:gd name="T36" fmla="*/ 1 w 139"/>
                  <a:gd name="T37" fmla="*/ 2 h 301"/>
                  <a:gd name="T38" fmla="*/ 1 w 139"/>
                  <a:gd name="T39" fmla="*/ 3 h 301"/>
                  <a:gd name="T40" fmla="*/ 0 w 139"/>
                  <a:gd name="T41" fmla="*/ 4 h 301"/>
                  <a:gd name="T42" fmla="*/ 0 w 139"/>
                  <a:gd name="T43" fmla="*/ 6 h 301"/>
                  <a:gd name="T44" fmla="*/ 0 w 139"/>
                  <a:gd name="T45" fmla="*/ 295 h 301"/>
                  <a:gd name="T46" fmla="*/ 11 w 139"/>
                  <a:gd name="T47" fmla="*/ 289 h 301"/>
                  <a:gd name="T48" fmla="*/ 11 w 139"/>
                  <a:gd name="T49" fmla="*/ 11 h 301"/>
                  <a:gd name="T50" fmla="*/ 128 w 139"/>
                  <a:gd name="T51" fmla="*/ 11 h 301"/>
                  <a:gd name="T52" fmla="*/ 128 w 139"/>
                  <a:gd name="T53" fmla="*/ 289 h 301"/>
                  <a:gd name="T54" fmla="*/ 11 w 139"/>
                  <a:gd name="T55" fmla="*/ 289 h 301"/>
                  <a:gd name="T56" fmla="*/ 0 w 139"/>
                  <a:gd name="T57" fmla="*/ 29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 h="301">
                    <a:moveTo>
                      <a:pt x="0" y="295"/>
                    </a:moveTo>
                    <a:lnTo>
                      <a:pt x="0" y="296"/>
                    </a:lnTo>
                    <a:lnTo>
                      <a:pt x="1" y="298"/>
                    </a:lnTo>
                    <a:lnTo>
                      <a:pt x="1" y="299"/>
                    </a:lnTo>
                    <a:lnTo>
                      <a:pt x="2" y="299"/>
                    </a:lnTo>
                    <a:lnTo>
                      <a:pt x="4" y="301"/>
                    </a:lnTo>
                    <a:lnTo>
                      <a:pt x="135" y="301"/>
                    </a:lnTo>
                    <a:lnTo>
                      <a:pt x="137" y="299"/>
                    </a:lnTo>
                    <a:lnTo>
                      <a:pt x="138" y="299"/>
                    </a:lnTo>
                    <a:lnTo>
                      <a:pt x="138" y="298"/>
                    </a:lnTo>
                    <a:lnTo>
                      <a:pt x="139" y="296"/>
                    </a:lnTo>
                    <a:lnTo>
                      <a:pt x="139" y="4"/>
                    </a:lnTo>
                    <a:lnTo>
                      <a:pt x="138" y="3"/>
                    </a:lnTo>
                    <a:lnTo>
                      <a:pt x="138" y="2"/>
                    </a:lnTo>
                    <a:lnTo>
                      <a:pt x="137" y="2"/>
                    </a:lnTo>
                    <a:lnTo>
                      <a:pt x="135" y="0"/>
                    </a:lnTo>
                    <a:lnTo>
                      <a:pt x="4" y="0"/>
                    </a:lnTo>
                    <a:lnTo>
                      <a:pt x="2" y="2"/>
                    </a:lnTo>
                    <a:lnTo>
                      <a:pt x="1" y="2"/>
                    </a:lnTo>
                    <a:lnTo>
                      <a:pt x="1" y="3"/>
                    </a:lnTo>
                    <a:lnTo>
                      <a:pt x="0" y="4"/>
                    </a:lnTo>
                    <a:lnTo>
                      <a:pt x="0" y="6"/>
                    </a:lnTo>
                    <a:lnTo>
                      <a:pt x="0" y="295"/>
                    </a:lnTo>
                    <a:lnTo>
                      <a:pt x="11" y="289"/>
                    </a:lnTo>
                    <a:lnTo>
                      <a:pt x="11" y="11"/>
                    </a:lnTo>
                    <a:lnTo>
                      <a:pt x="128" y="11"/>
                    </a:lnTo>
                    <a:lnTo>
                      <a:pt x="128" y="289"/>
                    </a:lnTo>
                    <a:lnTo>
                      <a:pt x="11" y="289"/>
                    </a:lnTo>
                    <a:lnTo>
                      <a:pt x="0" y="2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6" name="Rectangle 2353"/>
              <p:cNvSpPr>
                <a:spLocks noChangeArrowheads="1"/>
              </p:cNvSpPr>
              <p:nvPr/>
            </p:nvSpPr>
            <p:spPr bwMode="auto">
              <a:xfrm>
                <a:off x="3192" y="3048"/>
                <a:ext cx="475" cy="22"/>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7" name="Rectangle 2354"/>
              <p:cNvSpPr>
                <a:spLocks noChangeArrowheads="1"/>
              </p:cNvSpPr>
              <p:nvPr/>
            </p:nvSpPr>
            <p:spPr bwMode="auto">
              <a:xfrm>
                <a:off x="3192" y="3070"/>
                <a:ext cx="475" cy="2"/>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8" name="Rectangle 2355"/>
              <p:cNvSpPr>
                <a:spLocks noChangeArrowheads="1"/>
              </p:cNvSpPr>
              <p:nvPr/>
            </p:nvSpPr>
            <p:spPr bwMode="auto">
              <a:xfrm>
                <a:off x="3192" y="3072"/>
                <a:ext cx="476" cy="19"/>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49" name="Rectangle 2356"/>
              <p:cNvSpPr>
                <a:spLocks noChangeArrowheads="1"/>
              </p:cNvSpPr>
              <p:nvPr/>
            </p:nvSpPr>
            <p:spPr bwMode="auto">
              <a:xfrm>
                <a:off x="3192" y="3091"/>
                <a:ext cx="476" cy="2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0" name="Rectangle 2357"/>
              <p:cNvSpPr>
                <a:spLocks noChangeArrowheads="1"/>
              </p:cNvSpPr>
              <p:nvPr/>
            </p:nvSpPr>
            <p:spPr bwMode="auto">
              <a:xfrm>
                <a:off x="3192" y="3111"/>
                <a:ext cx="476" cy="9"/>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1" name="Rectangle 2358"/>
              <p:cNvSpPr>
                <a:spLocks noChangeArrowheads="1"/>
              </p:cNvSpPr>
              <p:nvPr/>
            </p:nvSpPr>
            <p:spPr bwMode="auto">
              <a:xfrm>
                <a:off x="3192" y="3120"/>
                <a:ext cx="477" cy="12"/>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2" name="Rectangle 2359"/>
              <p:cNvSpPr>
                <a:spLocks noChangeArrowheads="1"/>
              </p:cNvSpPr>
              <p:nvPr/>
            </p:nvSpPr>
            <p:spPr bwMode="auto">
              <a:xfrm>
                <a:off x="3192" y="3132"/>
                <a:ext cx="477" cy="20"/>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3" name="Rectangle 2360"/>
              <p:cNvSpPr>
                <a:spLocks noChangeArrowheads="1"/>
              </p:cNvSpPr>
              <p:nvPr/>
            </p:nvSpPr>
            <p:spPr bwMode="auto">
              <a:xfrm>
                <a:off x="3192" y="3152"/>
                <a:ext cx="477" cy="16"/>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4" name="Rectangle 2361"/>
              <p:cNvSpPr>
                <a:spLocks noChangeArrowheads="1"/>
              </p:cNvSpPr>
              <p:nvPr/>
            </p:nvSpPr>
            <p:spPr bwMode="auto">
              <a:xfrm>
                <a:off x="3192" y="3168"/>
                <a:ext cx="477" cy="5"/>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5" name="Rectangle 2362"/>
              <p:cNvSpPr>
                <a:spLocks noChangeArrowheads="1"/>
              </p:cNvSpPr>
              <p:nvPr/>
            </p:nvSpPr>
            <p:spPr bwMode="auto">
              <a:xfrm>
                <a:off x="3192" y="3173"/>
                <a:ext cx="477" cy="19"/>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6" name="Freeform 2363"/>
              <p:cNvSpPr>
                <a:spLocks/>
              </p:cNvSpPr>
              <p:nvPr/>
            </p:nvSpPr>
            <p:spPr bwMode="auto">
              <a:xfrm>
                <a:off x="3189" y="3046"/>
                <a:ext cx="483" cy="149"/>
              </a:xfrm>
              <a:custGeom>
                <a:avLst/>
                <a:gdLst>
                  <a:gd name="T0" fmla="*/ 961 w 965"/>
                  <a:gd name="T1" fmla="*/ 6 h 299"/>
                  <a:gd name="T2" fmla="*/ 961 w 965"/>
                  <a:gd name="T3" fmla="*/ 4 h 299"/>
                  <a:gd name="T4" fmla="*/ 960 w 965"/>
                  <a:gd name="T5" fmla="*/ 3 h 299"/>
                  <a:gd name="T6" fmla="*/ 960 w 965"/>
                  <a:gd name="T7" fmla="*/ 2 h 299"/>
                  <a:gd name="T8" fmla="*/ 958 w 965"/>
                  <a:gd name="T9" fmla="*/ 2 h 299"/>
                  <a:gd name="T10" fmla="*/ 957 w 965"/>
                  <a:gd name="T11" fmla="*/ 0 h 299"/>
                  <a:gd name="T12" fmla="*/ 4 w 965"/>
                  <a:gd name="T13" fmla="*/ 0 h 299"/>
                  <a:gd name="T14" fmla="*/ 3 w 965"/>
                  <a:gd name="T15" fmla="*/ 2 h 299"/>
                  <a:gd name="T16" fmla="*/ 1 w 965"/>
                  <a:gd name="T17" fmla="*/ 2 h 299"/>
                  <a:gd name="T18" fmla="*/ 1 w 965"/>
                  <a:gd name="T19" fmla="*/ 3 h 299"/>
                  <a:gd name="T20" fmla="*/ 0 w 965"/>
                  <a:gd name="T21" fmla="*/ 4 h 299"/>
                  <a:gd name="T22" fmla="*/ 0 w 965"/>
                  <a:gd name="T23" fmla="*/ 295 h 299"/>
                  <a:gd name="T24" fmla="*/ 1 w 965"/>
                  <a:gd name="T25" fmla="*/ 296 h 299"/>
                  <a:gd name="T26" fmla="*/ 1 w 965"/>
                  <a:gd name="T27" fmla="*/ 298 h 299"/>
                  <a:gd name="T28" fmla="*/ 3 w 965"/>
                  <a:gd name="T29" fmla="*/ 298 h 299"/>
                  <a:gd name="T30" fmla="*/ 4 w 965"/>
                  <a:gd name="T31" fmla="*/ 299 h 299"/>
                  <a:gd name="T32" fmla="*/ 961 w 965"/>
                  <a:gd name="T33" fmla="*/ 299 h 299"/>
                  <a:gd name="T34" fmla="*/ 962 w 965"/>
                  <a:gd name="T35" fmla="*/ 298 h 299"/>
                  <a:gd name="T36" fmla="*/ 964 w 965"/>
                  <a:gd name="T37" fmla="*/ 298 h 299"/>
                  <a:gd name="T38" fmla="*/ 964 w 965"/>
                  <a:gd name="T39" fmla="*/ 296 h 299"/>
                  <a:gd name="T40" fmla="*/ 965 w 965"/>
                  <a:gd name="T41" fmla="*/ 295 h 299"/>
                  <a:gd name="T42" fmla="*/ 965 w 965"/>
                  <a:gd name="T43" fmla="*/ 294 h 299"/>
                  <a:gd name="T44" fmla="*/ 961 w 965"/>
                  <a:gd name="T45" fmla="*/ 6 h 299"/>
                  <a:gd name="T46" fmla="*/ 950 w 965"/>
                  <a:gd name="T47" fmla="*/ 11 h 299"/>
                  <a:gd name="T48" fmla="*/ 954 w 965"/>
                  <a:gd name="T49" fmla="*/ 288 h 299"/>
                  <a:gd name="T50" fmla="*/ 11 w 965"/>
                  <a:gd name="T51" fmla="*/ 288 h 299"/>
                  <a:gd name="T52" fmla="*/ 11 w 965"/>
                  <a:gd name="T53" fmla="*/ 11 h 299"/>
                  <a:gd name="T54" fmla="*/ 950 w 965"/>
                  <a:gd name="T55" fmla="*/ 11 h 299"/>
                  <a:gd name="T56" fmla="*/ 961 w 965"/>
                  <a:gd name="T57" fmla="*/ 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5" h="299">
                    <a:moveTo>
                      <a:pt x="961" y="6"/>
                    </a:moveTo>
                    <a:lnTo>
                      <a:pt x="961" y="4"/>
                    </a:lnTo>
                    <a:lnTo>
                      <a:pt x="960" y="3"/>
                    </a:lnTo>
                    <a:lnTo>
                      <a:pt x="960" y="2"/>
                    </a:lnTo>
                    <a:lnTo>
                      <a:pt x="958" y="2"/>
                    </a:lnTo>
                    <a:lnTo>
                      <a:pt x="957" y="0"/>
                    </a:lnTo>
                    <a:lnTo>
                      <a:pt x="4" y="0"/>
                    </a:lnTo>
                    <a:lnTo>
                      <a:pt x="3" y="2"/>
                    </a:lnTo>
                    <a:lnTo>
                      <a:pt x="1" y="2"/>
                    </a:lnTo>
                    <a:lnTo>
                      <a:pt x="1" y="3"/>
                    </a:lnTo>
                    <a:lnTo>
                      <a:pt x="0" y="4"/>
                    </a:lnTo>
                    <a:lnTo>
                      <a:pt x="0" y="295"/>
                    </a:lnTo>
                    <a:lnTo>
                      <a:pt x="1" y="296"/>
                    </a:lnTo>
                    <a:lnTo>
                      <a:pt x="1" y="298"/>
                    </a:lnTo>
                    <a:lnTo>
                      <a:pt x="3" y="298"/>
                    </a:lnTo>
                    <a:lnTo>
                      <a:pt x="4" y="299"/>
                    </a:lnTo>
                    <a:lnTo>
                      <a:pt x="961" y="299"/>
                    </a:lnTo>
                    <a:lnTo>
                      <a:pt x="962" y="298"/>
                    </a:lnTo>
                    <a:lnTo>
                      <a:pt x="964" y="298"/>
                    </a:lnTo>
                    <a:lnTo>
                      <a:pt x="964" y="296"/>
                    </a:lnTo>
                    <a:lnTo>
                      <a:pt x="965" y="295"/>
                    </a:lnTo>
                    <a:lnTo>
                      <a:pt x="965" y="294"/>
                    </a:lnTo>
                    <a:lnTo>
                      <a:pt x="961" y="6"/>
                    </a:lnTo>
                    <a:lnTo>
                      <a:pt x="950" y="11"/>
                    </a:lnTo>
                    <a:lnTo>
                      <a:pt x="954" y="288"/>
                    </a:lnTo>
                    <a:lnTo>
                      <a:pt x="11" y="288"/>
                    </a:lnTo>
                    <a:lnTo>
                      <a:pt x="11" y="11"/>
                    </a:lnTo>
                    <a:lnTo>
                      <a:pt x="950" y="11"/>
                    </a:lnTo>
                    <a:lnTo>
                      <a:pt x="96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7" name="Rectangle 2364"/>
              <p:cNvSpPr>
                <a:spLocks noChangeArrowheads="1"/>
              </p:cNvSpPr>
              <p:nvPr/>
            </p:nvSpPr>
            <p:spPr bwMode="auto">
              <a:xfrm>
                <a:off x="4019" y="3047"/>
                <a:ext cx="1"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8" name="Rectangle 2365"/>
              <p:cNvSpPr>
                <a:spLocks noChangeArrowheads="1"/>
              </p:cNvSpPr>
              <p:nvPr/>
            </p:nvSpPr>
            <p:spPr bwMode="auto">
              <a:xfrm>
                <a:off x="4019" y="3048"/>
                <a:ext cx="1"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59" name="Rectangle 2366"/>
              <p:cNvSpPr>
                <a:spLocks noChangeArrowheads="1"/>
              </p:cNvSpPr>
              <p:nvPr/>
            </p:nvSpPr>
            <p:spPr bwMode="auto">
              <a:xfrm>
                <a:off x="4019" y="3049"/>
                <a:ext cx="2"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0" name="Rectangle 2367"/>
              <p:cNvSpPr>
                <a:spLocks noChangeArrowheads="1"/>
              </p:cNvSpPr>
              <p:nvPr/>
            </p:nvSpPr>
            <p:spPr bwMode="auto">
              <a:xfrm>
                <a:off x="4019" y="3050"/>
                <a:ext cx="3"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1" name="Rectangle 2368"/>
              <p:cNvSpPr>
                <a:spLocks noChangeArrowheads="1"/>
              </p:cNvSpPr>
              <p:nvPr/>
            </p:nvSpPr>
            <p:spPr bwMode="auto">
              <a:xfrm>
                <a:off x="4019" y="3051"/>
                <a:ext cx="3"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2" name="Rectangle 2369"/>
              <p:cNvSpPr>
                <a:spLocks noChangeArrowheads="1"/>
              </p:cNvSpPr>
              <p:nvPr/>
            </p:nvSpPr>
            <p:spPr bwMode="auto">
              <a:xfrm>
                <a:off x="4019" y="3051"/>
                <a:ext cx="4"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3" name="Rectangle 2370"/>
              <p:cNvSpPr>
                <a:spLocks noChangeArrowheads="1"/>
              </p:cNvSpPr>
              <p:nvPr/>
            </p:nvSpPr>
            <p:spPr bwMode="auto">
              <a:xfrm>
                <a:off x="4019" y="3052"/>
                <a:ext cx="5"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4" name="Rectangle 2371"/>
              <p:cNvSpPr>
                <a:spLocks noChangeArrowheads="1"/>
              </p:cNvSpPr>
              <p:nvPr/>
            </p:nvSpPr>
            <p:spPr bwMode="auto">
              <a:xfrm>
                <a:off x="4019" y="3053"/>
                <a:ext cx="5"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5" name="Rectangle 2372"/>
              <p:cNvSpPr>
                <a:spLocks noChangeArrowheads="1"/>
              </p:cNvSpPr>
              <p:nvPr/>
            </p:nvSpPr>
            <p:spPr bwMode="auto">
              <a:xfrm>
                <a:off x="4019" y="3053"/>
                <a:ext cx="6"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6" name="Rectangle 2373"/>
              <p:cNvSpPr>
                <a:spLocks noChangeArrowheads="1"/>
              </p:cNvSpPr>
              <p:nvPr/>
            </p:nvSpPr>
            <p:spPr bwMode="auto">
              <a:xfrm>
                <a:off x="4019" y="3054"/>
                <a:ext cx="8"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7" name="Rectangle 2374"/>
              <p:cNvSpPr>
                <a:spLocks noChangeArrowheads="1"/>
              </p:cNvSpPr>
              <p:nvPr/>
            </p:nvSpPr>
            <p:spPr bwMode="auto">
              <a:xfrm>
                <a:off x="4019" y="3055"/>
                <a:ext cx="8"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8" name="Rectangle 2375"/>
              <p:cNvSpPr>
                <a:spLocks noChangeArrowheads="1"/>
              </p:cNvSpPr>
              <p:nvPr/>
            </p:nvSpPr>
            <p:spPr bwMode="auto">
              <a:xfrm>
                <a:off x="4019" y="3055"/>
                <a:ext cx="9"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69" name="Rectangle 2376"/>
              <p:cNvSpPr>
                <a:spLocks noChangeArrowheads="1"/>
              </p:cNvSpPr>
              <p:nvPr/>
            </p:nvSpPr>
            <p:spPr bwMode="auto">
              <a:xfrm>
                <a:off x="4019" y="3056"/>
                <a:ext cx="10"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0" name="Rectangle 2377"/>
              <p:cNvSpPr>
                <a:spLocks noChangeArrowheads="1"/>
              </p:cNvSpPr>
              <p:nvPr/>
            </p:nvSpPr>
            <p:spPr bwMode="auto">
              <a:xfrm>
                <a:off x="4019" y="3057"/>
                <a:ext cx="10"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1" name="Rectangle 2378"/>
              <p:cNvSpPr>
                <a:spLocks noChangeArrowheads="1"/>
              </p:cNvSpPr>
              <p:nvPr/>
            </p:nvSpPr>
            <p:spPr bwMode="auto">
              <a:xfrm>
                <a:off x="4019" y="3058"/>
                <a:ext cx="11"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2" name="Rectangle 2379"/>
              <p:cNvSpPr>
                <a:spLocks noChangeArrowheads="1"/>
              </p:cNvSpPr>
              <p:nvPr/>
            </p:nvSpPr>
            <p:spPr bwMode="auto">
              <a:xfrm>
                <a:off x="4019" y="3058"/>
                <a:ext cx="12"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3" name="Rectangle 2380"/>
              <p:cNvSpPr>
                <a:spLocks noChangeArrowheads="1"/>
              </p:cNvSpPr>
              <p:nvPr/>
            </p:nvSpPr>
            <p:spPr bwMode="auto">
              <a:xfrm>
                <a:off x="4019" y="3059"/>
                <a:ext cx="13"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4" name="Rectangle 2381"/>
              <p:cNvSpPr>
                <a:spLocks noChangeArrowheads="1"/>
              </p:cNvSpPr>
              <p:nvPr/>
            </p:nvSpPr>
            <p:spPr bwMode="auto">
              <a:xfrm>
                <a:off x="4019" y="3060"/>
                <a:ext cx="13"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5" name="Rectangle 2382"/>
              <p:cNvSpPr>
                <a:spLocks noChangeArrowheads="1"/>
              </p:cNvSpPr>
              <p:nvPr/>
            </p:nvSpPr>
            <p:spPr bwMode="auto">
              <a:xfrm>
                <a:off x="4019" y="3060"/>
                <a:ext cx="14" cy="1"/>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6" name="Rectangle 2383"/>
              <p:cNvSpPr>
                <a:spLocks noChangeArrowheads="1"/>
              </p:cNvSpPr>
              <p:nvPr/>
            </p:nvSpPr>
            <p:spPr bwMode="auto">
              <a:xfrm>
                <a:off x="4019" y="3061"/>
                <a:ext cx="15" cy="7"/>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7" name="Rectangle 2384"/>
              <p:cNvSpPr>
                <a:spLocks noChangeArrowheads="1"/>
              </p:cNvSpPr>
              <p:nvPr/>
            </p:nvSpPr>
            <p:spPr bwMode="auto">
              <a:xfrm>
                <a:off x="4019" y="3068"/>
                <a:ext cx="15"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8" name="Rectangle 2385"/>
              <p:cNvSpPr>
                <a:spLocks noChangeArrowheads="1"/>
              </p:cNvSpPr>
              <p:nvPr/>
            </p:nvSpPr>
            <p:spPr bwMode="auto">
              <a:xfrm>
                <a:off x="4019" y="3089"/>
                <a:ext cx="16" cy="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79" name="Rectangle 2386"/>
              <p:cNvSpPr>
                <a:spLocks noChangeArrowheads="1"/>
              </p:cNvSpPr>
              <p:nvPr/>
            </p:nvSpPr>
            <p:spPr bwMode="auto">
              <a:xfrm>
                <a:off x="4019" y="3089"/>
                <a:ext cx="16" cy="21"/>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0" name="Rectangle 2387"/>
              <p:cNvSpPr>
                <a:spLocks noChangeArrowheads="1"/>
              </p:cNvSpPr>
              <p:nvPr/>
            </p:nvSpPr>
            <p:spPr bwMode="auto">
              <a:xfrm>
                <a:off x="4019" y="3110"/>
                <a:ext cx="16" cy="21"/>
              </a:xfrm>
              <a:prstGeom prst="rect">
                <a:avLst/>
              </a:prstGeom>
              <a:solidFill>
                <a:srgbClr val="7A331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1" name="Rectangle 2388"/>
              <p:cNvSpPr>
                <a:spLocks noChangeArrowheads="1"/>
              </p:cNvSpPr>
              <p:nvPr/>
            </p:nvSpPr>
            <p:spPr bwMode="auto">
              <a:xfrm>
                <a:off x="4019" y="3131"/>
                <a:ext cx="16" cy="13"/>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2" name="Rectangle 2389"/>
              <p:cNvSpPr>
                <a:spLocks noChangeArrowheads="1"/>
              </p:cNvSpPr>
              <p:nvPr/>
            </p:nvSpPr>
            <p:spPr bwMode="auto">
              <a:xfrm>
                <a:off x="4019" y="3144"/>
                <a:ext cx="17" cy="7"/>
              </a:xfrm>
              <a:prstGeom prst="rect">
                <a:avLst/>
              </a:prstGeom>
              <a:solidFill>
                <a:srgbClr val="952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3" name="Rectangle 2390"/>
              <p:cNvSpPr>
                <a:spLocks noChangeArrowheads="1"/>
              </p:cNvSpPr>
              <p:nvPr/>
            </p:nvSpPr>
            <p:spPr bwMode="auto">
              <a:xfrm>
                <a:off x="4019" y="3151"/>
                <a:ext cx="17" cy="21"/>
              </a:xfrm>
              <a:prstGeom prst="rect">
                <a:avLst/>
              </a:prstGeom>
              <a:solidFill>
                <a:srgbClr val="8B15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4" name="Rectangle 2391"/>
              <p:cNvSpPr>
                <a:spLocks noChangeArrowheads="1"/>
              </p:cNvSpPr>
              <p:nvPr/>
            </p:nvSpPr>
            <p:spPr bwMode="auto">
              <a:xfrm>
                <a:off x="4019" y="3172"/>
                <a:ext cx="16"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5" name="Rectangle 2392"/>
              <p:cNvSpPr>
                <a:spLocks noChangeArrowheads="1"/>
              </p:cNvSpPr>
              <p:nvPr/>
            </p:nvSpPr>
            <p:spPr bwMode="auto">
              <a:xfrm>
                <a:off x="4019" y="3173"/>
                <a:ext cx="15"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6" name="Rectangle 2393"/>
              <p:cNvSpPr>
                <a:spLocks noChangeArrowheads="1"/>
              </p:cNvSpPr>
              <p:nvPr/>
            </p:nvSpPr>
            <p:spPr bwMode="auto">
              <a:xfrm>
                <a:off x="4019" y="3174"/>
                <a:ext cx="15"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7" name="Rectangle 2394"/>
              <p:cNvSpPr>
                <a:spLocks noChangeArrowheads="1"/>
              </p:cNvSpPr>
              <p:nvPr/>
            </p:nvSpPr>
            <p:spPr bwMode="auto">
              <a:xfrm>
                <a:off x="4019" y="3175"/>
                <a:ext cx="14"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8" name="Rectangle 2395"/>
              <p:cNvSpPr>
                <a:spLocks noChangeArrowheads="1"/>
              </p:cNvSpPr>
              <p:nvPr/>
            </p:nvSpPr>
            <p:spPr bwMode="auto">
              <a:xfrm>
                <a:off x="4019" y="3175"/>
                <a:ext cx="13"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89" name="Rectangle 2396"/>
              <p:cNvSpPr>
                <a:spLocks noChangeArrowheads="1"/>
              </p:cNvSpPr>
              <p:nvPr/>
            </p:nvSpPr>
            <p:spPr bwMode="auto">
              <a:xfrm>
                <a:off x="4019" y="3176"/>
                <a:ext cx="13" cy="2"/>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0" name="Rectangle 2397"/>
              <p:cNvSpPr>
                <a:spLocks noChangeArrowheads="1"/>
              </p:cNvSpPr>
              <p:nvPr/>
            </p:nvSpPr>
            <p:spPr bwMode="auto">
              <a:xfrm>
                <a:off x="4019" y="3178"/>
                <a:ext cx="12"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1" name="Rectangle 2398"/>
              <p:cNvSpPr>
                <a:spLocks noChangeArrowheads="1"/>
              </p:cNvSpPr>
              <p:nvPr/>
            </p:nvSpPr>
            <p:spPr bwMode="auto">
              <a:xfrm>
                <a:off x="4019" y="3178"/>
                <a:ext cx="11"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2" name="Rectangle 2399"/>
              <p:cNvSpPr>
                <a:spLocks noChangeArrowheads="1"/>
              </p:cNvSpPr>
              <p:nvPr/>
            </p:nvSpPr>
            <p:spPr bwMode="auto">
              <a:xfrm>
                <a:off x="4019" y="3179"/>
                <a:ext cx="10"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3" name="Rectangle 2400"/>
              <p:cNvSpPr>
                <a:spLocks noChangeArrowheads="1"/>
              </p:cNvSpPr>
              <p:nvPr/>
            </p:nvSpPr>
            <p:spPr bwMode="auto">
              <a:xfrm>
                <a:off x="4019" y="3180"/>
                <a:ext cx="10"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4" name="Rectangle 2401"/>
              <p:cNvSpPr>
                <a:spLocks noChangeArrowheads="1"/>
              </p:cNvSpPr>
              <p:nvPr/>
            </p:nvSpPr>
            <p:spPr bwMode="auto">
              <a:xfrm>
                <a:off x="4019" y="3181"/>
                <a:ext cx="9"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5" name="Rectangle 2402"/>
              <p:cNvSpPr>
                <a:spLocks noChangeArrowheads="1"/>
              </p:cNvSpPr>
              <p:nvPr/>
            </p:nvSpPr>
            <p:spPr bwMode="auto">
              <a:xfrm>
                <a:off x="4019" y="3182"/>
                <a:ext cx="8"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6" name="Rectangle 2403"/>
              <p:cNvSpPr>
                <a:spLocks noChangeArrowheads="1"/>
              </p:cNvSpPr>
              <p:nvPr/>
            </p:nvSpPr>
            <p:spPr bwMode="auto">
              <a:xfrm>
                <a:off x="4019" y="3182"/>
                <a:ext cx="8" cy="2"/>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7" name="Rectangle 2404"/>
              <p:cNvSpPr>
                <a:spLocks noChangeArrowheads="1"/>
              </p:cNvSpPr>
              <p:nvPr/>
            </p:nvSpPr>
            <p:spPr bwMode="auto">
              <a:xfrm>
                <a:off x="4019" y="3184"/>
                <a:ext cx="7"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8" name="Rectangle 2405"/>
              <p:cNvSpPr>
                <a:spLocks noChangeArrowheads="1"/>
              </p:cNvSpPr>
              <p:nvPr/>
            </p:nvSpPr>
            <p:spPr bwMode="auto">
              <a:xfrm>
                <a:off x="4019" y="3185"/>
                <a:ext cx="6"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799" name="Rectangle 2406"/>
              <p:cNvSpPr>
                <a:spLocks noChangeArrowheads="1"/>
              </p:cNvSpPr>
              <p:nvPr/>
            </p:nvSpPr>
            <p:spPr bwMode="auto">
              <a:xfrm>
                <a:off x="4019" y="3185"/>
                <a:ext cx="5"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0" name="Rectangle 2407"/>
              <p:cNvSpPr>
                <a:spLocks noChangeArrowheads="1"/>
              </p:cNvSpPr>
              <p:nvPr/>
            </p:nvSpPr>
            <p:spPr bwMode="auto">
              <a:xfrm>
                <a:off x="4019" y="3186"/>
                <a:ext cx="5"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1" name="Rectangle 2408"/>
              <p:cNvSpPr>
                <a:spLocks noChangeArrowheads="1"/>
              </p:cNvSpPr>
              <p:nvPr/>
            </p:nvSpPr>
            <p:spPr bwMode="auto">
              <a:xfrm>
                <a:off x="4019" y="3187"/>
                <a:ext cx="4"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2" name="Rectangle 2409"/>
              <p:cNvSpPr>
                <a:spLocks noChangeArrowheads="1"/>
              </p:cNvSpPr>
              <p:nvPr/>
            </p:nvSpPr>
            <p:spPr bwMode="auto">
              <a:xfrm>
                <a:off x="4019" y="3188"/>
                <a:ext cx="3"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3" name="Rectangle 2410"/>
              <p:cNvSpPr>
                <a:spLocks noChangeArrowheads="1"/>
              </p:cNvSpPr>
              <p:nvPr/>
            </p:nvSpPr>
            <p:spPr bwMode="auto">
              <a:xfrm>
                <a:off x="4019" y="3189"/>
                <a:ext cx="3"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4" name="Rectangle 2411"/>
              <p:cNvSpPr>
                <a:spLocks noChangeArrowheads="1"/>
              </p:cNvSpPr>
              <p:nvPr/>
            </p:nvSpPr>
            <p:spPr bwMode="auto">
              <a:xfrm>
                <a:off x="4019" y="3190"/>
                <a:ext cx="2"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5" name="Rectangle 2412"/>
              <p:cNvSpPr>
                <a:spLocks noChangeArrowheads="1"/>
              </p:cNvSpPr>
              <p:nvPr/>
            </p:nvSpPr>
            <p:spPr bwMode="auto">
              <a:xfrm>
                <a:off x="4019" y="3191"/>
                <a:ext cx="1" cy="1"/>
              </a:xfrm>
              <a:prstGeom prst="rect">
                <a:avLst/>
              </a:prstGeom>
              <a:solidFill>
                <a:srgbClr val="8101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6" name="Freeform 2413"/>
              <p:cNvSpPr>
                <a:spLocks/>
              </p:cNvSpPr>
              <p:nvPr/>
            </p:nvSpPr>
            <p:spPr bwMode="auto">
              <a:xfrm>
                <a:off x="4016" y="3044"/>
                <a:ext cx="22" cy="150"/>
              </a:xfrm>
              <a:custGeom>
                <a:avLst/>
                <a:gdLst>
                  <a:gd name="T0" fmla="*/ 0 w 44"/>
                  <a:gd name="T1" fmla="*/ 295 h 301"/>
                  <a:gd name="T2" fmla="*/ 0 w 44"/>
                  <a:gd name="T3" fmla="*/ 297 h 301"/>
                  <a:gd name="T4" fmla="*/ 1 w 44"/>
                  <a:gd name="T5" fmla="*/ 298 h 301"/>
                  <a:gd name="T6" fmla="*/ 1 w 44"/>
                  <a:gd name="T7" fmla="*/ 299 h 301"/>
                  <a:gd name="T8" fmla="*/ 3 w 44"/>
                  <a:gd name="T9" fmla="*/ 299 h 301"/>
                  <a:gd name="T10" fmla="*/ 4 w 44"/>
                  <a:gd name="T11" fmla="*/ 301 h 301"/>
                  <a:gd name="T12" fmla="*/ 7 w 44"/>
                  <a:gd name="T13" fmla="*/ 301 h 301"/>
                  <a:gd name="T14" fmla="*/ 9 w 44"/>
                  <a:gd name="T15" fmla="*/ 299 h 301"/>
                  <a:gd name="T16" fmla="*/ 10 w 44"/>
                  <a:gd name="T17" fmla="*/ 299 h 301"/>
                  <a:gd name="T18" fmla="*/ 10 w 44"/>
                  <a:gd name="T19" fmla="*/ 298 h 301"/>
                  <a:gd name="T20" fmla="*/ 42 w 44"/>
                  <a:gd name="T21" fmla="*/ 257 h 301"/>
                  <a:gd name="T22" fmla="*/ 44 w 44"/>
                  <a:gd name="T23" fmla="*/ 257 h 301"/>
                  <a:gd name="T24" fmla="*/ 44 w 44"/>
                  <a:gd name="T25" fmla="*/ 254 h 301"/>
                  <a:gd name="T26" fmla="*/ 41 w 44"/>
                  <a:gd name="T27" fmla="*/ 34 h 301"/>
                  <a:gd name="T28" fmla="*/ 41 w 44"/>
                  <a:gd name="T29" fmla="*/ 33 h 301"/>
                  <a:gd name="T30" fmla="*/ 40 w 44"/>
                  <a:gd name="T31" fmla="*/ 31 h 301"/>
                  <a:gd name="T32" fmla="*/ 40 w 44"/>
                  <a:gd name="T33" fmla="*/ 30 h 301"/>
                  <a:gd name="T34" fmla="*/ 10 w 44"/>
                  <a:gd name="T35" fmla="*/ 2 h 301"/>
                  <a:gd name="T36" fmla="*/ 9 w 44"/>
                  <a:gd name="T37" fmla="*/ 0 h 301"/>
                  <a:gd name="T38" fmla="*/ 4 w 44"/>
                  <a:gd name="T39" fmla="*/ 0 h 301"/>
                  <a:gd name="T40" fmla="*/ 3 w 44"/>
                  <a:gd name="T41" fmla="*/ 2 h 301"/>
                  <a:gd name="T42" fmla="*/ 1 w 44"/>
                  <a:gd name="T43" fmla="*/ 2 h 301"/>
                  <a:gd name="T44" fmla="*/ 0 w 44"/>
                  <a:gd name="T45" fmla="*/ 3 h 301"/>
                  <a:gd name="T46" fmla="*/ 0 w 44"/>
                  <a:gd name="T47" fmla="*/ 6 h 301"/>
                  <a:gd name="T48" fmla="*/ 0 w 44"/>
                  <a:gd name="T49" fmla="*/ 295 h 301"/>
                  <a:gd name="T50" fmla="*/ 11 w 44"/>
                  <a:gd name="T51" fmla="*/ 280 h 301"/>
                  <a:gd name="T52" fmla="*/ 11 w 44"/>
                  <a:gd name="T53" fmla="*/ 19 h 301"/>
                  <a:gd name="T54" fmla="*/ 30 w 44"/>
                  <a:gd name="T55" fmla="*/ 37 h 301"/>
                  <a:gd name="T56" fmla="*/ 33 w 44"/>
                  <a:gd name="T57" fmla="*/ 253 h 301"/>
                  <a:gd name="T58" fmla="*/ 11 w 44"/>
                  <a:gd name="T59" fmla="*/ 280 h 301"/>
                  <a:gd name="T60" fmla="*/ 0 w 44"/>
                  <a:gd name="T61" fmla="*/ 29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301">
                    <a:moveTo>
                      <a:pt x="0" y="295"/>
                    </a:moveTo>
                    <a:lnTo>
                      <a:pt x="0" y="297"/>
                    </a:lnTo>
                    <a:lnTo>
                      <a:pt x="1" y="298"/>
                    </a:lnTo>
                    <a:lnTo>
                      <a:pt x="1" y="299"/>
                    </a:lnTo>
                    <a:lnTo>
                      <a:pt x="3" y="299"/>
                    </a:lnTo>
                    <a:lnTo>
                      <a:pt x="4" y="301"/>
                    </a:lnTo>
                    <a:lnTo>
                      <a:pt x="7" y="301"/>
                    </a:lnTo>
                    <a:lnTo>
                      <a:pt x="9" y="299"/>
                    </a:lnTo>
                    <a:lnTo>
                      <a:pt x="10" y="299"/>
                    </a:lnTo>
                    <a:lnTo>
                      <a:pt x="10" y="298"/>
                    </a:lnTo>
                    <a:lnTo>
                      <a:pt x="42" y="257"/>
                    </a:lnTo>
                    <a:lnTo>
                      <a:pt x="44" y="257"/>
                    </a:lnTo>
                    <a:lnTo>
                      <a:pt x="44" y="254"/>
                    </a:lnTo>
                    <a:lnTo>
                      <a:pt x="41" y="34"/>
                    </a:lnTo>
                    <a:lnTo>
                      <a:pt x="41" y="33"/>
                    </a:lnTo>
                    <a:lnTo>
                      <a:pt x="40" y="31"/>
                    </a:lnTo>
                    <a:lnTo>
                      <a:pt x="40" y="30"/>
                    </a:lnTo>
                    <a:lnTo>
                      <a:pt x="10" y="2"/>
                    </a:lnTo>
                    <a:lnTo>
                      <a:pt x="9" y="0"/>
                    </a:lnTo>
                    <a:lnTo>
                      <a:pt x="4" y="0"/>
                    </a:lnTo>
                    <a:lnTo>
                      <a:pt x="3" y="2"/>
                    </a:lnTo>
                    <a:lnTo>
                      <a:pt x="1" y="2"/>
                    </a:lnTo>
                    <a:lnTo>
                      <a:pt x="0" y="3"/>
                    </a:lnTo>
                    <a:lnTo>
                      <a:pt x="0" y="6"/>
                    </a:lnTo>
                    <a:lnTo>
                      <a:pt x="0" y="295"/>
                    </a:lnTo>
                    <a:lnTo>
                      <a:pt x="11" y="280"/>
                    </a:lnTo>
                    <a:lnTo>
                      <a:pt x="11" y="19"/>
                    </a:lnTo>
                    <a:lnTo>
                      <a:pt x="30" y="37"/>
                    </a:lnTo>
                    <a:lnTo>
                      <a:pt x="33" y="253"/>
                    </a:lnTo>
                    <a:lnTo>
                      <a:pt x="11" y="280"/>
                    </a:lnTo>
                    <a:lnTo>
                      <a:pt x="0" y="29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7" name="Freeform 2414"/>
              <p:cNvSpPr>
                <a:spLocks/>
              </p:cNvSpPr>
              <p:nvPr/>
            </p:nvSpPr>
            <p:spPr bwMode="auto">
              <a:xfrm>
                <a:off x="2109" y="2864"/>
                <a:ext cx="1919" cy="5"/>
              </a:xfrm>
              <a:custGeom>
                <a:avLst/>
                <a:gdLst>
                  <a:gd name="T0" fmla="*/ 6 w 3838"/>
                  <a:gd name="T1" fmla="*/ 0 h 11"/>
                  <a:gd name="T2" fmla="*/ 4 w 3838"/>
                  <a:gd name="T3" fmla="*/ 0 h 11"/>
                  <a:gd name="T4" fmla="*/ 3 w 3838"/>
                  <a:gd name="T5" fmla="*/ 2 h 11"/>
                  <a:gd name="T6" fmla="*/ 1 w 3838"/>
                  <a:gd name="T7" fmla="*/ 2 h 11"/>
                  <a:gd name="T8" fmla="*/ 1 w 3838"/>
                  <a:gd name="T9" fmla="*/ 3 h 11"/>
                  <a:gd name="T10" fmla="*/ 0 w 3838"/>
                  <a:gd name="T11" fmla="*/ 4 h 11"/>
                  <a:gd name="T12" fmla="*/ 0 w 3838"/>
                  <a:gd name="T13" fmla="*/ 7 h 11"/>
                  <a:gd name="T14" fmla="*/ 1 w 3838"/>
                  <a:gd name="T15" fmla="*/ 9 h 11"/>
                  <a:gd name="T16" fmla="*/ 1 w 3838"/>
                  <a:gd name="T17" fmla="*/ 10 h 11"/>
                  <a:gd name="T18" fmla="*/ 3 w 3838"/>
                  <a:gd name="T19" fmla="*/ 10 h 11"/>
                  <a:gd name="T20" fmla="*/ 4 w 3838"/>
                  <a:gd name="T21" fmla="*/ 11 h 11"/>
                  <a:gd name="T22" fmla="*/ 3834 w 3838"/>
                  <a:gd name="T23" fmla="*/ 11 h 11"/>
                  <a:gd name="T24" fmla="*/ 3835 w 3838"/>
                  <a:gd name="T25" fmla="*/ 10 h 11"/>
                  <a:gd name="T26" fmla="*/ 3837 w 3838"/>
                  <a:gd name="T27" fmla="*/ 10 h 11"/>
                  <a:gd name="T28" fmla="*/ 3837 w 3838"/>
                  <a:gd name="T29" fmla="*/ 9 h 11"/>
                  <a:gd name="T30" fmla="*/ 3838 w 3838"/>
                  <a:gd name="T31" fmla="*/ 7 h 11"/>
                  <a:gd name="T32" fmla="*/ 3838 w 3838"/>
                  <a:gd name="T33" fmla="*/ 4 h 11"/>
                  <a:gd name="T34" fmla="*/ 3837 w 3838"/>
                  <a:gd name="T35" fmla="*/ 3 h 11"/>
                  <a:gd name="T36" fmla="*/ 3837 w 3838"/>
                  <a:gd name="T37" fmla="*/ 2 h 11"/>
                  <a:gd name="T38" fmla="*/ 3835 w 3838"/>
                  <a:gd name="T39" fmla="*/ 2 h 11"/>
                  <a:gd name="T40" fmla="*/ 3834 w 3838"/>
                  <a:gd name="T41" fmla="*/ 0 h 11"/>
                  <a:gd name="T42" fmla="*/ 3832 w 3838"/>
                  <a:gd name="T43" fmla="*/ 0 h 11"/>
                  <a:gd name="T44" fmla="*/ 6 w 3838"/>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38" h="11">
                    <a:moveTo>
                      <a:pt x="6" y="0"/>
                    </a:moveTo>
                    <a:lnTo>
                      <a:pt x="4" y="0"/>
                    </a:lnTo>
                    <a:lnTo>
                      <a:pt x="3" y="2"/>
                    </a:lnTo>
                    <a:lnTo>
                      <a:pt x="1" y="2"/>
                    </a:lnTo>
                    <a:lnTo>
                      <a:pt x="1" y="3"/>
                    </a:lnTo>
                    <a:lnTo>
                      <a:pt x="0" y="4"/>
                    </a:lnTo>
                    <a:lnTo>
                      <a:pt x="0" y="7"/>
                    </a:lnTo>
                    <a:lnTo>
                      <a:pt x="1" y="9"/>
                    </a:lnTo>
                    <a:lnTo>
                      <a:pt x="1" y="10"/>
                    </a:lnTo>
                    <a:lnTo>
                      <a:pt x="3" y="10"/>
                    </a:lnTo>
                    <a:lnTo>
                      <a:pt x="4" y="11"/>
                    </a:lnTo>
                    <a:lnTo>
                      <a:pt x="3834" y="11"/>
                    </a:lnTo>
                    <a:lnTo>
                      <a:pt x="3835" y="10"/>
                    </a:lnTo>
                    <a:lnTo>
                      <a:pt x="3837" y="10"/>
                    </a:lnTo>
                    <a:lnTo>
                      <a:pt x="3837" y="9"/>
                    </a:lnTo>
                    <a:lnTo>
                      <a:pt x="3838" y="7"/>
                    </a:lnTo>
                    <a:lnTo>
                      <a:pt x="3838" y="4"/>
                    </a:lnTo>
                    <a:lnTo>
                      <a:pt x="3837" y="3"/>
                    </a:lnTo>
                    <a:lnTo>
                      <a:pt x="3837" y="2"/>
                    </a:lnTo>
                    <a:lnTo>
                      <a:pt x="3835" y="2"/>
                    </a:lnTo>
                    <a:lnTo>
                      <a:pt x="3834" y="0"/>
                    </a:lnTo>
                    <a:lnTo>
                      <a:pt x="3832" y="0"/>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8" name="Freeform 2415"/>
              <p:cNvSpPr>
                <a:spLocks/>
              </p:cNvSpPr>
              <p:nvPr/>
            </p:nvSpPr>
            <p:spPr bwMode="auto">
              <a:xfrm>
                <a:off x="2108" y="2900"/>
                <a:ext cx="1949" cy="6"/>
              </a:xfrm>
              <a:custGeom>
                <a:avLst/>
                <a:gdLst>
                  <a:gd name="T0" fmla="*/ 5 w 3897"/>
                  <a:gd name="T1" fmla="*/ 0 h 11"/>
                  <a:gd name="T2" fmla="*/ 4 w 3897"/>
                  <a:gd name="T3" fmla="*/ 0 h 11"/>
                  <a:gd name="T4" fmla="*/ 2 w 3897"/>
                  <a:gd name="T5" fmla="*/ 1 h 11"/>
                  <a:gd name="T6" fmla="*/ 1 w 3897"/>
                  <a:gd name="T7" fmla="*/ 1 h 11"/>
                  <a:gd name="T8" fmla="*/ 1 w 3897"/>
                  <a:gd name="T9" fmla="*/ 2 h 11"/>
                  <a:gd name="T10" fmla="*/ 0 w 3897"/>
                  <a:gd name="T11" fmla="*/ 4 h 11"/>
                  <a:gd name="T12" fmla="*/ 0 w 3897"/>
                  <a:gd name="T13" fmla="*/ 7 h 11"/>
                  <a:gd name="T14" fmla="*/ 1 w 3897"/>
                  <a:gd name="T15" fmla="*/ 8 h 11"/>
                  <a:gd name="T16" fmla="*/ 1 w 3897"/>
                  <a:gd name="T17" fmla="*/ 9 h 11"/>
                  <a:gd name="T18" fmla="*/ 2 w 3897"/>
                  <a:gd name="T19" fmla="*/ 9 h 11"/>
                  <a:gd name="T20" fmla="*/ 4 w 3897"/>
                  <a:gd name="T21" fmla="*/ 11 h 11"/>
                  <a:gd name="T22" fmla="*/ 3893 w 3897"/>
                  <a:gd name="T23" fmla="*/ 11 h 11"/>
                  <a:gd name="T24" fmla="*/ 3894 w 3897"/>
                  <a:gd name="T25" fmla="*/ 9 h 11"/>
                  <a:gd name="T26" fmla="*/ 3896 w 3897"/>
                  <a:gd name="T27" fmla="*/ 9 h 11"/>
                  <a:gd name="T28" fmla="*/ 3896 w 3897"/>
                  <a:gd name="T29" fmla="*/ 8 h 11"/>
                  <a:gd name="T30" fmla="*/ 3897 w 3897"/>
                  <a:gd name="T31" fmla="*/ 7 h 11"/>
                  <a:gd name="T32" fmla="*/ 3897 w 3897"/>
                  <a:gd name="T33" fmla="*/ 4 h 11"/>
                  <a:gd name="T34" fmla="*/ 3896 w 3897"/>
                  <a:gd name="T35" fmla="*/ 2 h 11"/>
                  <a:gd name="T36" fmla="*/ 3896 w 3897"/>
                  <a:gd name="T37" fmla="*/ 1 h 11"/>
                  <a:gd name="T38" fmla="*/ 3894 w 3897"/>
                  <a:gd name="T39" fmla="*/ 1 h 11"/>
                  <a:gd name="T40" fmla="*/ 3893 w 3897"/>
                  <a:gd name="T41" fmla="*/ 0 h 11"/>
                  <a:gd name="T42" fmla="*/ 3891 w 3897"/>
                  <a:gd name="T43" fmla="*/ 0 h 11"/>
                  <a:gd name="T44" fmla="*/ 5 w 3897"/>
                  <a:gd name="T4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7" h="11">
                    <a:moveTo>
                      <a:pt x="5" y="0"/>
                    </a:moveTo>
                    <a:lnTo>
                      <a:pt x="4" y="0"/>
                    </a:lnTo>
                    <a:lnTo>
                      <a:pt x="2" y="1"/>
                    </a:lnTo>
                    <a:lnTo>
                      <a:pt x="1" y="1"/>
                    </a:lnTo>
                    <a:lnTo>
                      <a:pt x="1" y="2"/>
                    </a:lnTo>
                    <a:lnTo>
                      <a:pt x="0" y="4"/>
                    </a:lnTo>
                    <a:lnTo>
                      <a:pt x="0" y="7"/>
                    </a:lnTo>
                    <a:lnTo>
                      <a:pt x="1" y="8"/>
                    </a:lnTo>
                    <a:lnTo>
                      <a:pt x="1" y="9"/>
                    </a:lnTo>
                    <a:lnTo>
                      <a:pt x="2" y="9"/>
                    </a:lnTo>
                    <a:lnTo>
                      <a:pt x="4" y="11"/>
                    </a:lnTo>
                    <a:lnTo>
                      <a:pt x="3893" y="11"/>
                    </a:lnTo>
                    <a:lnTo>
                      <a:pt x="3894" y="9"/>
                    </a:lnTo>
                    <a:lnTo>
                      <a:pt x="3896" y="9"/>
                    </a:lnTo>
                    <a:lnTo>
                      <a:pt x="3896" y="8"/>
                    </a:lnTo>
                    <a:lnTo>
                      <a:pt x="3897" y="7"/>
                    </a:lnTo>
                    <a:lnTo>
                      <a:pt x="3897" y="4"/>
                    </a:lnTo>
                    <a:lnTo>
                      <a:pt x="3896" y="2"/>
                    </a:lnTo>
                    <a:lnTo>
                      <a:pt x="3896" y="1"/>
                    </a:lnTo>
                    <a:lnTo>
                      <a:pt x="3894" y="1"/>
                    </a:lnTo>
                    <a:lnTo>
                      <a:pt x="3893" y="0"/>
                    </a:lnTo>
                    <a:lnTo>
                      <a:pt x="3891" y="0"/>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09" name="Freeform 2416"/>
              <p:cNvSpPr>
                <a:spLocks/>
              </p:cNvSpPr>
              <p:nvPr/>
            </p:nvSpPr>
            <p:spPr bwMode="auto">
              <a:xfrm>
                <a:off x="2169" y="3053"/>
                <a:ext cx="421" cy="112"/>
              </a:xfrm>
              <a:custGeom>
                <a:avLst/>
                <a:gdLst>
                  <a:gd name="T0" fmla="*/ 226 w 841"/>
                  <a:gd name="T1" fmla="*/ 3 h 223"/>
                  <a:gd name="T2" fmla="*/ 217 w 841"/>
                  <a:gd name="T3" fmla="*/ 8 h 223"/>
                  <a:gd name="T4" fmla="*/ 193 w 841"/>
                  <a:gd name="T5" fmla="*/ 14 h 223"/>
                  <a:gd name="T6" fmla="*/ 164 w 841"/>
                  <a:gd name="T7" fmla="*/ 12 h 223"/>
                  <a:gd name="T8" fmla="*/ 141 w 841"/>
                  <a:gd name="T9" fmla="*/ 10 h 223"/>
                  <a:gd name="T10" fmla="*/ 124 w 841"/>
                  <a:gd name="T11" fmla="*/ 8 h 223"/>
                  <a:gd name="T12" fmla="*/ 109 w 841"/>
                  <a:gd name="T13" fmla="*/ 11 h 223"/>
                  <a:gd name="T14" fmla="*/ 86 w 841"/>
                  <a:gd name="T15" fmla="*/ 18 h 223"/>
                  <a:gd name="T16" fmla="*/ 13 w 841"/>
                  <a:gd name="T17" fmla="*/ 21 h 223"/>
                  <a:gd name="T18" fmla="*/ 4 w 841"/>
                  <a:gd name="T19" fmla="*/ 28 h 223"/>
                  <a:gd name="T20" fmla="*/ 159 w 841"/>
                  <a:gd name="T21" fmla="*/ 220 h 223"/>
                  <a:gd name="T22" fmla="*/ 195 w 841"/>
                  <a:gd name="T23" fmla="*/ 221 h 223"/>
                  <a:gd name="T24" fmla="*/ 222 w 841"/>
                  <a:gd name="T25" fmla="*/ 218 h 223"/>
                  <a:gd name="T26" fmla="*/ 243 w 841"/>
                  <a:gd name="T27" fmla="*/ 213 h 223"/>
                  <a:gd name="T28" fmla="*/ 268 w 841"/>
                  <a:gd name="T29" fmla="*/ 209 h 223"/>
                  <a:gd name="T30" fmla="*/ 285 w 841"/>
                  <a:gd name="T31" fmla="*/ 204 h 223"/>
                  <a:gd name="T32" fmla="*/ 312 w 841"/>
                  <a:gd name="T33" fmla="*/ 201 h 223"/>
                  <a:gd name="T34" fmla="*/ 838 w 841"/>
                  <a:gd name="T35" fmla="*/ 193 h 223"/>
                  <a:gd name="T36" fmla="*/ 834 w 841"/>
                  <a:gd name="T37" fmla="*/ 172 h 223"/>
                  <a:gd name="T38" fmla="*/ 827 w 841"/>
                  <a:gd name="T39" fmla="*/ 149 h 223"/>
                  <a:gd name="T40" fmla="*/ 820 w 841"/>
                  <a:gd name="T41" fmla="*/ 115 h 223"/>
                  <a:gd name="T42" fmla="*/ 816 w 841"/>
                  <a:gd name="T43" fmla="*/ 98 h 223"/>
                  <a:gd name="T44" fmla="*/ 813 w 841"/>
                  <a:gd name="T45" fmla="*/ 74 h 223"/>
                  <a:gd name="T46" fmla="*/ 807 w 841"/>
                  <a:gd name="T47" fmla="*/ 53 h 223"/>
                  <a:gd name="T48" fmla="*/ 805 w 841"/>
                  <a:gd name="T49" fmla="*/ 31 h 223"/>
                  <a:gd name="T50" fmla="*/ 800 w 841"/>
                  <a:gd name="T51" fmla="*/ 24 h 223"/>
                  <a:gd name="T52" fmla="*/ 783 w 841"/>
                  <a:gd name="T53" fmla="*/ 19 h 223"/>
                  <a:gd name="T54" fmla="*/ 730 w 841"/>
                  <a:gd name="T55" fmla="*/ 24 h 223"/>
                  <a:gd name="T56" fmla="*/ 699 w 841"/>
                  <a:gd name="T57" fmla="*/ 28 h 223"/>
                  <a:gd name="T58" fmla="*/ 663 w 841"/>
                  <a:gd name="T59" fmla="*/ 31 h 223"/>
                  <a:gd name="T60" fmla="*/ 638 w 841"/>
                  <a:gd name="T61" fmla="*/ 35 h 223"/>
                  <a:gd name="T62" fmla="*/ 606 w 841"/>
                  <a:gd name="T63" fmla="*/ 28 h 223"/>
                  <a:gd name="T64" fmla="*/ 583 w 841"/>
                  <a:gd name="T65" fmla="*/ 12 h 223"/>
                  <a:gd name="T66" fmla="*/ 576 w 841"/>
                  <a:gd name="T67" fmla="*/ 17 h 223"/>
                  <a:gd name="T68" fmla="*/ 555 w 841"/>
                  <a:gd name="T69" fmla="*/ 22 h 223"/>
                  <a:gd name="T70" fmla="*/ 535 w 841"/>
                  <a:gd name="T71" fmla="*/ 24 h 223"/>
                  <a:gd name="T72" fmla="*/ 514 w 841"/>
                  <a:gd name="T73" fmla="*/ 21 h 223"/>
                  <a:gd name="T74" fmla="*/ 501 w 841"/>
                  <a:gd name="T75" fmla="*/ 17 h 223"/>
                  <a:gd name="T76" fmla="*/ 483 w 841"/>
                  <a:gd name="T77" fmla="*/ 21 h 223"/>
                  <a:gd name="T78" fmla="*/ 460 w 841"/>
                  <a:gd name="T79" fmla="*/ 38 h 223"/>
                  <a:gd name="T80" fmla="*/ 450 w 841"/>
                  <a:gd name="T81" fmla="*/ 42 h 223"/>
                  <a:gd name="T82" fmla="*/ 430 w 841"/>
                  <a:gd name="T83" fmla="*/ 38 h 223"/>
                  <a:gd name="T84" fmla="*/ 421 w 841"/>
                  <a:gd name="T85" fmla="*/ 32 h 223"/>
                  <a:gd name="T86" fmla="*/ 411 w 841"/>
                  <a:gd name="T87" fmla="*/ 28 h 223"/>
                  <a:gd name="T88" fmla="*/ 404 w 841"/>
                  <a:gd name="T89" fmla="*/ 22 h 223"/>
                  <a:gd name="T90" fmla="*/ 390 w 841"/>
                  <a:gd name="T91" fmla="*/ 17 h 223"/>
                  <a:gd name="T92" fmla="*/ 384 w 841"/>
                  <a:gd name="T93" fmla="*/ 12 h 223"/>
                  <a:gd name="T94" fmla="*/ 375 w 841"/>
                  <a:gd name="T95" fmla="*/ 10 h 223"/>
                  <a:gd name="T96" fmla="*/ 370 w 841"/>
                  <a:gd name="T97" fmla="*/ 5 h 223"/>
                  <a:gd name="T98" fmla="*/ 336 w 841"/>
                  <a:gd name="T99" fmla="*/ 1 h 223"/>
                  <a:gd name="T100" fmla="*/ 319 w 841"/>
                  <a:gd name="T101" fmla="*/ 5 h 223"/>
                  <a:gd name="T102" fmla="*/ 284 w 841"/>
                  <a:gd name="T103" fmla="*/ 5 h 223"/>
                  <a:gd name="T104" fmla="*/ 265 w 841"/>
                  <a:gd name="T105" fmla="*/ 1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1" h="223">
                    <a:moveTo>
                      <a:pt x="239" y="0"/>
                    </a:moveTo>
                    <a:lnTo>
                      <a:pt x="239" y="1"/>
                    </a:lnTo>
                    <a:lnTo>
                      <a:pt x="233" y="1"/>
                    </a:lnTo>
                    <a:lnTo>
                      <a:pt x="233" y="3"/>
                    </a:lnTo>
                    <a:lnTo>
                      <a:pt x="226" y="3"/>
                    </a:lnTo>
                    <a:lnTo>
                      <a:pt x="226" y="4"/>
                    </a:lnTo>
                    <a:lnTo>
                      <a:pt x="220" y="5"/>
                    </a:lnTo>
                    <a:lnTo>
                      <a:pt x="220" y="7"/>
                    </a:lnTo>
                    <a:lnTo>
                      <a:pt x="217" y="7"/>
                    </a:lnTo>
                    <a:lnTo>
                      <a:pt x="217" y="8"/>
                    </a:lnTo>
                    <a:lnTo>
                      <a:pt x="209" y="10"/>
                    </a:lnTo>
                    <a:lnTo>
                      <a:pt x="209" y="11"/>
                    </a:lnTo>
                    <a:lnTo>
                      <a:pt x="205" y="11"/>
                    </a:lnTo>
                    <a:lnTo>
                      <a:pt x="205" y="12"/>
                    </a:lnTo>
                    <a:lnTo>
                      <a:pt x="193" y="14"/>
                    </a:lnTo>
                    <a:lnTo>
                      <a:pt x="193" y="15"/>
                    </a:lnTo>
                    <a:lnTo>
                      <a:pt x="169" y="15"/>
                    </a:lnTo>
                    <a:lnTo>
                      <a:pt x="169" y="14"/>
                    </a:lnTo>
                    <a:lnTo>
                      <a:pt x="164" y="14"/>
                    </a:lnTo>
                    <a:lnTo>
                      <a:pt x="164" y="12"/>
                    </a:lnTo>
                    <a:lnTo>
                      <a:pt x="152" y="12"/>
                    </a:lnTo>
                    <a:lnTo>
                      <a:pt x="152" y="11"/>
                    </a:lnTo>
                    <a:lnTo>
                      <a:pt x="147" y="11"/>
                    </a:lnTo>
                    <a:lnTo>
                      <a:pt x="147" y="10"/>
                    </a:lnTo>
                    <a:lnTo>
                      <a:pt x="141" y="10"/>
                    </a:lnTo>
                    <a:lnTo>
                      <a:pt x="141" y="8"/>
                    </a:lnTo>
                    <a:lnTo>
                      <a:pt x="135" y="8"/>
                    </a:lnTo>
                    <a:lnTo>
                      <a:pt x="135" y="7"/>
                    </a:lnTo>
                    <a:lnTo>
                      <a:pt x="124" y="7"/>
                    </a:lnTo>
                    <a:lnTo>
                      <a:pt x="124" y="8"/>
                    </a:lnTo>
                    <a:lnTo>
                      <a:pt x="116" y="8"/>
                    </a:lnTo>
                    <a:lnTo>
                      <a:pt x="116" y="10"/>
                    </a:lnTo>
                    <a:lnTo>
                      <a:pt x="111" y="10"/>
                    </a:lnTo>
                    <a:lnTo>
                      <a:pt x="111" y="11"/>
                    </a:lnTo>
                    <a:lnTo>
                      <a:pt x="109" y="11"/>
                    </a:lnTo>
                    <a:lnTo>
                      <a:pt x="109" y="12"/>
                    </a:lnTo>
                    <a:lnTo>
                      <a:pt x="97" y="14"/>
                    </a:lnTo>
                    <a:lnTo>
                      <a:pt x="97" y="15"/>
                    </a:lnTo>
                    <a:lnTo>
                      <a:pt x="86" y="17"/>
                    </a:lnTo>
                    <a:lnTo>
                      <a:pt x="86" y="18"/>
                    </a:lnTo>
                    <a:lnTo>
                      <a:pt x="27" y="18"/>
                    </a:lnTo>
                    <a:lnTo>
                      <a:pt x="27" y="19"/>
                    </a:lnTo>
                    <a:lnTo>
                      <a:pt x="17" y="19"/>
                    </a:lnTo>
                    <a:lnTo>
                      <a:pt x="17" y="21"/>
                    </a:lnTo>
                    <a:lnTo>
                      <a:pt x="13" y="21"/>
                    </a:lnTo>
                    <a:lnTo>
                      <a:pt x="13" y="22"/>
                    </a:lnTo>
                    <a:lnTo>
                      <a:pt x="7" y="25"/>
                    </a:lnTo>
                    <a:lnTo>
                      <a:pt x="7" y="26"/>
                    </a:lnTo>
                    <a:lnTo>
                      <a:pt x="4" y="26"/>
                    </a:lnTo>
                    <a:lnTo>
                      <a:pt x="4" y="28"/>
                    </a:lnTo>
                    <a:lnTo>
                      <a:pt x="0" y="29"/>
                    </a:lnTo>
                    <a:lnTo>
                      <a:pt x="0" y="218"/>
                    </a:lnTo>
                    <a:lnTo>
                      <a:pt x="150" y="218"/>
                    </a:lnTo>
                    <a:lnTo>
                      <a:pt x="150" y="220"/>
                    </a:lnTo>
                    <a:lnTo>
                      <a:pt x="159" y="220"/>
                    </a:lnTo>
                    <a:lnTo>
                      <a:pt x="159" y="221"/>
                    </a:lnTo>
                    <a:lnTo>
                      <a:pt x="178" y="221"/>
                    </a:lnTo>
                    <a:lnTo>
                      <a:pt x="178" y="223"/>
                    </a:lnTo>
                    <a:lnTo>
                      <a:pt x="195" y="223"/>
                    </a:lnTo>
                    <a:lnTo>
                      <a:pt x="195" y="221"/>
                    </a:lnTo>
                    <a:lnTo>
                      <a:pt x="209" y="221"/>
                    </a:lnTo>
                    <a:lnTo>
                      <a:pt x="209" y="220"/>
                    </a:lnTo>
                    <a:lnTo>
                      <a:pt x="216" y="220"/>
                    </a:lnTo>
                    <a:lnTo>
                      <a:pt x="216" y="218"/>
                    </a:lnTo>
                    <a:lnTo>
                      <a:pt x="222" y="218"/>
                    </a:lnTo>
                    <a:lnTo>
                      <a:pt x="222" y="217"/>
                    </a:lnTo>
                    <a:lnTo>
                      <a:pt x="231" y="217"/>
                    </a:lnTo>
                    <a:lnTo>
                      <a:pt x="231" y="216"/>
                    </a:lnTo>
                    <a:lnTo>
                      <a:pt x="243" y="214"/>
                    </a:lnTo>
                    <a:lnTo>
                      <a:pt x="243" y="213"/>
                    </a:lnTo>
                    <a:lnTo>
                      <a:pt x="248" y="213"/>
                    </a:lnTo>
                    <a:lnTo>
                      <a:pt x="248" y="211"/>
                    </a:lnTo>
                    <a:lnTo>
                      <a:pt x="257" y="211"/>
                    </a:lnTo>
                    <a:lnTo>
                      <a:pt x="257" y="210"/>
                    </a:lnTo>
                    <a:lnTo>
                      <a:pt x="268" y="209"/>
                    </a:lnTo>
                    <a:lnTo>
                      <a:pt x="268" y="207"/>
                    </a:lnTo>
                    <a:lnTo>
                      <a:pt x="274" y="207"/>
                    </a:lnTo>
                    <a:lnTo>
                      <a:pt x="274" y="206"/>
                    </a:lnTo>
                    <a:lnTo>
                      <a:pt x="285" y="206"/>
                    </a:lnTo>
                    <a:lnTo>
                      <a:pt x="285" y="204"/>
                    </a:lnTo>
                    <a:lnTo>
                      <a:pt x="291" y="204"/>
                    </a:lnTo>
                    <a:lnTo>
                      <a:pt x="291" y="203"/>
                    </a:lnTo>
                    <a:lnTo>
                      <a:pt x="298" y="203"/>
                    </a:lnTo>
                    <a:lnTo>
                      <a:pt x="298" y="201"/>
                    </a:lnTo>
                    <a:lnTo>
                      <a:pt x="312" y="201"/>
                    </a:lnTo>
                    <a:lnTo>
                      <a:pt x="312" y="200"/>
                    </a:lnTo>
                    <a:lnTo>
                      <a:pt x="841" y="200"/>
                    </a:lnTo>
                    <a:lnTo>
                      <a:pt x="840" y="197"/>
                    </a:lnTo>
                    <a:lnTo>
                      <a:pt x="840" y="193"/>
                    </a:lnTo>
                    <a:lnTo>
                      <a:pt x="838" y="193"/>
                    </a:lnTo>
                    <a:lnTo>
                      <a:pt x="837" y="182"/>
                    </a:lnTo>
                    <a:lnTo>
                      <a:pt x="836" y="182"/>
                    </a:lnTo>
                    <a:lnTo>
                      <a:pt x="836" y="176"/>
                    </a:lnTo>
                    <a:lnTo>
                      <a:pt x="834" y="176"/>
                    </a:lnTo>
                    <a:lnTo>
                      <a:pt x="834" y="172"/>
                    </a:lnTo>
                    <a:lnTo>
                      <a:pt x="833" y="172"/>
                    </a:lnTo>
                    <a:lnTo>
                      <a:pt x="831" y="161"/>
                    </a:lnTo>
                    <a:lnTo>
                      <a:pt x="830" y="161"/>
                    </a:lnTo>
                    <a:lnTo>
                      <a:pt x="829" y="149"/>
                    </a:lnTo>
                    <a:lnTo>
                      <a:pt x="827" y="149"/>
                    </a:lnTo>
                    <a:lnTo>
                      <a:pt x="826" y="138"/>
                    </a:lnTo>
                    <a:lnTo>
                      <a:pt x="824" y="138"/>
                    </a:lnTo>
                    <a:lnTo>
                      <a:pt x="823" y="127"/>
                    </a:lnTo>
                    <a:lnTo>
                      <a:pt x="821" y="127"/>
                    </a:lnTo>
                    <a:lnTo>
                      <a:pt x="820" y="115"/>
                    </a:lnTo>
                    <a:lnTo>
                      <a:pt x="819" y="115"/>
                    </a:lnTo>
                    <a:lnTo>
                      <a:pt x="819" y="108"/>
                    </a:lnTo>
                    <a:lnTo>
                      <a:pt x="817" y="108"/>
                    </a:lnTo>
                    <a:lnTo>
                      <a:pt x="817" y="98"/>
                    </a:lnTo>
                    <a:lnTo>
                      <a:pt x="816" y="98"/>
                    </a:lnTo>
                    <a:lnTo>
                      <a:pt x="816" y="87"/>
                    </a:lnTo>
                    <a:lnTo>
                      <a:pt x="814" y="87"/>
                    </a:lnTo>
                    <a:lnTo>
                      <a:pt x="814" y="82"/>
                    </a:lnTo>
                    <a:lnTo>
                      <a:pt x="813" y="82"/>
                    </a:lnTo>
                    <a:lnTo>
                      <a:pt x="813" y="74"/>
                    </a:lnTo>
                    <a:lnTo>
                      <a:pt x="812" y="74"/>
                    </a:lnTo>
                    <a:lnTo>
                      <a:pt x="812" y="65"/>
                    </a:lnTo>
                    <a:lnTo>
                      <a:pt x="810" y="65"/>
                    </a:lnTo>
                    <a:lnTo>
                      <a:pt x="809" y="53"/>
                    </a:lnTo>
                    <a:lnTo>
                      <a:pt x="807" y="53"/>
                    </a:lnTo>
                    <a:lnTo>
                      <a:pt x="807" y="48"/>
                    </a:lnTo>
                    <a:lnTo>
                      <a:pt x="806" y="48"/>
                    </a:lnTo>
                    <a:lnTo>
                      <a:pt x="806" y="38"/>
                    </a:lnTo>
                    <a:lnTo>
                      <a:pt x="805" y="38"/>
                    </a:lnTo>
                    <a:lnTo>
                      <a:pt x="805" y="31"/>
                    </a:lnTo>
                    <a:lnTo>
                      <a:pt x="803" y="31"/>
                    </a:lnTo>
                    <a:lnTo>
                      <a:pt x="803" y="28"/>
                    </a:lnTo>
                    <a:lnTo>
                      <a:pt x="802" y="28"/>
                    </a:lnTo>
                    <a:lnTo>
                      <a:pt x="802" y="24"/>
                    </a:lnTo>
                    <a:lnTo>
                      <a:pt x="800" y="24"/>
                    </a:lnTo>
                    <a:lnTo>
                      <a:pt x="797" y="19"/>
                    </a:lnTo>
                    <a:lnTo>
                      <a:pt x="795" y="19"/>
                    </a:lnTo>
                    <a:lnTo>
                      <a:pt x="795" y="18"/>
                    </a:lnTo>
                    <a:lnTo>
                      <a:pt x="783" y="18"/>
                    </a:lnTo>
                    <a:lnTo>
                      <a:pt x="783" y="19"/>
                    </a:lnTo>
                    <a:lnTo>
                      <a:pt x="761" y="19"/>
                    </a:lnTo>
                    <a:lnTo>
                      <a:pt x="761" y="21"/>
                    </a:lnTo>
                    <a:lnTo>
                      <a:pt x="747" y="22"/>
                    </a:lnTo>
                    <a:lnTo>
                      <a:pt x="747" y="24"/>
                    </a:lnTo>
                    <a:lnTo>
                      <a:pt x="730" y="24"/>
                    </a:lnTo>
                    <a:lnTo>
                      <a:pt x="730" y="25"/>
                    </a:lnTo>
                    <a:lnTo>
                      <a:pt x="717" y="25"/>
                    </a:lnTo>
                    <a:lnTo>
                      <a:pt x="717" y="26"/>
                    </a:lnTo>
                    <a:lnTo>
                      <a:pt x="699" y="26"/>
                    </a:lnTo>
                    <a:lnTo>
                      <a:pt x="699" y="28"/>
                    </a:lnTo>
                    <a:lnTo>
                      <a:pt x="689" y="28"/>
                    </a:lnTo>
                    <a:lnTo>
                      <a:pt x="689" y="29"/>
                    </a:lnTo>
                    <a:lnTo>
                      <a:pt x="680" y="29"/>
                    </a:lnTo>
                    <a:lnTo>
                      <a:pt x="680" y="31"/>
                    </a:lnTo>
                    <a:lnTo>
                      <a:pt x="663" y="31"/>
                    </a:lnTo>
                    <a:lnTo>
                      <a:pt x="663" y="32"/>
                    </a:lnTo>
                    <a:lnTo>
                      <a:pt x="654" y="32"/>
                    </a:lnTo>
                    <a:lnTo>
                      <a:pt x="654" y="34"/>
                    </a:lnTo>
                    <a:lnTo>
                      <a:pt x="638" y="34"/>
                    </a:lnTo>
                    <a:lnTo>
                      <a:pt x="638" y="35"/>
                    </a:lnTo>
                    <a:lnTo>
                      <a:pt x="630" y="35"/>
                    </a:lnTo>
                    <a:lnTo>
                      <a:pt x="630" y="36"/>
                    </a:lnTo>
                    <a:lnTo>
                      <a:pt x="611" y="36"/>
                    </a:lnTo>
                    <a:lnTo>
                      <a:pt x="606" y="31"/>
                    </a:lnTo>
                    <a:lnTo>
                      <a:pt x="606" y="28"/>
                    </a:lnTo>
                    <a:lnTo>
                      <a:pt x="604" y="28"/>
                    </a:lnTo>
                    <a:lnTo>
                      <a:pt x="598" y="21"/>
                    </a:lnTo>
                    <a:lnTo>
                      <a:pt x="596" y="21"/>
                    </a:lnTo>
                    <a:lnTo>
                      <a:pt x="590" y="14"/>
                    </a:lnTo>
                    <a:lnTo>
                      <a:pt x="583" y="12"/>
                    </a:lnTo>
                    <a:lnTo>
                      <a:pt x="583" y="14"/>
                    </a:lnTo>
                    <a:lnTo>
                      <a:pt x="579" y="14"/>
                    </a:lnTo>
                    <a:lnTo>
                      <a:pt x="579" y="15"/>
                    </a:lnTo>
                    <a:lnTo>
                      <a:pt x="576" y="15"/>
                    </a:lnTo>
                    <a:lnTo>
                      <a:pt x="576" y="17"/>
                    </a:lnTo>
                    <a:lnTo>
                      <a:pt x="572" y="17"/>
                    </a:lnTo>
                    <a:lnTo>
                      <a:pt x="572" y="18"/>
                    </a:lnTo>
                    <a:lnTo>
                      <a:pt x="566" y="19"/>
                    </a:lnTo>
                    <a:lnTo>
                      <a:pt x="566" y="21"/>
                    </a:lnTo>
                    <a:lnTo>
                      <a:pt x="555" y="22"/>
                    </a:lnTo>
                    <a:lnTo>
                      <a:pt x="555" y="24"/>
                    </a:lnTo>
                    <a:lnTo>
                      <a:pt x="550" y="24"/>
                    </a:lnTo>
                    <a:lnTo>
                      <a:pt x="550" y="25"/>
                    </a:lnTo>
                    <a:lnTo>
                      <a:pt x="535" y="25"/>
                    </a:lnTo>
                    <a:lnTo>
                      <a:pt x="535" y="24"/>
                    </a:lnTo>
                    <a:lnTo>
                      <a:pt x="522" y="24"/>
                    </a:lnTo>
                    <a:lnTo>
                      <a:pt x="522" y="22"/>
                    </a:lnTo>
                    <a:lnTo>
                      <a:pt x="518" y="22"/>
                    </a:lnTo>
                    <a:lnTo>
                      <a:pt x="518" y="21"/>
                    </a:lnTo>
                    <a:lnTo>
                      <a:pt x="514" y="21"/>
                    </a:lnTo>
                    <a:lnTo>
                      <a:pt x="514" y="19"/>
                    </a:lnTo>
                    <a:lnTo>
                      <a:pt x="510" y="19"/>
                    </a:lnTo>
                    <a:lnTo>
                      <a:pt x="510" y="18"/>
                    </a:lnTo>
                    <a:lnTo>
                      <a:pt x="501" y="18"/>
                    </a:lnTo>
                    <a:lnTo>
                      <a:pt x="501" y="17"/>
                    </a:lnTo>
                    <a:lnTo>
                      <a:pt x="494" y="17"/>
                    </a:lnTo>
                    <a:lnTo>
                      <a:pt x="494" y="18"/>
                    </a:lnTo>
                    <a:lnTo>
                      <a:pt x="486" y="19"/>
                    </a:lnTo>
                    <a:lnTo>
                      <a:pt x="486" y="21"/>
                    </a:lnTo>
                    <a:lnTo>
                      <a:pt x="483" y="21"/>
                    </a:lnTo>
                    <a:lnTo>
                      <a:pt x="483" y="22"/>
                    </a:lnTo>
                    <a:lnTo>
                      <a:pt x="469" y="34"/>
                    </a:lnTo>
                    <a:lnTo>
                      <a:pt x="463" y="36"/>
                    </a:lnTo>
                    <a:lnTo>
                      <a:pt x="463" y="38"/>
                    </a:lnTo>
                    <a:lnTo>
                      <a:pt x="460" y="38"/>
                    </a:lnTo>
                    <a:lnTo>
                      <a:pt x="460" y="39"/>
                    </a:lnTo>
                    <a:lnTo>
                      <a:pt x="454" y="39"/>
                    </a:lnTo>
                    <a:lnTo>
                      <a:pt x="454" y="41"/>
                    </a:lnTo>
                    <a:lnTo>
                      <a:pt x="450" y="41"/>
                    </a:lnTo>
                    <a:lnTo>
                      <a:pt x="450" y="42"/>
                    </a:lnTo>
                    <a:lnTo>
                      <a:pt x="443" y="42"/>
                    </a:lnTo>
                    <a:lnTo>
                      <a:pt x="443" y="41"/>
                    </a:lnTo>
                    <a:lnTo>
                      <a:pt x="433" y="39"/>
                    </a:lnTo>
                    <a:lnTo>
                      <a:pt x="433" y="38"/>
                    </a:lnTo>
                    <a:lnTo>
                      <a:pt x="430" y="38"/>
                    </a:lnTo>
                    <a:lnTo>
                      <a:pt x="430" y="36"/>
                    </a:lnTo>
                    <a:lnTo>
                      <a:pt x="428" y="36"/>
                    </a:lnTo>
                    <a:lnTo>
                      <a:pt x="428" y="35"/>
                    </a:lnTo>
                    <a:lnTo>
                      <a:pt x="421" y="34"/>
                    </a:lnTo>
                    <a:lnTo>
                      <a:pt x="421" y="32"/>
                    </a:lnTo>
                    <a:lnTo>
                      <a:pt x="418" y="32"/>
                    </a:lnTo>
                    <a:lnTo>
                      <a:pt x="416" y="29"/>
                    </a:lnTo>
                    <a:lnTo>
                      <a:pt x="414" y="29"/>
                    </a:lnTo>
                    <a:lnTo>
                      <a:pt x="414" y="28"/>
                    </a:lnTo>
                    <a:lnTo>
                      <a:pt x="411" y="28"/>
                    </a:lnTo>
                    <a:lnTo>
                      <a:pt x="411" y="26"/>
                    </a:lnTo>
                    <a:lnTo>
                      <a:pt x="408" y="26"/>
                    </a:lnTo>
                    <a:lnTo>
                      <a:pt x="408" y="25"/>
                    </a:lnTo>
                    <a:lnTo>
                      <a:pt x="405" y="25"/>
                    </a:lnTo>
                    <a:lnTo>
                      <a:pt x="404" y="22"/>
                    </a:lnTo>
                    <a:lnTo>
                      <a:pt x="401" y="22"/>
                    </a:lnTo>
                    <a:lnTo>
                      <a:pt x="399" y="19"/>
                    </a:lnTo>
                    <a:lnTo>
                      <a:pt x="392" y="18"/>
                    </a:lnTo>
                    <a:lnTo>
                      <a:pt x="392" y="17"/>
                    </a:lnTo>
                    <a:lnTo>
                      <a:pt x="390" y="17"/>
                    </a:lnTo>
                    <a:lnTo>
                      <a:pt x="390" y="15"/>
                    </a:lnTo>
                    <a:lnTo>
                      <a:pt x="387" y="15"/>
                    </a:lnTo>
                    <a:lnTo>
                      <a:pt x="387" y="14"/>
                    </a:lnTo>
                    <a:lnTo>
                      <a:pt x="384" y="14"/>
                    </a:lnTo>
                    <a:lnTo>
                      <a:pt x="384" y="12"/>
                    </a:lnTo>
                    <a:lnTo>
                      <a:pt x="381" y="12"/>
                    </a:lnTo>
                    <a:lnTo>
                      <a:pt x="381" y="11"/>
                    </a:lnTo>
                    <a:lnTo>
                      <a:pt x="378" y="11"/>
                    </a:lnTo>
                    <a:lnTo>
                      <a:pt x="378" y="10"/>
                    </a:lnTo>
                    <a:lnTo>
                      <a:pt x="375" y="10"/>
                    </a:lnTo>
                    <a:lnTo>
                      <a:pt x="375" y="8"/>
                    </a:lnTo>
                    <a:lnTo>
                      <a:pt x="373" y="8"/>
                    </a:lnTo>
                    <a:lnTo>
                      <a:pt x="373" y="7"/>
                    </a:lnTo>
                    <a:lnTo>
                      <a:pt x="370" y="7"/>
                    </a:lnTo>
                    <a:lnTo>
                      <a:pt x="370" y="5"/>
                    </a:lnTo>
                    <a:lnTo>
                      <a:pt x="364" y="5"/>
                    </a:lnTo>
                    <a:lnTo>
                      <a:pt x="364" y="4"/>
                    </a:lnTo>
                    <a:lnTo>
                      <a:pt x="357" y="3"/>
                    </a:lnTo>
                    <a:lnTo>
                      <a:pt x="357" y="1"/>
                    </a:lnTo>
                    <a:lnTo>
                      <a:pt x="336" y="1"/>
                    </a:lnTo>
                    <a:lnTo>
                      <a:pt x="336" y="3"/>
                    </a:lnTo>
                    <a:lnTo>
                      <a:pt x="329" y="3"/>
                    </a:lnTo>
                    <a:lnTo>
                      <a:pt x="329" y="4"/>
                    </a:lnTo>
                    <a:lnTo>
                      <a:pt x="319" y="4"/>
                    </a:lnTo>
                    <a:lnTo>
                      <a:pt x="319" y="5"/>
                    </a:lnTo>
                    <a:lnTo>
                      <a:pt x="313" y="5"/>
                    </a:lnTo>
                    <a:lnTo>
                      <a:pt x="313" y="7"/>
                    </a:lnTo>
                    <a:lnTo>
                      <a:pt x="291" y="7"/>
                    </a:lnTo>
                    <a:lnTo>
                      <a:pt x="291" y="5"/>
                    </a:lnTo>
                    <a:lnTo>
                      <a:pt x="284" y="5"/>
                    </a:lnTo>
                    <a:lnTo>
                      <a:pt x="284" y="4"/>
                    </a:lnTo>
                    <a:lnTo>
                      <a:pt x="277" y="4"/>
                    </a:lnTo>
                    <a:lnTo>
                      <a:pt x="277" y="3"/>
                    </a:lnTo>
                    <a:lnTo>
                      <a:pt x="265" y="3"/>
                    </a:lnTo>
                    <a:lnTo>
                      <a:pt x="265" y="1"/>
                    </a:lnTo>
                    <a:lnTo>
                      <a:pt x="260" y="1"/>
                    </a:lnTo>
                    <a:lnTo>
                      <a:pt x="260" y="0"/>
                    </a:lnTo>
                    <a:lnTo>
                      <a:pt x="239"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0" name="Freeform 2417"/>
              <p:cNvSpPr>
                <a:spLocks/>
              </p:cNvSpPr>
              <p:nvPr/>
            </p:nvSpPr>
            <p:spPr bwMode="auto">
              <a:xfrm>
                <a:off x="2395" y="3164"/>
                <a:ext cx="91" cy="5"/>
              </a:xfrm>
              <a:custGeom>
                <a:avLst/>
                <a:gdLst>
                  <a:gd name="T0" fmla="*/ 0 w 182"/>
                  <a:gd name="T1" fmla="*/ 0 h 10"/>
                  <a:gd name="T2" fmla="*/ 0 w 182"/>
                  <a:gd name="T3" fmla="*/ 2 h 10"/>
                  <a:gd name="T4" fmla="*/ 4 w 182"/>
                  <a:gd name="T5" fmla="*/ 2 h 10"/>
                  <a:gd name="T6" fmla="*/ 4 w 182"/>
                  <a:gd name="T7" fmla="*/ 3 h 10"/>
                  <a:gd name="T8" fmla="*/ 11 w 182"/>
                  <a:gd name="T9" fmla="*/ 4 h 10"/>
                  <a:gd name="T10" fmla="*/ 11 w 182"/>
                  <a:gd name="T11" fmla="*/ 6 h 10"/>
                  <a:gd name="T12" fmla="*/ 14 w 182"/>
                  <a:gd name="T13" fmla="*/ 6 h 10"/>
                  <a:gd name="T14" fmla="*/ 14 w 182"/>
                  <a:gd name="T15" fmla="*/ 7 h 10"/>
                  <a:gd name="T16" fmla="*/ 25 w 182"/>
                  <a:gd name="T17" fmla="*/ 7 h 10"/>
                  <a:gd name="T18" fmla="*/ 25 w 182"/>
                  <a:gd name="T19" fmla="*/ 9 h 10"/>
                  <a:gd name="T20" fmla="*/ 35 w 182"/>
                  <a:gd name="T21" fmla="*/ 9 h 10"/>
                  <a:gd name="T22" fmla="*/ 35 w 182"/>
                  <a:gd name="T23" fmla="*/ 10 h 10"/>
                  <a:gd name="T24" fmla="*/ 77 w 182"/>
                  <a:gd name="T25" fmla="*/ 9 h 10"/>
                  <a:gd name="T26" fmla="*/ 77 w 182"/>
                  <a:gd name="T27" fmla="*/ 7 h 10"/>
                  <a:gd name="T28" fmla="*/ 163 w 182"/>
                  <a:gd name="T29" fmla="*/ 7 h 10"/>
                  <a:gd name="T30" fmla="*/ 163 w 182"/>
                  <a:gd name="T31" fmla="*/ 6 h 10"/>
                  <a:gd name="T32" fmla="*/ 169 w 182"/>
                  <a:gd name="T33" fmla="*/ 6 h 10"/>
                  <a:gd name="T34" fmla="*/ 169 w 182"/>
                  <a:gd name="T35" fmla="*/ 4 h 10"/>
                  <a:gd name="T36" fmla="*/ 178 w 182"/>
                  <a:gd name="T37" fmla="*/ 3 h 10"/>
                  <a:gd name="T38" fmla="*/ 178 w 182"/>
                  <a:gd name="T39" fmla="*/ 2 h 10"/>
                  <a:gd name="T40" fmla="*/ 182 w 182"/>
                  <a:gd name="T41" fmla="*/ 2 h 10"/>
                  <a:gd name="T42" fmla="*/ 182 w 182"/>
                  <a:gd name="T43" fmla="*/ 0 h 10"/>
                  <a:gd name="T44" fmla="*/ 0 w 182"/>
                  <a:gd name="T4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2" h="10">
                    <a:moveTo>
                      <a:pt x="0" y="0"/>
                    </a:moveTo>
                    <a:lnTo>
                      <a:pt x="0" y="2"/>
                    </a:lnTo>
                    <a:lnTo>
                      <a:pt x="4" y="2"/>
                    </a:lnTo>
                    <a:lnTo>
                      <a:pt x="4" y="3"/>
                    </a:lnTo>
                    <a:lnTo>
                      <a:pt x="11" y="4"/>
                    </a:lnTo>
                    <a:lnTo>
                      <a:pt x="11" y="6"/>
                    </a:lnTo>
                    <a:lnTo>
                      <a:pt x="14" y="6"/>
                    </a:lnTo>
                    <a:lnTo>
                      <a:pt x="14" y="7"/>
                    </a:lnTo>
                    <a:lnTo>
                      <a:pt x="25" y="7"/>
                    </a:lnTo>
                    <a:lnTo>
                      <a:pt x="25" y="9"/>
                    </a:lnTo>
                    <a:lnTo>
                      <a:pt x="35" y="9"/>
                    </a:lnTo>
                    <a:lnTo>
                      <a:pt x="35" y="10"/>
                    </a:lnTo>
                    <a:lnTo>
                      <a:pt x="77" y="9"/>
                    </a:lnTo>
                    <a:lnTo>
                      <a:pt x="77" y="7"/>
                    </a:lnTo>
                    <a:lnTo>
                      <a:pt x="163" y="7"/>
                    </a:lnTo>
                    <a:lnTo>
                      <a:pt x="163" y="6"/>
                    </a:lnTo>
                    <a:lnTo>
                      <a:pt x="169" y="6"/>
                    </a:lnTo>
                    <a:lnTo>
                      <a:pt x="169" y="4"/>
                    </a:lnTo>
                    <a:lnTo>
                      <a:pt x="178" y="3"/>
                    </a:lnTo>
                    <a:lnTo>
                      <a:pt x="178" y="2"/>
                    </a:lnTo>
                    <a:lnTo>
                      <a:pt x="182" y="2"/>
                    </a:lnTo>
                    <a:lnTo>
                      <a:pt x="182" y="0"/>
                    </a:lnTo>
                    <a:lnTo>
                      <a:pt x="0"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1" name="Freeform 2418"/>
              <p:cNvSpPr>
                <a:spLocks/>
              </p:cNvSpPr>
              <p:nvPr/>
            </p:nvSpPr>
            <p:spPr bwMode="auto">
              <a:xfrm>
                <a:off x="2169" y="3163"/>
                <a:ext cx="68" cy="8"/>
              </a:xfrm>
              <a:custGeom>
                <a:avLst/>
                <a:gdLst>
                  <a:gd name="T0" fmla="*/ 0 w 135"/>
                  <a:gd name="T1" fmla="*/ 0 h 17"/>
                  <a:gd name="T2" fmla="*/ 0 w 135"/>
                  <a:gd name="T3" fmla="*/ 9 h 17"/>
                  <a:gd name="T4" fmla="*/ 10 w 135"/>
                  <a:gd name="T5" fmla="*/ 10 h 17"/>
                  <a:gd name="T6" fmla="*/ 10 w 135"/>
                  <a:gd name="T7" fmla="*/ 12 h 17"/>
                  <a:gd name="T8" fmla="*/ 20 w 135"/>
                  <a:gd name="T9" fmla="*/ 12 h 17"/>
                  <a:gd name="T10" fmla="*/ 20 w 135"/>
                  <a:gd name="T11" fmla="*/ 13 h 17"/>
                  <a:gd name="T12" fmla="*/ 27 w 135"/>
                  <a:gd name="T13" fmla="*/ 13 h 17"/>
                  <a:gd name="T14" fmla="*/ 27 w 135"/>
                  <a:gd name="T15" fmla="*/ 15 h 17"/>
                  <a:gd name="T16" fmla="*/ 41 w 135"/>
                  <a:gd name="T17" fmla="*/ 15 h 17"/>
                  <a:gd name="T18" fmla="*/ 41 w 135"/>
                  <a:gd name="T19" fmla="*/ 16 h 17"/>
                  <a:gd name="T20" fmla="*/ 49 w 135"/>
                  <a:gd name="T21" fmla="*/ 16 h 17"/>
                  <a:gd name="T22" fmla="*/ 49 w 135"/>
                  <a:gd name="T23" fmla="*/ 17 h 17"/>
                  <a:gd name="T24" fmla="*/ 66 w 135"/>
                  <a:gd name="T25" fmla="*/ 17 h 17"/>
                  <a:gd name="T26" fmla="*/ 66 w 135"/>
                  <a:gd name="T27" fmla="*/ 16 h 17"/>
                  <a:gd name="T28" fmla="*/ 76 w 135"/>
                  <a:gd name="T29" fmla="*/ 16 h 17"/>
                  <a:gd name="T30" fmla="*/ 76 w 135"/>
                  <a:gd name="T31" fmla="*/ 15 h 17"/>
                  <a:gd name="T32" fmla="*/ 87 w 135"/>
                  <a:gd name="T33" fmla="*/ 15 h 17"/>
                  <a:gd name="T34" fmla="*/ 87 w 135"/>
                  <a:gd name="T35" fmla="*/ 13 h 17"/>
                  <a:gd name="T36" fmla="*/ 93 w 135"/>
                  <a:gd name="T37" fmla="*/ 13 h 17"/>
                  <a:gd name="T38" fmla="*/ 93 w 135"/>
                  <a:gd name="T39" fmla="*/ 12 h 17"/>
                  <a:gd name="T40" fmla="*/ 102 w 135"/>
                  <a:gd name="T41" fmla="*/ 10 h 17"/>
                  <a:gd name="T42" fmla="*/ 102 w 135"/>
                  <a:gd name="T43" fmla="*/ 9 h 17"/>
                  <a:gd name="T44" fmla="*/ 110 w 135"/>
                  <a:gd name="T45" fmla="*/ 7 h 17"/>
                  <a:gd name="T46" fmla="*/ 110 w 135"/>
                  <a:gd name="T47" fmla="*/ 6 h 17"/>
                  <a:gd name="T48" fmla="*/ 124 w 135"/>
                  <a:gd name="T49" fmla="*/ 5 h 17"/>
                  <a:gd name="T50" fmla="*/ 124 w 135"/>
                  <a:gd name="T51" fmla="*/ 3 h 17"/>
                  <a:gd name="T52" fmla="*/ 135 w 135"/>
                  <a:gd name="T53" fmla="*/ 2 h 17"/>
                  <a:gd name="T54" fmla="*/ 135 w 135"/>
                  <a:gd name="T55" fmla="*/ 0 h 17"/>
                  <a:gd name="T56" fmla="*/ 0 w 135"/>
                  <a:gd name="T5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 h="17">
                    <a:moveTo>
                      <a:pt x="0" y="0"/>
                    </a:moveTo>
                    <a:lnTo>
                      <a:pt x="0" y="9"/>
                    </a:lnTo>
                    <a:lnTo>
                      <a:pt x="10" y="10"/>
                    </a:lnTo>
                    <a:lnTo>
                      <a:pt x="10" y="12"/>
                    </a:lnTo>
                    <a:lnTo>
                      <a:pt x="20" y="12"/>
                    </a:lnTo>
                    <a:lnTo>
                      <a:pt x="20" y="13"/>
                    </a:lnTo>
                    <a:lnTo>
                      <a:pt x="27" y="13"/>
                    </a:lnTo>
                    <a:lnTo>
                      <a:pt x="27" y="15"/>
                    </a:lnTo>
                    <a:lnTo>
                      <a:pt x="41" y="15"/>
                    </a:lnTo>
                    <a:lnTo>
                      <a:pt x="41" y="16"/>
                    </a:lnTo>
                    <a:lnTo>
                      <a:pt x="49" y="16"/>
                    </a:lnTo>
                    <a:lnTo>
                      <a:pt x="49" y="17"/>
                    </a:lnTo>
                    <a:lnTo>
                      <a:pt x="66" y="17"/>
                    </a:lnTo>
                    <a:lnTo>
                      <a:pt x="66" y="16"/>
                    </a:lnTo>
                    <a:lnTo>
                      <a:pt x="76" y="16"/>
                    </a:lnTo>
                    <a:lnTo>
                      <a:pt x="76" y="15"/>
                    </a:lnTo>
                    <a:lnTo>
                      <a:pt x="87" y="15"/>
                    </a:lnTo>
                    <a:lnTo>
                      <a:pt x="87" y="13"/>
                    </a:lnTo>
                    <a:lnTo>
                      <a:pt x="93" y="13"/>
                    </a:lnTo>
                    <a:lnTo>
                      <a:pt x="93" y="12"/>
                    </a:lnTo>
                    <a:lnTo>
                      <a:pt x="102" y="10"/>
                    </a:lnTo>
                    <a:lnTo>
                      <a:pt x="102" y="9"/>
                    </a:lnTo>
                    <a:lnTo>
                      <a:pt x="110" y="7"/>
                    </a:lnTo>
                    <a:lnTo>
                      <a:pt x="110" y="6"/>
                    </a:lnTo>
                    <a:lnTo>
                      <a:pt x="124" y="5"/>
                    </a:lnTo>
                    <a:lnTo>
                      <a:pt x="124" y="3"/>
                    </a:lnTo>
                    <a:lnTo>
                      <a:pt x="135" y="2"/>
                    </a:lnTo>
                    <a:lnTo>
                      <a:pt x="135" y="0"/>
                    </a:lnTo>
                    <a:lnTo>
                      <a:pt x="0"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2" name="Freeform 2419"/>
              <p:cNvSpPr>
                <a:spLocks/>
              </p:cNvSpPr>
              <p:nvPr/>
            </p:nvSpPr>
            <p:spPr bwMode="auto">
              <a:xfrm>
                <a:off x="2339" y="3154"/>
                <a:ext cx="255" cy="19"/>
              </a:xfrm>
              <a:custGeom>
                <a:avLst/>
                <a:gdLst>
                  <a:gd name="T0" fmla="*/ 0 w 510"/>
                  <a:gd name="T1" fmla="*/ 0 h 38"/>
                  <a:gd name="T2" fmla="*/ 0 w 510"/>
                  <a:gd name="T3" fmla="*/ 1 h 38"/>
                  <a:gd name="T4" fmla="*/ 6 w 510"/>
                  <a:gd name="T5" fmla="*/ 1 h 38"/>
                  <a:gd name="T6" fmla="*/ 6 w 510"/>
                  <a:gd name="T7" fmla="*/ 3 h 38"/>
                  <a:gd name="T8" fmla="*/ 16 w 510"/>
                  <a:gd name="T9" fmla="*/ 3 h 38"/>
                  <a:gd name="T10" fmla="*/ 16 w 510"/>
                  <a:gd name="T11" fmla="*/ 4 h 38"/>
                  <a:gd name="T12" fmla="*/ 21 w 510"/>
                  <a:gd name="T13" fmla="*/ 4 h 38"/>
                  <a:gd name="T14" fmla="*/ 21 w 510"/>
                  <a:gd name="T15" fmla="*/ 6 h 38"/>
                  <a:gd name="T16" fmla="*/ 35 w 510"/>
                  <a:gd name="T17" fmla="*/ 6 h 38"/>
                  <a:gd name="T18" fmla="*/ 35 w 510"/>
                  <a:gd name="T19" fmla="*/ 7 h 38"/>
                  <a:gd name="T20" fmla="*/ 47 w 510"/>
                  <a:gd name="T21" fmla="*/ 7 h 38"/>
                  <a:gd name="T22" fmla="*/ 47 w 510"/>
                  <a:gd name="T23" fmla="*/ 9 h 38"/>
                  <a:gd name="T24" fmla="*/ 71 w 510"/>
                  <a:gd name="T25" fmla="*/ 9 h 38"/>
                  <a:gd name="T26" fmla="*/ 71 w 510"/>
                  <a:gd name="T27" fmla="*/ 10 h 38"/>
                  <a:gd name="T28" fmla="*/ 86 w 510"/>
                  <a:gd name="T29" fmla="*/ 10 h 38"/>
                  <a:gd name="T30" fmla="*/ 86 w 510"/>
                  <a:gd name="T31" fmla="*/ 11 h 38"/>
                  <a:gd name="T32" fmla="*/ 89 w 510"/>
                  <a:gd name="T33" fmla="*/ 11 h 38"/>
                  <a:gd name="T34" fmla="*/ 89 w 510"/>
                  <a:gd name="T35" fmla="*/ 13 h 38"/>
                  <a:gd name="T36" fmla="*/ 92 w 510"/>
                  <a:gd name="T37" fmla="*/ 13 h 38"/>
                  <a:gd name="T38" fmla="*/ 92 w 510"/>
                  <a:gd name="T39" fmla="*/ 14 h 38"/>
                  <a:gd name="T40" fmla="*/ 95 w 510"/>
                  <a:gd name="T41" fmla="*/ 14 h 38"/>
                  <a:gd name="T42" fmla="*/ 95 w 510"/>
                  <a:gd name="T43" fmla="*/ 16 h 38"/>
                  <a:gd name="T44" fmla="*/ 98 w 510"/>
                  <a:gd name="T45" fmla="*/ 16 h 38"/>
                  <a:gd name="T46" fmla="*/ 98 w 510"/>
                  <a:gd name="T47" fmla="*/ 17 h 38"/>
                  <a:gd name="T48" fmla="*/ 100 w 510"/>
                  <a:gd name="T49" fmla="*/ 17 h 38"/>
                  <a:gd name="T50" fmla="*/ 100 w 510"/>
                  <a:gd name="T51" fmla="*/ 18 h 38"/>
                  <a:gd name="T52" fmla="*/ 103 w 510"/>
                  <a:gd name="T53" fmla="*/ 18 h 38"/>
                  <a:gd name="T54" fmla="*/ 103 w 510"/>
                  <a:gd name="T55" fmla="*/ 20 h 38"/>
                  <a:gd name="T56" fmla="*/ 109 w 510"/>
                  <a:gd name="T57" fmla="*/ 20 h 38"/>
                  <a:gd name="T58" fmla="*/ 109 w 510"/>
                  <a:gd name="T59" fmla="*/ 21 h 38"/>
                  <a:gd name="T60" fmla="*/ 328 w 510"/>
                  <a:gd name="T61" fmla="*/ 21 h 38"/>
                  <a:gd name="T62" fmla="*/ 328 w 510"/>
                  <a:gd name="T63" fmla="*/ 23 h 38"/>
                  <a:gd name="T64" fmla="*/ 374 w 510"/>
                  <a:gd name="T65" fmla="*/ 24 h 38"/>
                  <a:gd name="T66" fmla="*/ 374 w 510"/>
                  <a:gd name="T67" fmla="*/ 25 h 38"/>
                  <a:gd name="T68" fmla="*/ 384 w 510"/>
                  <a:gd name="T69" fmla="*/ 25 h 38"/>
                  <a:gd name="T70" fmla="*/ 384 w 510"/>
                  <a:gd name="T71" fmla="*/ 27 h 38"/>
                  <a:gd name="T72" fmla="*/ 393 w 510"/>
                  <a:gd name="T73" fmla="*/ 27 h 38"/>
                  <a:gd name="T74" fmla="*/ 393 w 510"/>
                  <a:gd name="T75" fmla="*/ 28 h 38"/>
                  <a:gd name="T76" fmla="*/ 414 w 510"/>
                  <a:gd name="T77" fmla="*/ 28 h 38"/>
                  <a:gd name="T78" fmla="*/ 414 w 510"/>
                  <a:gd name="T79" fmla="*/ 30 h 38"/>
                  <a:gd name="T80" fmla="*/ 426 w 510"/>
                  <a:gd name="T81" fmla="*/ 30 h 38"/>
                  <a:gd name="T82" fmla="*/ 426 w 510"/>
                  <a:gd name="T83" fmla="*/ 31 h 38"/>
                  <a:gd name="T84" fmla="*/ 449 w 510"/>
                  <a:gd name="T85" fmla="*/ 31 h 38"/>
                  <a:gd name="T86" fmla="*/ 449 w 510"/>
                  <a:gd name="T87" fmla="*/ 33 h 38"/>
                  <a:gd name="T88" fmla="*/ 460 w 510"/>
                  <a:gd name="T89" fmla="*/ 33 h 38"/>
                  <a:gd name="T90" fmla="*/ 460 w 510"/>
                  <a:gd name="T91" fmla="*/ 34 h 38"/>
                  <a:gd name="T92" fmla="*/ 477 w 510"/>
                  <a:gd name="T93" fmla="*/ 34 h 38"/>
                  <a:gd name="T94" fmla="*/ 477 w 510"/>
                  <a:gd name="T95" fmla="*/ 35 h 38"/>
                  <a:gd name="T96" fmla="*/ 489 w 510"/>
                  <a:gd name="T97" fmla="*/ 35 h 38"/>
                  <a:gd name="T98" fmla="*/ 489 w 510"/>
                  <a:gd name="T99" fmla="*/ 37 h 38"/>
                  <a:gd name="T100" fmla="*/ 510 w 510"/>
                  <a:gd name="T101" fmla="*/ 38 h 38"/>
                  <a:gd name="T102" fmla="*/ 508 w 510"/>
                  <a:gd name="T103" fmla="*/ 27 h 38"/>
                  <a:gd name="T104" fmla="*/ 507 w 510"/>
                  <a:gd name="T105" fmla="*/ 27 h 38"/>
                  <a:gd name="T106" fmla="*/ 505 w 510"/>
                  <a:gd name="T107" fmla="*/ 16 h 38"/>
                  <a:gd name="T108" fmla="*/ 504 w 510"/>
                  <a:gd name="T109" fmla="*/ 16 h 38"/>
                  <a:gd name="T110" fmla="*/ 503 w 510"/>
                  <a:gd name="T111" fmla="*/ 4 h 38"/>
                  <a:gd name="T112" fmla="*/ 501 w 510"/>
                  <a:gd name="T113" fmla="*/ 4 h 38"/>
                  <a:gd name="T114" fmla="*/ 501 w 510"/>
                  <a:gd name="T115" fmla="*/ 0 h 38"/>
                  <a:gd name="T116" fmla="*/ 0 w 510"/>
                  <a:gd name="T1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0" h="38">
                    <a:moveTo>
                      <a:pt x="0" y="0"/>
                    </a:moveTo>
                    <a:lnTo>
                      <a:pt x="0" y="1"/>
                    </a:lnTo>
                    <a:lnTo>
                      <a:pt x="6" y="1"/>
                    </a:lnTo>
                    <a:lnTo>
                      <a:pt x="6" y="3"/>
                    </a:lnTo>
                    <a:lnTo>
                      <a:pt x="16" y="3"/>
                    </a:lnTo>
                    <a:lnTo>
                      <a:pt x="16" y="4"/>
                    </a:lnTo>
                    <a:lnTo>
                      <a:pt x="21" y="4"/>
                    </a:lnTo>
                    <a:lnTo>
                      <a:pt x="21" y="6"/>
                    </a:lnTo>
                    <a:lnTo>
                      <a:pt x="35" y="6"/>
                    </a:lnTo>
                    <a:lnTo>
                      <a:pt x="35" y="7"/>
                    </a:lnTo>
                    <a:lnTo>
                      <a:pt x="47" y="7"/>
                    </a:lnTo>
                    <a:lnTo>
                      <a:pt x="47" y="9"/>
                    </a:lnTo>
                    <a:lnTo>
                      <a:pt x="71" y="9"/>
                    </a:lnTo>
                    <a:lnTo>
                      <a:pt x="71" y="10"/>
                    </a:lnTo>
                    <a:lnTo>
                      <a:pt x="86" y="10"/>
                    </a:lnTo>
                    <a:lnTo>
                      <a:pt x="86" y="11"/>
                    </a:lnTo>
                    <a:lnTo>
                      <a:pt x="89" y="11"/>
                    </a:lnTo>
                    <a:lnTo>
                      <a:pt x="89" y="13"/>
                    </a:lnTo>
                    <a:lnTo>
                      <a:pt x="92" y="13"/>
                    </a:lnTo>
                    <a:lnTo>
                      <a:pt x="92" y="14"/>
                    </a:lnTo>
                    <a:lnTo>
                      <a:pt x="95" y="14"/>
                    </a:lnTo>
                    <a:lnTo>
                      <a:pt x="95" y="16"/>
                    </a:lnTo>
                    <a:lnTo>
                      <a:pt x="98" y="16"/>
                    </a:lnTo>
                    <a:lnTo>
                      <a:pt x="98" y="17"/>
                    </a:lnTo>
                    <a:lnTo>
                      <a:pt x="100" y="17"/>
                    </a:lnTo>
                    <a:lnTo>
                      <a:pt x="100" y="18"/>
                    </a:lnTo>
                    <a:lnTo>
                      <a:pt x="103" y="18"/>
                    </a:lnTo>
                    <a:lnTo>
                      <a:pt x="103" y="20"/>
                    </a:lnTo>
                    <a:lnTo>
                      <a:pt x="109" y="20"/>
                    </a:lnTo>
                    <a:lnTo>
                      <a:pt x="109" y="21"/>
                    </a:lnTo>
                    <a:lnTo>
                      <a:pt x="328" y="21"/>
                    </a:lnTo>
                    <a:lnTo>
                      <a:pt x="328" y="23"/>
                    </a:lnTo>
                    <a:lnTo>
                      <a:pt x="374" y="24"/>
                    </a:lnTo>
                    <a:lnTo>
                      <a:pt x="374" y="25"/>
                    </a:lnTo>
                    <a:lnTo>
                      <a:pt x="384" y="25"/>
                    </a:lnTo>
                    <a:lnTo>
                      <a:pt x="384" y="27"/>
                    </a:lnTo>
                    <a:lnTo>
                      <a:pt x="393" y="27"/>
                    </a:lnTo>
                    <a:lnTo>
                      <a:pt x="393" y="28"/>
                    </a:lnTo>
                    <a:lnTo>
                      <a:pt x="414" y="28"/>
                    </a:lnTo>
                    <a:lnTo>
                      <a:pt x="414" y="30"/>
                    </a:lnTo>
                    <a:lnTo>
                      <a:pt x="426" y="30"/>
                    </a:lnTo>
                    <a:lnTo>
                      <a:pt x="426" y="31"/>
                    </a:lnTo>
                    <a:lnTo>
                      <a:pt x="449" y="31"/>
                    </a:lnTo>
                    <a:lnTo>
                      <a:pt x="449" y="33"/>
                    </a:lnTo>
                    <a:lnTo>
                      <a:pt x="460" y="33"/>
                    </a:lnTo>
                    <a:lnTo>
                      <a:pt x="460" y="34"/>
                    </a:lnTo>
                    <a:lnTo>
                      <a:pt x="477" y="34"/>
                    </a:lnTo>
                    <a:lnTo>
                      <a:pt x="477" y="35"/>
                    </a:lnTo>
                    <a:lnTo>
                      <a:pt x="489" y="35"/>
                    </a:lnTo>
                    <a:lnTo>
                      <a:pt x="489" y="37"/>
                    </a:lnTo>
                    <a:lnTo>
                      <a:pt x="510" y="38"/>
                    </a:lnTo>
                    <a:lnTo>
                      <a:pt x="508" y="27"/>
                    </a:lnTo>
                    <a:lnTo>
                      <a:pt x="507" y="27"/>
                    </a:lnTo>
                    <a:lnTo>
                      <a:pt x="505" y="16"/>
                    </a:lnTo>
                    <a:lnTo>
                      <a:pt x="504" y="16"/>
                    </a:lnTo>
                    <a:lnTo>
                      <a:pt x="503" y="4"/>
                    </a:lnTo>
                    <a:lnTo>
                      <a:pt x="501" y="4"/>
                    </a:lnTo>
                    <a:lnTo>
                      <a:pt x="501" y="0"/>
                    </a:lnTo>
                    <a:lnTo>
                      <a:pt x="0"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3" name="Freeform 2420"/>
              <p:cNvSpPr>
                <a:spLocks/>
              </p:cNvSpPr>
              <p:nvPr/>
            </p:nvSpPr>
            <p:spPr bwMode="auto">
              <a:xfrm>
                <a:off x="2451" y="3168"/>
                <a:ext cx="24" cy="2"/>
              </a:xfrm>
              <a:custGeom>
                <a:avLst/>
                <a:gdLst>
                  <a:gd name="T0" fmla="*/ 0 w 48"/>
                  <a:gd name="T1" fmla="*/ 0 h 5"/>
                  <a:gd name="T2" fmla="*/ 0 w 48"/>
                  <a:gd name="T3" fmla="*/ 2 h 5"/>
                  <a:gd name="T4" fmla="*/ 7 w 48"/>
                  <a:gd name="T5" fmla="*/ 2 h 5"/>
                  <a:gd name="T6" fmla="*/ 7 w 48"/>
                  <a:gd name="T7" fmla="*/ 3 h 5"/>
                  <a:gd name="T8" fmla="*/ 24 w 48"/>
                  <a:gd name="T9" fmla="*/ 3 h 5"/>
                  <a:gd name="T10" fmla="*/ 24 w 48"/>
                  <a:gd name="T11" fmla="*/ 5 h 5"/>
                  <a:gd name="T12" fmla="*/ 40 w 48"/>
                  <a:gd name="T13" fmla="*/ 5 h 5"/>
                  <a:gd name="T14" fmla="*/ 40 w 48"/>
                  <a:gd name="T15" fmla="*/ 3 h 5"/>
                  <a:gd name="T16" fmla="*/ 48 w 48"/>
                  <a:gd name="T17" fmla="*/ 2 h 5"/>
                  <a:gd name="T18" fmla="*/ 48 w 48"/>
                  <a:gd name="T19" fmla="*/ 0 h 5"/>
                  <a:gd name="T20" fmla="*/ 0 w 48"/>
                  <a:gd name="T2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
                    <a:moveTo>
                      <a:pt x="0" y="0"/>
                    </a:moveTo>
                    <a:lnTo>
                      <a:pt x="0" y="2"/>
                    </a:lnTo>
                    <a:lnTo>
                      <a:pt x="7" y="2"/>
                    </a:lnTo>
                    <a:lnTo>
                      <a:pt x="7" y="3"/>
                    </a:lnTo>
                    <a:lnTo>
                      <a:pt x="24" y="3"/>
                    </a:lnTo>
                    <a:lnTo>
                      <a:pt x="24" y="5"/>
                    </a:lnTo>
                    <a:lnTo>
                      <a:pt x="40" y="5"/>
                    </a:lnTo>
                    <a:lnTo>
                      <a:pt x="40" y="3"/>
                    </a:lnTo>
                    <a:lnTo>
                      <a:pt x="48" y="2"/>
                    </a:lnTo>
                    <a:lnTo>
                      <a:pt x="48" y="0"/>
                    </a:lnTo>
                    <a:lnTo>
                      <a:pt x="0" y="0"/>
                    </a:lnTo>
                    <a:close/>
                  </a:path>
                </a:pathLst>
              </a:custGeom>
              <a:solidFill>
                <a:srgbClr val="99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4" name="Freeform 2421"/>
              <p:cNvSpPr>
                <a:spLocks/>
              </p:cNvSpPr>
              <p:nvPr/>
            </p:nvSpPr>
            <p:spPr bwMode="auto">
              <a:xfrm>
                <a:off x="2554" y="3063"/>
                <a:ext cx="14" cy="1"/>
              </a:xfrm>
              <a:custGeom>
                <a:avLst/>
                <a:gdLst>
                  <a:gd name="T0" fmla="*/ 12 w 26"/>
                  <a:gd name="T1" fmla="*/ 0 h 3"/>
                  <a:gd name="T2" fmla="*/ 12 w 26"/>
                  <a:gd name="T3" fmla="*/ 1 h 3"/>
                  <a:gd name="T4" fmla="*/ 0 w 26"/>
                  <a:gd name="T5" fmla="*/ 1 h 3"/>
                  <a:gd name="T6" fmla="*/ 0 w 26"/>
                  <a:gd name="T7" fmla="*/ 3 h 3"/>
                  <a:gd name="T8" fmla="*/ 26 w 26"/>
                  <a:gd name="T9" fmla="*/ 3 h 3"/>
                  <a:gd name="T10" fmla="*/ 26 w 26"/>
                  <a:gd name="T11" fmla="*/ 1 h 3"/>
                  <a:gd name="T12" fmla="*/ 24 w 26"/>
                  <a:gd name="T13" fmla="*/ 1 h 3"/>
                  <a:gd name="T14" fmla="*/ 24 w 26"/>
                  <a:gd name="T15" fmla="*/ 0 h 3"/>
                  <a:gd name="T16" fmla="*/ 12 w 2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
                    <a:moveTo>
                      <a:pt x="12" y="0"/>
                    </a:moveTo>
                    <a:lnTo>
                      <a:pt x="12" y="1"/>
                    </a:lnTo>
                    <a:lnTo>
                      <a:pt x="0" y="1"/>
                    </a:lnTo>
                    <a:lnTo>
                      <a:pt x="0" y="3"/>
                    </a:lnTo>
                    <a:lnTo>
                      <a:pt x="26" y="3"/>
                    </a:lnTo>
                    <a:lnTo>
                      <a:pt x="26" y="1"/>
                    </a:lnTo>
                    <a:lnTo>
                      <a:pt x="24" y="1"/>
                    </a:lnTo>
                    <a:lnTo>
                      <a:pt x="24" y="0"/>
                    </a:lnTo>
                    <a:lnTo>
                      <a:pt x="12"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5" name="Freeform 2422"/>
              <p:cNvSpPr>
                <a:spLocks/>
              </p:cNvSpPr>
              <p:nvPr/>
            </p:nvSpPr>
            <p:spPr bwMode="auto">
              <a:xfrm>
                <a:off x="2554" y="3063"/>
                <a:ext cx="14" cy="1"/>
              </a:xfrm>
              <a:custGeom>
                <a:avLst/>
                <a:gdLst>
                  <a:gd name="T0" fmla="*/ 0 w 28"/>
                  <a:gd name="T1" fmla="*/ 0 h 2"/>
                  <a:gd name="T2" fmla="*/ 0 w 28"/>
                  <a:gd name="T3" fmla="*/ 2 h 2"/>
                  <a:gd name="T4" fmla="*/ 2 w 28"/>
                  <a:gd name="T5" fmla="*/ 2 h 2"/>
                  <a:gd name="T6" fmla="*/ 28 w 28"/>
                  <a:gd name="T7" fmla="*/ 2 h 2"/>
                </a:gdLst>
                <a:ahLst/>
                <a:cxnLst>
                  <a:cxn ang="0">
                    <a:pos x="T0" y="T1"/>
                  </a:cxn>
                  <a:cxn ang="0">
                    <a:pos x="T2" y="T3"/>
                  </a:cxn>
                  <a:cxn ang="0">
                    <a:pos x="T4" y="T5"/>
                  </a:cxn>
                  <a:cxn ang="0">
                    <a:pos x="T6" y="T7"/>
                  </a:cxn>
                </a:cxnLst>
                <a:rect l="0" t="0" r="r" b="b"/>
                <a:pathLst>
                  <a:path w="28" h="2">
                    <a:moveTo>
                      <a:pt x="0" y="0"/>
                    </a:moveTo>
                    <a:lnTo>
                      <a:pt x="0" y="2"/>
                    </a:lnTo>
                    <a:lnTo>
                      <a:pt x="2" y="2"/>
                    </a:lnTo>
                    <a:lnTo>
                      <a:pt x="28" y="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6" name="Rectangle 2423"/>
              <p:cNvSpPr>
                <a:spLocks noChangeArrowheads="1"/>
              </p:cNvSpPr>
              <p:nvPr/>
            </p:nvSpPr>
            <p:spPr bwMode="auto">
              <a:xfrm>
                <a:off x="2549" y="3063"/>
                <a:ext cx="5" cy="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7" name="Freeform 2424"/>
              <p:cNvSpPr>
                <a:spLocks/>
              </p:cNvSpPr>
              <p:nvPr/>
            </p:nvSpPr>
            <p:spPr bwMode="auto">
              <a:xfrm>
                <a:off x="2546" y="3063"/>
                <a:ext cx="8" cy="1"/>
              </a:xfrm>
              <a:custGeom>
                <a:avLst/>
                <a:gdLst>
                  <a:gd name="T0" fmla="*/ 0 w 15"/>
                  <a:gd name="T1" fmla="*/ 2 h 2"/>
                  <a:gd name="T2" fmla="*/ 15 w 15"/>
                  <a:gd name="T3" fmla="*/ 2 h 2"/>
                  <a:gd name="T4" fmla="*/ 15 w 15"/>
                  <a:gd name="T5" fmla="*/ 0 h 2"/>
                </a:gdLst>
                <a:ahLst/>
                <a:cxnLst>
                  <a:cxn ang="0">
                    <a:pos x="T0" y="T1"/>
                  </a:cxn>
                  <a:cxn ang="0">
                    <a:pos x="T2" y="T3"/>
                  </a:cxn>
                  <a:cxn ang="0">
                    <a:pos x="T4" y="T5"/>
                  </a:cxn>
                </a:cxnLst>
                <a:rect l="0" t="0" r="r" b="b"/>
                <a:pathLst>
                  <a:path w="15" h="2">
                    <a:moveTo>
                      <a:pt x="0" y="2"/>
                    </a:moveTo>
                    <a:lnTo>
                      <a:pt x="15" y="2"/>
                    </a:lnTo>
                    <a:lnTo>
                      <a:pt x="15"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8" name="Freeform 2425"/>
              <p:cNvSpPr>
                <a:spLocks/>
              </p:cNvSpPr>
              <p:nvPr/>
            </p:nvSpPr>
            <p:spPr bwMode="auto">
              <a:xfrm>
                <a:off x="2452" y="3060"/>
                <a:ext cx="15" cy="4"/>
              </a:xfrm>
              <a:custGeom>
                <a:avLst/>
                <a:gdLst>
                  <a:gd name="T0" fmla="*/ 17 w 30"/>
                  <a:gd name="T1" fmla="*/ 0 h 9"/>
                  <a:gd name="T2" fmla="*/ 17 w 30"/>
                  <a:gd name="T3" fmla="*/ 2 h 9"/>
                  <a:gd name="T4" fmla="*/ 13 w 30"/>
                  <a:gd name="T5" fmla="*/ 2 h 9"/>
                  <a:gd name="T6" fmla="*/ 13 w 30"/>
                  <a:gd name="T7" fmla="*/ 3 h 9"/>
                  <a:gd name="T8" fmla="*/ 10 w 30"/>
                  <a:gd name="T9" fmla="*/ 3 h 9"/>
                  <a:gd name="T10" fmla="*/ 10 w 30"/>
                  <a:gd name="T11" fmla="*/ 5 h 9"/>
                  <a:gd name="T12" fmla="*/ 6 w 30"/>
                  <a:gd name="T13" fmla="*/ 5 h 9"/>
                  <a:gd name="T14" fmla="*/ 6 w 30"/>
                  <a:gd name="T15" fmla="*/ 6 h 9"/>
                  <a:gd name="T16" fmla="*/ 0 w 30"/>
                  <a:gd name="T17" fmla="*/ 7 h 9"/>
                  <a:gd name="T18" fmla="*/ 0 w 30"/>
                  <a:gd name="T19" fmla="*/ 9 h 9"/>
                  <a:gd name="T20" fmla="*/ 30 w 30"/>
                  <a:gd name="T21" fmla="*/ 9 h 9"/>
                  <a:gd name="T22" fmla="*/ 24 w 30"/>
                  <a:gd name="T23" fmla="*/ 2 h 9"/>
                  <a:gd name="T24" fmla="*/ 21 w 30"/>
                  <a:gd name="T25" fmla="*/ 2 h 9"/>
                  <a:gd name="T26" fmla="*/ 21 w 30"/>
                  <a:gd name="T27" fmla="*/ 0 h 9"/>
                  <a:gd name="T28" fmla="*/ 17 w 30"/>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9">
                    <a:moveTo>
                      <a:pt x="17" y="0"/>
                    </a:moveTo>
                    <a:lnTo>
                      <a:pt x="17" y="2"/>
                    </a:lnTo>
                    <a:lnTo>
                      <a:pt x="13" y="2"/>
                    </a:lnTo>
                    <a:lnTo>
                      <a:pt x="13" y="3"/>
                    </a:lnTo>
                    <a:lnTo>
                      <a:pt x="10" y="3"/>
                    </a:lnTo>
                    <a:lnTo>
                      <a:pt x="10" y="5"/>
                    </a:lnTo>
                    <a:lnTo>
                      <a:pt x="6" y="5"/>
                    </a:lnTo>
                    <a:lnTo>
                      <a:pt x="6" y="6"/>
                    </a:lnTo>
                    <a:lnTo>
                      <a:pt x="0" y="7"/>
                    </a:lnTo>
                    <a:lnTo>
                      <a:pt x="0" y="9"/>
                    </a:lnTo>
                    <a:lnTo>
                      <a:pt x="30" y="9"/>
                    </a:lnTo>
                    <a:lnTo>
                      <a:pt x="24" y="2"/>
                    </a:lnTo>
                    <a:lnTo>
                      <a:pt x="21" y="2"/>
                    </a:lnTo>
                    <a:lnTo>
                      <a:pt x="21" y="0"/>
                    </a:lnTo>
                    <a:lnTo>
                      <a:pt x="17"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19" name="Line 2426"/>
              <p:cNvSpPr>
                <a:spLocks noChangeShapeType="1"/>
              </p:cNvSpPr>
              <p:nvPr/>
            </p:nvSpPr>
            <p:spPr bwMode="auto">
              <a:xfrm>
                <a:off x="2448" y="3064"/>
                <a:ext cx="20"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0" name="Freeform 2427"/>
              <p:cNvSpPr>
                <a:spLocks/>
              </p:cNvSpPr>
              <p:nvPr/>
            </p:nvSpPr>
            <p:spPr bwMode="auto">
              <a:xfrm>
                <a:off x="2412" y="3062"/>
                <a:ext cx="14" cy="2"/>
              </a:xfrm>
              <a:custGeom>
                <a:avLst/>
                <a:gdLst>
                  <a:gd name="T0" fmla="*/ 8 w 28"/>
                  <a:gd name="T1" fmla="*/ 0 h 4"/>
                  <a:gd name="T2" fmla="*/ 8 w 28"/>
                  <a:gd name="T3" fmla="*/ 1 h 4"/>
                  <a:gd name="T4" fmla="*/ 0 w 28"/>
                  <a:gd name="T5" fmla="*/ 2 h 4"/>
                  <a:gd name="T6" fmla="*/ 0 w 28"/>
                  <a:gd name="T7" fmla="*/ 4 h 4"/>
                  <a:gd name="T8" fmla="*/ 28 w 28"/>
                  <a:gd name="T9" fmla="*/ 4 h 4"/>
                  <a:gd name="T10" fmla="*/ 28 w 28"/>
                  <a:gd name="T11" fmla="*/ 2 h 4"/>
                  <a:gd name="T12" fmla="*/ 24 w 28"/>
                  <a:gd name="T13" fmla="*/ 2 h 4"/>
                  <a:gd name="T14" fmla="*/ 24 w 28"/>
                  <a:gd name="T15" fmla="*/ 1 h 4"/>
                  <a:gd name="T16" fmla="*/ 15 w 28"/>
                  <a:gd name="T17" fmla="*/ 1 h 4"/>
                  <a:gd name="T18" fmla="*/ 15 w 28"/>
                  <a:gd name="T19" fmla="*/ 0 h 4"/>
                  <a:gd name="T20" fmla="*/ 8 w 28"/>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4">
                    <a:moveTo>
                      <a:pt x="8" y="0"/>
                    </a:moveTo>
                    <a:lnTo>
                      <a:pt x="8" y="1"/>
                    </a:lnTo>
                    <a:lnTo>
                      <a:pt x="0" y="2"/>
                    </a:lnTo>
                    <a:lnTo>
                      <a:pt x="0" y="4"/>
                    </a:lnTo>
                    <a:lnTo>
                      <a:pt x="28" y="4"/>
                    </a:lnTo>
                    <a:lnTo>
                      <a:pt x="28" y="2"/>
                    </a:lnTo>
                    <a:lnTo>
                      <a:pt x="24" y="2"/>
                    </a:lnTo>
                    <a:lnTo>
                      <a:pt x="24" y="1"/>
                    </a:lnTo>
                    <a:lnTo>
                      <a:pt x="15" y="1"/>
                    </a:lnTo>
                    <a:lnTo>
                      <a:pt x="15" y="0"/>
                    </a:lnTo>
                    <a:lnTo>
                      <a:pt x="8"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1" name="Line 2428"/>
              <p:cNvSpPr>
                <a:spLocks noChangeShapeType="1"/>
              </p:cNvSpPr>
              <p:nvPr/>
            </p:nvSpPr>
            <p:spPr bwMode="auto">
              <a:xfrm>
                <a:off x="2410" y="3064"/>
                <a:ext cx="17"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2" name="Freeform 2429"/>
              <p:cNvSpPr>
                <a:spLocks/>
              </p:cNvSpPr>
              <p:nvPr/>
            </p:nvSpPr>
            <p:spPr bwMode="auto">
              <a:xfrm>
                <a:off x="2357" y="3058"/>
                <a:ext cx="12" cy="6"/>
              </a:xfrm>
              <a:custGeom>
                <a:avLst/>
                <a:gdLst>
                  <a:gd name="T0" fmla="*/ 0 w 22"/>
                  <a:gd name="T1" fmla="*/ 0 h 11"/>
                  <a:gd name="T2" fmla="*/ 0 w 22"/>
                  <a:gd name="T3" fmla="*/ 11 h 11"/>
                  <a:gd name="T4" fmla="*/ 22 w 22"/>
                  <a:gd name="T5" fmla="*/ 11 h 11"/>
                  <a:gd name="T6" fmla="*/ 22 w 22"/>
                  <a:gd name="T7" fmla="*/ 9 h 11"/>
                  <a:gd name="T8" fmla="*/ 15 w 22"/>
                  <a:gd name="T9" fmla="*/ 8 h 11"/>
                  <a:gd name="T10" fmla="*/ 15 w 22"/>
                  <a:gd name="T11" fmla="*/ 7 h 11"/>
                  <a:gd name="T12" fmla="*/ 13 w 22"/>
                  <a:gd name="T13" fmla="*/ 7 h 11"/>
                  <a:gd name="T14" fmla="*/ 13 w 22"/>
                  <a:gd name="T15" fmla="*/ 5 h 11"/>
                  <a:gd name="T16" fmla="*/ 10 w 22"/>
                  <a:gd name="T17" fmla="*/ 5 h 11"/>
                  <a:gd name="T18" fmla="*/ 10 w 22"/>
                  <a:gd name="T19" fmla="*/ 4 h 11"/>
                  <a:gd name="T20" fmla="*/ 7 w 22"/>
                  <a:gd name="T21" fmla="*/ 4 h 11"/>
                  <a:gd name="T22" fmla="*/ 7 w 22"/>
                  <a:gd name="T23" fmla="*/ 2 h 11"/>
                  <a:gd name="T24" fmla="*/ 4 w 22"/>
                  <a:gd name="T25" fmla="*/ 2 h 11"/>
                  <a:gd name="T26" fmla="*/ 4 w 22"/>
                  <a:gd name="T27" fmla="*/ 1 h 11"/>
                  <a:gd name="T28" fmla="*/ 1 w 22"/>
                  <a:gd name="T29" fmla="*/ 1 h 11"/>
                  <a:gd name="T30" fmla="*/ 1 w 22"/>
                  <a:gd name="T31" fmla="*/ 0 h 11"/>
                  <a:gd name="T32" fmla="*/ 0 w 22"/>
                  <a:gd name="T3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11">
                    <a:moveTo>
                      <a:pt x="0" y="0"/>
                    </a:moveTo>
                    <a:lnTo>
                      <a:pt x="0" y="11"/>
                    </a:lnTo>
                    <a:lnTo>
                      <a:pt x="22" y="11"/>
                    </a:lnTo>
                    <a:lnTo>
                      <a:pt x="22" y="9"/>
                    </a:lnTo>
                    <a:lnTo>
                      <a:pt x="15" y="8"/>
                    </a:lnTo>
                    <a:lnTo>
                      <a:pt x="15" y="7"/>
                    </a:lnTo>
                    <a:lnTo>
                      <a:pt x="13" y="7"/>
                    </a:lnTo>
                    <a:lnTo>
                      <a:pt x="13" y="5"/>
                    </a:lnTo>
                    <a:lnTo>
                      <a:pt x="10" y="5"/>
                    </a:lnTo>
                    <a:lnTo>
                      <a:pt x="10" y="4"/>
                    </a:lnTo>
                    <a:lnTo>
                      <a:pt x="7" y="4"/>
                    </a:lnTo>
                    <a:lnTo>
                      <a:pt x="7" y="2"/>
                    </a:lnTo>
                    <a:lnTo>
                      <a:pt x="4" y="2"/>
                    </a:lnTo>
                    <a:lnTo>
                      <a:pt x="4" y="1"/>
                    </a:lnTo>
                    <a:lnTo>
                      <a:pt x="1" y="1"/>
                    </a:lnTo>
                    <a:lnTo>
                      <a:pt x="1"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3" name="Freeform 2430"/>
              <p:cNvSpPr>
                <a:spLocks/>
              </p:cNvSpPr>
              <p:nvPr/>
            </p:nvSpPr>
            <p:spPr bwMode="auto">
              <a:xfrm>
                <a:off x="2357" y="3058"/>
                <a:ext cx="12" cy="6"/>
              </a:xfrm>
              <a:custGeom>
                <a:avLst/>
                <a:gdLst>
                  <a:gd name="T0" fmla="*/ 0 w 24"/>
                  <a:gd name="T1" fmla="*/ 0 h 11"/>
                  <a:gd name="T2" fmla="*/ 0 w 24"/>
                  <a:gd name="T3" fmla="*/ 11 h 11"/>
                  <a:gd name="T4" fmla="*/ 2 w 24"/>
                  <a:gd name="T5" fmla="*/ 11 h 11"/>
                  <a:gd name="T6" fmla="*/ 24 w 24"/>
                  <a:gd name="T7" fmla="*/ 11 h 11"/>
                </a:gdLst>
                <a:ahLst/>
                <a:cxnLst>
                  <a:cxn ang="0">
                    <a:pos x="T0" y="T1"/>
                  </a:cxn>
                  <a:cxn ang="0">
                    <a:pos x="T2" y="T3"/>
                  </a:cxn>
                  <a:cxn ang="0">
                    <a:pos x="T4" y="T5"/>
                  </a:cxn>
                  <a:cxn ang="0">
                    <a:pos x="T6" y="T7"/>
                  </a:cxn>
                </a:cxnLst>
                <a:rect l="0" t="0" r="r" b="b"/>
                <a:pathLst>
                  <a:path w="24" h="11">
                    <a:moveTo>
                      <a:pt x="0" y="0"/>
                    </a:moveTo>
                    <a:lnTo>
                      <a:pt x="0" y="11"/>
                    </a:lnTo>
                    <a:lnTo>
                      <a:pt x="2" y="11"/>
                    </a:lnTo>
                    <a:lnTo>
                      <a:pt x="24" y="11"/>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4" name="Freeform 2431"/>
              <p:cNvSpPr>
                <a:spLocks/>
              </p:cNvSpPr>
              <p:nvPr/>
            </p:nvSpPr>
            <p:spPr bwMode="auto">
              <a:xfrm>
                <a:off x="2318" y="3054"/>
                <a:ext cx="39" cy="10"/>
              </a:xfrm>
              <a:custGeom>
                <a:avLst/>
                <a:gdLst>
                  <a:gd name="T0" fmla="*/ 38 w 77"/>
                  <a:gd name="T1" fmla="*/ 0 h 20"/>
                  <a:gd name="T2" fmla="*/ 38 w 77"/>
                  <a:gd name="T3" fmla="*/ 2 h 20"/>
                  <a:gd name="T4" fmla="*/ 31 w 77"/>
                  <a:gd name="T5" fmla="*/ 2 h 20"/>
                  <a:gd name="T6" fmla="*/ 31 w 77"/>
                  <a:gd name="T7" fmla="*/ 3 h 20"/>
                  <a:gd name="T8" fmla="*/ 21 w 77"/>
                  <a:gd name="T9" fmla="*/ 3 h 20"/>
                  <a:gd name="T10" fmla="*/ 21 w 77"/>
                  <a:gd name="T11" fmla="*/ 4 h 20"/>
                  <a:gd name="T12" fmla="*/ 15 w 77"/>
                  <a:gd name="T13" fmla="*/ 4 h 20"/>
                  <a:gd name="T14" fmla="*/ 15 w 77"/>
                  <a:gd name="T15" fmla="*/ 6 h 20"/>
                  <a:gd name="T16" fmla="*/ 0 w 77"/>
                  <a:gd name="T17" fmla="*/ 6 h 20"/>
                  <a:gd name="T18" fmla="*/ 0 w 77"/>
                  <a:gd name="T19" fmla="*/ 20 h 20"/>
                  <a:gd name="T20" fmla="*/ 77 w 77"/>
                  <a:gd name="T21" fmla="*/ 20 h 20"/>
                  <a:gd name="T22" fmla="*/ 77 w 77"/>
                  <a:gd name="T23" fmla="*/ 7 h 20"/>
                  <a:gd name="T24" fmla="*/ 75 w 77"/>
                  <a:gd name="T25" fmla="*/ 7 h 20"/>
                  <a:gd name="T26" fmla="*/ 75 w 77"/>
                  <a:gd name="T27" fmla="*/ 6 h 20"/>
                  <a:gd name="T28" fmla="*/ 72 w 77"/>
                  <a:gd name="T29" fmla="*/ 6 h 20"/>
                  <a:gd name="T30" fmla="*/ 72 w 77"/>
                  <a:gd name="T31" fmla="*/ 4 h 20"/>
                  <a:gd name="T32" fmla="*/ 66 w 77"/>
                  <a:gd name="T33" fmla="*/ 4 h 20"/>
                  <a:gd name="T34" fmla="*/ 66 w 77"/>
                  <a:gd name="T35" fmla="*/ 3 h 20"/>
                  <a:gd name="T36" fmla="*/ 59 w 77"/>
                  <a:gd name="T37" fmla="*/ 2 h 20"/>
                  <a:gd name="T38" fmla="*/ 59 w 77"/>
                  <a:gd name="T39" fmla="*/ 0 h 20"/>
                  <a:gd name="T40" fmla="*/ 38 w 77"/>
                  <a:gd name="T4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20">
                    <a:moveTo>
                      <a:pt x="38" y="0"/>
                    </a:moveTo>
                    <a:lnTo>
                      <a:pt x="38" y="2"/>
                    </a:lnTo>
                    <a:lnTo>
                      <a:pt x="31" y="2"/>
                    </a:lnTo>
                    <a:lnTo>
                      <a:pt x="31" y="3"/>
                    </a:lnTo>
                    <a:lnTo>
                      <a:pt x="21" y="3"/>
                    </a:lnTo>
                    <a:lnTo>
                      <a:pt x="21" y="4"/>
                    </a:lnTo>
                    <a:lnTo>
                      <a:pt x="15" y="4"/>
                    </a:lnTo>
                    <a:lnTo>
                      <a:pt x="15" y="6"/>
                    </a:lnTo>
                    <a:lnTo>
                      <a:pt x="0" y="6"/>
                    </a:lnTo>
                    <a:lnTo>
                      <a:pt x="0" y="20"/>
                    </a:lnTo>
                    <a:lnTo>
                      <a:pt x="77" y="20"/>
                    </a:lnTo>
                    <a:lnTo>
                      <a:pt x="77" y="7"/>
                    </a:lnTo>
                    <a:lnTo>
                      <a:pt x="75" y="7"/>
                    </a:lnTo>
                    <a:lnTo>
                      <a:pt x="75" y="6"/>
                    </a:lnTo>
                    <a:lnTo>
                      <a:pt x="72" y="6"/>
                    </a:lnTo>
                    <a:lnTo>
                      <a:pt x="72" y="4"/>
                    </a:lnTo>
                    <a:lnTo>
                      <a:pt x="66" y="4"/>
                    </a:lnTo>
                    <a:lnTo>
                      <a:pt x="66" y="3"/>
                    </a:lnTo>
                    <a:lnTo>
                      <a:pt x="59" y="2"/>
                    </a:lnTo>
                    <a:lnTo>
                      <a:pt x="59" y="0"/>
                    </a:lnTo>
                    <a:lnTo>
                      <a:pt x="38"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5" name="Freeform 2432"/>
              <p:cNvSpPr>
                <a:spLocks/>
              </p:cNvSpPr>
              <p:nvPr/>
            </p:nvSpPr>
            <p:spPr bwMode="auto">
              <a:xfrm>
                <a:off x="2317" y="3057"/>
                <a:ext cx="40" cy="7"/>
              </a:xfrm>
              <a:custGeom>
                <a:avLst/>
                <a:gdLst>
                  <a:gd name="T0" fmla="*/ 0 w 79"/>
                  <a:gd name="T1" fmla="*/ 0 h 14"/>
                  <a:gd name="T2" fmla="*/ 0 w 79"/>
                  <a:gd name="T3" fmla="*/ 14 h 14"/>
                  <a:gd name="T4" fmla="*/ 2 w 79"/>
                  <a:gd name="T5" fmla="*/ 14 h 14"/>
                  <a:gd name="T6" fmla="*/ 79 w 79"/>
                  <a:gd name="T7" fmla="*/ 14 h 14"/>
                  <a:gd name="T8" fmla="*/ 79 w 79"/>
                  <a:gd name="T9" fmla="*/ 12 h 14"/>
                  <a:gd name="T10" fmla="*/ 79 w 79"/>
                  <a:gd name="T11" fmla="*/ 3 h 14"/>
                </a:gdLst>
                <a:ahLst/>
                <a:cxnLst>
                  <a:cxn ang="0">
                    <a:pos x="T0" y="T1"/>
                  </a:cxn>
                  <a:cxn ang="0">
                    <a:pos x="T2" y="T3"/>
                  </a:cxn>
                  <a:cxn ang="0">
                    <a:pos x="T4" y="T5"/>
                  </a:cxn>
                  <a:cxn ang="0">
                    <a:pos x="T6" y="T7"/>
                  </a:cxn>
                  <a:cxn ang="0">
                    <a:pos x="T8" y="T9"/>
                  </a:cxn>
                  <a:cxn ang="0">
                    <a:pos x="T10" y="T11"/>
                  </a:cxn>
                </a:cxnLst>
                <a:rect l="0" t="0" r="r" b="b"/>
                <a:pathLst>
                  <a:path w="79" h="14">
                    <a:moveTo>
                      <a:pt x="0" y="0"/>
                    </a:moveTo>
                    <a:lnTo>
                      <a:pt x="0" y="14"/>
                    </a:lnTo>
                    <a:lnTo>
                      <a:pt x="2" y="14"/>
                    </a:lnTo>
                    <a:lnTo>
                      <a:pt x="79" y="14"/>
                    </a:lnTo>
                    <a:lnTo>
                      <a:pt x="79" y="12"/>
                    </a:lnTo>
                    <a:lnTo>
                      <a:pt x="79" y="3"/>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6" name="Freeform 2433"/>
              <p:cNvSpPr>
                <a:spLocks/>
              </p:cNvSpPr>
              <p:nvPr/>
            </p:nvSpPr>
            <p:spPr bwMode="auto">
              <a:xfrm>
                <a:off x="2278" y="3054"/>
                <a:ext cx="39" cy="10"/>
              </a:xfrm>
              <a:custGeom>
                <a:avLst/>
                <a:gdLst>
                  <a:gd name="T0" fmla="*/ 14 w 77"/>
                  <a:gd name="T1" fmla="*/ 0 h 20"/>
                  <a:gd name="T2" fmla="*/ 14 w 77"/>
                  <a:gd name="T3" fmla="*/ 2 h 20"/>
                  <a:gd name="T4" fmla="*/ 7 w 77"/>
                  <a:gd name="T5" fmla="*/ 2 h 20"/>
                  <a:gd name="T6" fmla="*/ 7 w 77"/>
                  <a:gd name="T7" fmla="*/ 3 h 20"/>
                  <a:gd name="T8" fmla="*/ 1 w 77"/>
                  <a:gd name="T9" fmla="*/ 4 h 20"/>
                  <a:gd name="T10" fmla="*/ 1 w 77"/>
                  <a:gd name="T11" fmla="*/ 6 h 20"/>
                  <a:gd name="T12" fmla="*/ 0 w 77"/>
                  <a:gd name="T13" fmla="*/ 6 h 20"/>
                  <a:gd name="T14" fmla="*/ 0 w 77"/>
                  <a:gd name="T15" fmla="*/ 20 h 20"/>
                  <a:gd name="T16" fmla="*/ 77 w 77"/>
                  <a:gd name="T17" fmla="*/ 20 h 20"/>
                  <a:gd name="T18" fmla="*/ 77 w 77"/>
                  <a:gd name="T19" fmla="*/ 6 h 20"/>
                  <a:gd name="T20" fmla="*/ 65 w 77"/>
                  <a:gd name="T21" fmla="*/ 4 h 20"/>
                  <a:gd name="T22" fmla="*/ 65 w 77"/>
                  <a:gd name="T23" fmla="*/ 3 h 20"/>
                  <a:gd name="T24" fmla="*/ 58 w 77"/>
                  <a:gd name="T25" fmla="*/ 3 h 20"/>
                  <a:gd name="T26" fmla="*/ 58 w 77"/>
                  <a:gd name="T27" fmla="*/ 2 h 20"/>
                  <a:gd name="T28" fmla="*/ 46 w 77"/>
                  <a:gd name="T29" fmla="*/ 2 h 20"/>
                  <a:gd name="T30" fmla="*/ 46 w 77"/>
                  <a:gd name="T31" fmla="*/ 0 h 20"/>
                  <a:gd name="T32" fmla="*/ 14 w 77"/>
                  <a:gd name="T3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0">
                    <a:moveTo>
                      <a:pt x="14" y="0"/>
                    </a:moveTo>
                    <a:lnTo>
                      <a:pt x="14" y="2"/>
                    </a:lnTo>
                    <a:lnTo>
                      <a:pt x="7" y="2"/>
                    </a:lnTo>
                    <a:lnTo>
                      <a:pt x="7" y="3"/>
                    </a:lnTo>
                    <a:lnTo>
                      <a:pt x="1" y="4"/>
                    </a:lnTo>
                    <a:lnTo>
                      <a:pt x="1" y="6"/>
                    </a:lnTo>
                    <a:lnTo>
                      <a:pt x="0" y="6"/>
                    </a:lnTo>
                    <a:lnTo>
                      <a:pt x="0" y="20"/>
                    </a:lnTo>
                    <a:lnTo>
                      <a:pt x="77" y="20"/>
                    </a:lnTo>
                    <a:lnTo>
                      <a:pt x="77" y="6"/>
                    </a:lnTo>
                    <a:lnTo>
                      <a:pt x="65" y="4"/>
                    </a:lnTo>
                    <a:lnTo>
                      <a:pt x="65" y="3"/>
                    </a:lnTo>
                    <a:lnTo>
                      <a:pt x="58" y="3"/>
                    </a:lnTo>
                    <a:lnTo>
                      <a:pt x="58" y="2"/>
                    </a:lnTo>
                    <a:lnTo>
                      <a:pt x="46" y="2"/>
                    </a:lnTo>
                    <a:lnTo>
                      <a:pt x="46" y="0"/>
                    </a:lnTo>
                    <a:lnTo>
                      <a:pt x="14"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7" name="Freeform 2434"/>
              <p:cNvSpPr>
                <a:spLocks/>
              </p:cNvSpPr>
              <p:nvPr/>
            </p:nvSpPr>
            <p:spPr bwMode="auto">
              <a:xfrm>
                <a:off x="2278" y="3057"/>
                <a:ext cx="39" cy="7"/>
              </a:xfrm>
              <a:custGeom>
                <a:avLst/>
                <a:gdLst>
                  <a:gd name="T0" fmla="*/ 0 w 79"/>
                  <a:gd name="T1" fmla="*/ 0 h 14"/>
                  <a:gd name="T2" fmla="*/ 0 w 79"/>
                  <a:gd name="T3" fmla="*/ 14 h 14"/>
                  <a:gd name="T4" fmla="*/ 2 w 79"/>
                  <a:gd name="T5" fmla="*/ 14 h 14"/>
                  <a:gd name="T6" fmla="*/ 79 w 79"/>
                  <a:gd name="T7" fmla="*/ 14 h 14"/>
                  <a:gd name="T8" fmla="*/ 79 w 79"/>
                  <a:gd name="T9" fmla="*/ 12 h 14"/>
                  <a:gd name="T10" fmla="*/ 79 w 79"/>
                  <a:gd name="T11" fmla="*/ 0 h 14"/>
                </a:gdLst>
                <a:ahLst/>
                <a:cxnLst>
                  <a:cxn ang="0">
                    <a:pos x="T0" y="T1"/>
                  </a:cxn>
                  <a:cxn ang="0">
                    <a:pos x="T2" y="T3"/>
                  </a:cxn>
                  <a:cxn ang="0">
                    <a:pos x="T4" y="T5"/>
                  </a:cxn>
                  <a:cxn ang="0">
                    <a:pos x="T6" y="T7"/>
                  </a:cxn>
                  <a:cxn ang="0">
                    <a:pos x="T8" y="T9"/>
                  </a:cxn>
                  <a:cxn ang="0">
                    <a:pos x="T10" y="T11"/>
                  </a:cxn>
                </a:cxnLst>
                <a:rect l="0" t="0" r="r" b="b"/>
                <a:pathLst>
                  <a:path w="79" h="14">
                    <a:moveTo>
                      <a:pt x="0" y="0"/>
                    </a:moveTo>
                    <a:lnTo>
                      <a:pt x="0" y="14"/>
                    </a:lnTo>
                    <a:lnTo>
                      <a:pt x="2" y="14"/>
                    </a:lnTo>
                    <a:lnTo>
                      <a:pt x="79" y="14"/>
                    </a:lnTo>
                    <a:lnTo>
                      <a:pt x="79" y="12"/>
                    </a:lnTo>
                    <a:lnTo>
                      <a:pt x="7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8" name="Line 2435"/>
              <p:cNvSpPr>
                <a:spLocks noChangeShapeType="1"/>
              </p:cNvSpPr>
              <p:nvPr/>
            </p:nvSpPr>
            <p:spPr bwMode="auto">
              <a:xfrm flipH="1">
                <a:off x="2288" y="3053"/>
                <a:ext cx="10"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29" name="Freeform 2436"/>
              <p:cNvSpPr>
                <a:spLocks/>
              </p:cNvSpPr>
              <p:nvPr/>
            </p:nvSpPr>
            <p:spPr bwMode="auto">
              <a:xfrm>
                <a:off x="2239" y="3058"/>
                <a:ext cx="39" cy="6"/>
              </a:xfrm>
              <a:custGeom>
                <a:avLst/>
                <a:gdLst>
                  <a:gd name="T0" fmla="*/ 0 w 77"/>
                  <a:gd name="T1" fmla="*/ 0 h 13"/>
                  <a:gd name="T2" fmla="*/ 0 w 77"/>
                  <a:gd name="T3" fmla="*/ 13 h 13"/>
                  <a:gd name="T4" fmla="*/ 77 w 77"/>
                  <a:gd name="T5" fmla="*/ 13 h 13"/>
                  <a:gd name="T6" fmla="*/ 77 w 77"/>
                  <a:gd name="T7" fmla="*/ 0 h 13"/>
                  <a:gd name="T8" fmla="*/ 69 w 77"/>
                  <a:gd name="T9" fmla="*/ 2 h 13"/>
                  <a:gd name="T10" fmla="*/ 69 w 77"/>
                  <a:gd name="T11" fmla="*/ 3 h 13"/>
                  <a:gd name="T12" fmla="*/ 65 w 77"/>
                  <a:gd name="T13" fmla="*/ 3 h 13"/>
                  <a:gd name="T14" fmla="*/ 65 w 77"/>
                  <a:gd name="T15" fmla="*/ 4 h 13"/>
                  <a:gd name="T16" fmla="*/ 53 w 77"/>
                  <a:gd name="T17" fmla="*/ 6 h 13"/>
                  <a:gd name="T18" fmla="*/ 53 w 77"/>
                  <a:gd name="T19" fmla="*/ 7 h 13"/>
                  <a:gd name="T20" fmla="*/ 29 w 77"/>
                  <a:gd name="T21" fmla="*/ 7 h 13"/>
                  <a:gd name="T22" fmla="*/ 29 w 77"/>
                  <a:gd name="T23" fmla="*/ 6 h 13"/>
                  <a:gd name="T24" fmla="*/ 24 w 77"/>
                  <a:gd name="T25" fmla="*/ 6 h 13"/>
                  <a:gd name="T26" fmla="*/ 24 w 77"/>
                  <a:gd name="T27" fmla="*/ 4 h 13"/>
                  <a:gd name="T28" fmla="*/ 12 w 77"/>
                  <a:gd name="T29" fmla="*/ 4 h 13"/>
                  <a:gd name="T30" fmla="*/ 12 w 77"/>
                  <a:gd name="T31" fmla="*/ 3 h 13"/>
                  <a:gd name="T32" fmla="*/ 7 w 77"/>
                  <a:gd name="T33" fmla="*/ 3 h 13"/>
                  <a:gd name="T34" fmla="*/ 7 w 77"/>
                  <a:gd name="T35" fmla="*/ 2 h 13"/>
                  <a:gd name="T36" fmla="*/ 1 w 77"/>
                  <a:gd name="T37" fmla="*/ 2 h 13"/>
                  <a:gd name="T38" fmla="*/ 1 w 77"/>
                  <a:gd name="T39" fmla="*/ 0 h 13"/>
                  <a:gd name="T40" fmla="*/ 0 w 77"/>
                  <a:gd name="T4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 h="13">
                    <a:moveTo>
                      <a:pt x="0" y="0"/>
                    </a:moveTo>
                    <a:lnTo>
                      <a:pt x="0" y="13"/>
                    </a:lnTo>
                    <a:lnTo>
                      <a:pt x="77" y="13"/>
                    </a:lnTo>
                    <a:lnTo>
                      <a:pt x="77" y="0"/>
                    </a:lnTo>
                    <a:lnTo>
                      <a:pt x="69" y="2"/>
                    </a:lnTo>
                    <a:lnTo>
                      <a:pt x="69" y="3"/>
                    </a:lnTo>
                    <a:lnTo>
                      <a:pt x="65" y="3"/>
                    </a:lnTo>
                    <a:lnTo>
                      <a:pt x="65" y="4"/>
                    </a:lnTo>
                    <a:lnTo>
                      <a:pt x="53" y="6"/>
                    </a:lnTo>
                    <a:lnTo>
                      <a:pt x="53" y="7"/>
                    </a:lnTo>
                    <a:lnTo>
                      <a:pt x="29" y="7"/>
                    </a:lnTo>
                    <a:lnTo>
                      <a:pt x="29" y="6"/>
                    </a:lnTo>
                    <a:lnTo>
                      <a:pt x="24" y="6"/>
                    </a:lnTo>
                    <a:lnTo>
                      <a:pt x="24" y="4"/>
                    </a:lnTo>
                    <a:lnTo>
                      <a:pt x="12" y="4"/>
                    </a:lnTo>
                    <a:lnTo>
                      <a:pt x="12" y="3"/>
                    </a:lnTo>
                    <a:lnTo>
                      <a:pt x="7" y="3"/>
                    </a:lnTo>
                    <a:lnTo>
                      <a:pt x="7" y="2"/>
                    </a:lnTo>
                    <a:lnTo>
                      <a:pt x="1" y="2"/>
                    </a:lnTo>
                    <a:lnTo>
                      <a:pt x="1"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0" name="Freeform 2437"/>
              <p:cNvSpPr>
                <a:spLocks/>
              </p:cNvSpPr>
              <p:nvPr/>
            </p:nvSpPr>
            <p:spPr bwMode="auto">
              <a:xfrm>
                <a:off x="2238" y="3057"/>
                <a:ext cx="40" cy="7"/>
              </a:xfrm>
              <a:custGeom>
                <a:avLst/>
                <a:gdLst>
                  <a:gd name="T0" fmla="*/ 0 w 79"/>
                  <a:gd name="T1" fmla="*/ 1 h 14"/>
                  <a:gd name="T2" fmla="*/ 0 w 79"/>
                  <a:gd name="T3" fmla="*/ 14 h 14"/>
                  <a:gd name="T4" fmla="*/ 2 w 79"/>
                  <a:gd name="T5" fmla="*/ 14 h 14"/>
                  <a:gd name="T6" fmla="*/ 79 w 79"/>
                  <a:gd name="T7" fmla="*/ 14 h 14"/>
                  <a:gd name="T8" fmla="*/ 79 w 79"/>
                  <a:gd name="T9" fmla="*/ 12 h 14"/>
                  <a:gd name="T10" fmla="*/ 79 w 79"/>
                  <a:gd name="T11" fmla="*/ 0 h 14"/>
                </a:gdLst>
                <a:ahLst/>
                <a:cxnLst>
                  <a:cxn ang="0">
                    <a:pos x="T0" y="T1"/>
                  </a:cxn>
                  <a:cxn ang="0">
                    <a:pos x="T2" y="T3"/>
                  </a:cxn>
                  <a:cxn ang="0">
                    <a:pos x="T4" y="T5"/>
                  </a:cxn>
                  <a:cxn ang="0">
                    <a:pos x="T6" y="T7"/>
                  </a:cxn>
                  <a:cxn ang="0">
                    <a:pos x="T8" y="T9"/>
                  </a:cxn>
                  <a:cxn ang="0">
                    <a:pos x="T10" y="T11"/>
                  </a:cxn>
                </a:cxnLst>
                <a:rect l="0" t="0" r="r" b="b"/>
                <a:pathLst>
                  <a:path w="79" h="14">
                    <a:moveTo>
                      <a:pt x="0" y="1"/>
                    </a:moveTo>
                    <a:lnTo>
                      <a:pt x="0" y="14"/>
                    </a:lnTo>
                    <a:lnTo>
                      <a:pt x="2" y="14"/>
                    </a:lnTo>
                    <a:lnTo>
                      <a:pt x="79" y="14"/>
                    </a:lnTo>
                    <a:lnTo>
                      <a:pt x="79" y="12"/>
                    </a:lnTo>
                    <a:lnTo>
                      <a:pt x="7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1" name="Freeform 2438"/>
              <p:cNvSpPr>
                <a:spLocks/>
              </p:cNvSpPr>
              <p:nvPr/>
            </p:nvSpPr>
            <p:spPr bwMode="auto">
              <a:xfrm>
                <a:off x="2199" y="3057"/>
                <a:ext cx="39" cy="7"/>
              </a:xfrm>
              <a:custGeom>
                <a:avLst/>
                <a:gdLst>
                  <a:gd name="T0" fmla="*/ 63 w 77"/>
                  <a:gd name="T1" fmla="*/ 0 h 14"/>
                  <a:gd name="T2" fmla="*/ 63 w 77"/>
                  <a:gd name="T3" fmla="*/ 1 h 14"/>
                  <a:gd name="T4" fmla="*/ 55 w 77"/>
                  <a:gd name="T5" fmla="*/ 1 h 14"/>
                  <a:gd name="T6" fmla="*/ 55 w 77"/>
                  <a:gd name="T7" fmla="*/ 3 h 14"/>
                  <a:gd name="T8" fmla="*/ 50 w 77"/>
                  <a:gd name="T9" fmla="*/ 3 h 14"/>
                  <a:gd name="T10" fmla="*/ 50 w 77"/>
                  <a:gd name="T11" fmla="*/ 4 h 14"/>
                  <a:gd name="T12" fmla="*/ 48 w 77"/>
                  <a:gd name="T13" fmla="*/ 4 h 14"/>
                  <a:gd name="T14" fmla="*/ 48 w 77"/>
                  <a:gd name="T15" fmla="*/ 5 h 14"/>
                  <a:gd name="T16" fmla="*/ 36 w 77"/>
                  <a:gd name="T17" fmla="*/ 7 h 14"/>
                  <a:gd name="T18" fmla="*/ 36 w 77"/>
                  <a:gd name="T19" fmla="*/ 8 h 14"/>
                  <a:gd name="T20" fmla="*/ 25 w 77"/>
                  <a:gd name="T21" fmla="*/ 10 h 14"/>
                  <a:gd name="T22" fmla="*/ 25 w 77"/>
                  <a:gd name="T23" fmla="*/ 11 h 14"/>
                  <a:gd name="T24" fmla="*/ 0 w 77"/>
                  <a:gd name="T25" fmla="*/ 11 h 14"/>
                  <a:gd name="T26" fmla="*/ 0 w 77"/>
                  <a:gd name="T27" fmla="*/ 14 h 14"/>
                  <a:gd name="T28" fmla="*/ 77 w 77"/>
                  <a:gd name="T29" fmla="*/ 14 h 14"/>
                  <a:gd name="T30" fmla="*/ 77 w 77"/>
                  <a:gd name="T31" fmla="*/ 1 h 14"/>
                  <a:gd name="T32" fmla="*/ 74 w 77"/>
                  <a:gd name="T33" fmla="*/ 1 h 14"/>
                  <a:gd name="T34" fmla="*/ 74 w 77"/>
                  <a:gd name="T35" fmla="*/ 0 h 14"/>
                  <a:gd name="T36" fmla="*/ 63 w 77"/>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14">
                    <a:moveTo>
                      <a:pt x="63" y="0"/>
                    </a:moveTo>
                    <a:lnTo>
                      <a:pt x="63" y="1"/>
                    </a:lnTo>
                    <a:lnTo>
                      <a:pt x="55" y="1"/>
                    </a:lnTo>
                    <a:lnTo>
                      <a:pt x="55" y="3"/>
                    </a:lnTo>
                    <a:lnTo>
                      <a:pt x="50" y="3"/>
                    </a:lnTo>
                    <a:lnTo>
                      <a:pt x="50" y="4"/>
                    </a:lnTo>
                    <a:lnTo>
                      <a:pt x="48" y="4"/>
                    </a:lnTo>
                    <a:lnTo>
                      <a:pt x="48" y="5"/>
                    </a:lnTo>
                    <a:lnTo>
                      <a:pt x="36" y="7"/>
                    </a:lnTo>
                    <a:lnTo>
                      <a:pt x="36" y="8"/>
                    </a:lnTo>
                    <a:lnTo>
                      <a:pt x="25" y="10"/>
                    </a:lnTo>
                    <a:lnTo>
                      <a:pt x="25" y="11"/>
                    </a:lnTo>
                    <a:lnTo>
                      <a:pt x="0" y="11"/>
                    </a:lnTo>
                    <a:lnTo>
                      <a:pt x="0" y="14"/>
                    </a:lnTo>
                    <a:lnTo>
                      <a:pt x="77" y="14"/>
                    </a:lnTo>
                    <a:lnTo>
                      <a:pt x="77" y="1"/>
                    </a:lnTo>
                    <a:lnTo>
                      <a:pt x="74" y="1"/>
                    </a:lnTo>
                    <a:lnTo>
                      <a:pt x="74" y="0"/>
                    </a:lnTo>
                    <a:lnTo>
                      <a:pt x="63"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2" name="Freeform 2439"/>
              <p:cNvSpPr>
                <a:spLocks/>
              </p:cNvSpPr>
              <p:nvPr/>
            </p:nvSpPr>
            <p:spPr bwMode="auto">
              <a:xfrm>
                <a:off x="2199" y="3058"/>
                <a:ext cx="39" cy="6"/>
              </a:xfrm>
              <a:custGeom>
                <a:avLst/>
                <a:gdLst>
                  <a:gd name="T0" fmla="*/ 0 w 79"/>
                  <a:gd name="T1" fmla="*/ 10 h 13"/>
                  <a:gd name="T2" fmla="*/ 0 w 79"/>
                  <a:gd name="T3" fmla="*/ 13 h 13"/>
                  <a:gd name="T4" fmla="*/ 2 w 79"/>
                  <a:gd name="T5" fmla="*/ 13 h 13"/>
                  <a:gd name="T6" fmla="*/ 79 w 79"/>
                  <a:gd name="T7" fmla="*/ 13 h 13"/>
                  <a:gd name="T8" fmla="*/ 79 w 79"/>
                  <a:gd name="T9" fmla="*/ 11 h 13"/>
                  <a:gd name="T10" fmla="*/ 79 w 79"/>
                  <a:gd name="T11" fmla="*/ 0 h 13"/>
                </a:gdLst>
                <a:ahLst/>
                <a:cxnLst>
                  <a:cxn ang="0">
                    <a:pos x="T0" y="T1"/>
                  </a:cxn>
                  <a:cxn ang="0">
                    <a:pos x="T2" y="T3"/>
                  </a:cxn>
                  <a:cxn ang="0">
                    <a:pos x="T4" y="T5"/>
                  </a:cxn>
                  <a:cxn ang="0">
                    <a:pos x="T6" y="T7"/>
                  </a:cxn>
                  <a:cxn ang="0">
                    <a:pos x="T8" y="T9"/>
                  </a:cxn>
                  <a:cxn ang="0">
                    <a:pos x="T10" y="T11"/>
                  </a:cxn>
                </a:cxnLst>
                <a:rect l="0" t="0" r="r" b="b"/>
                <a:pathLst>
                  <a:path w="79" h="13">
                    <a:moveTo>
                      <a:pt x="0" y="10"/>
                    </a:moveTo>
                    <a:lnTo>
                      <a:pt x="0" y="13"/>
                    </a:lnTo>
                    <a:lnTo>
                      <a:pt x="2" y="13"/>
                    </a:lnTo>
                    <a:lnTo>
                      <a:pt x="79" y="13"/>
                    </a:lnTo>
                    <a:lnTo>
                      <a:pt x="79" y="11"/>
                    </a:lnTo>
                    <a:lnTo>
                      <a:pt x="7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3" name="Freeform 2440"/>
              <p:cNvSpPr>
                <a:spLocks/>
              </p:cNvSpPr>
              <p:nvPr/>
            </p:nvSpPr>
            <p:spPr bwMode="auto">
              <a:xfrm>
                <a:off x="2177" y="3063"/>
                <a:ext cx="22" cy="1"/>
              </a:xfrm>
              <a:custGeom>
                <a:avLst/>
                <a:gdLst>
                  <a:gd name="T0" fmla="*/ 10 w 42"/>
                  <a:gd name="T1" fmla="*/ 0 h 3"/>
                  <a:gd name="T2" fmla="*/ 10 w 42"/>
                  <a:gd name="T3" fmla="*/ 1 h 3"/>
                  <a:gd name="T4" fmla="*/ 0 w 42"/>
                  <a:gd name="T5" fmla="*/ 1 h 3"/>
                  <a:gd name="T6" fmla="*/ 0 w 42"/>
                  <a:gd name="T7" fmla="*/ 3 h 3"/>
                  <a:gd name="T8" fmla="*/ 42 w 42"/>
                  <a:gd name="T9" fmla="*/ 3 h 3"/>
                  <a:gd name="T10" fmla="*/ 42 w 42"/>
                  <a:gd name="T11" fmla="*/ 0 h 3"/>
                  <a:gd name="T12" fmla="*/ 10 w 42"/>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2" h="3">
                    <a:moveTo>
                      <a:pt x="10" y="0"/>
                    </a:moveTo>
                    <a:lnTo>
                      <a:pt x="10" y="1"/>
                    </a:lnTo>
                    <a:lnTo>
                      <a:pt x="0" y="1"/>
                    </a:lnTo>
                    <a:lnTo>
                      <a:pt x="0" y="3"/>
                    </a:lnTo>
                    <a:lnTo>
                      <a:pt x="42" y="3"/>
                    </a:lnTo>
                    <a:lnTo>
                      <a:pt x="42" y="0"/>
                    </a:lnTo>
                    <a:lnTo>
                      <a:pt x="1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4" name="Freeform 2441"/>
              <p:cNvSpPr>
                <a:spLocks/>
              </p:cNvSpPr>
              <p:nvPr/>
            </p:nvSpPr>
            <p:spPr bwMode="auto">
              <a:xfrm>
                <a:off x="2175" y="3063"/>
                <a:ext cx="24" cy="1"/>
              </a:xfrm>
              <a:custGeom>
                <a:avLst/>
                <a:gdLst>
                  <a:gd name="T0" fmla="*/ 0 w 46"/>
                  <a:gd name="T1" fmla="*/ 3 h 3"/>
                  <a:gd name="T2" fmla="*/ 46 w 46"/>
                  <a:gd name="T3" fmla="*/ 3 h 3"/>
                  <a:gd name="T4" fmla="*/ 46 w 46"/>
                  <a:gd name="T5" fmla="*/ 1 h 3"/>
                  <a:gd name="T6" fmla="*/ 46 w 46"/>
                  <a:gd name="T7" fmla="*/ 0 h 3"/>
                </a:gdLst>
                <a:ahLst/>
                <a:cxnLst>
                  <a:cxn ang="0">
                    <a:pos x="T0" y="T1"/>
                  </a:cxn>
                  <a:cxn ang="0">
                    <a:pos x="T2" y="T3"/>
                  </a:cxn>
                  <a:cxn ang="0">
                    <a:pos x="T4" y="T5"/>
                  </a:cxn>
                  <a:cxn ang="0">
                    <a:pos x="T6" y="T7"/>
                  </a:cxn>
                </a:cxnLst>
                <a:rect l="0" t="0" r="r" b="b"/>
                <a:pathLst>
                  <a:path w="46" h="3">
                    <a:moveTo>
                      <a:pt x="0" y="3"/>
                    </a:moveTo>
                    <a:lnTo>
                      <a:pt x="46" y="3"/>
                    </a:lnTo>
                    <a:lnTo>
                      <a:pt x="46" y="1"/>
                    </a:lnTo>
                    <a:lnTo>
                      <a:pt x="46"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5" name="Freeform 2442"/>
              <p:cNvSpPr>
                <a:spLocks/>
              </p:cNvSpPr>
              <p:nvPr/>
            </p:nvSpPr>
            <p:spPr bwMode="auto">
              <a:xfrm>
                <a:off x="2535" y="3065"/>
                <a:ext cx="37" cy="10"/>
              </a:xfrm>
              <a:custGeom>
                <a:avLst/>
                <a:gdLst>
                  <a:gd name="T0" fmla="*/ 16 w 75"/>
                  <a:gd name="T1" fmla="*/ 0 h 21"/>
                  <a:gd name="T2" fmla="*/ 16 w 75"/>
                  <a:gd name="T3" fmla="*/ 2 h 21"/>
                  <a:gd name="T4" fmla="*/ 0 w 75"/>
                  <a:gd name="T5" fmla="*/ 2 h 21"/>
                  <a:gd name="T6" fmla="*/ 0 w 75"/>
                  <a:gd name="T7" fmla="*/ 21 h 21"/>
                  <a:gd name="T8" fmla="*/ 75 w 75"/>
                  <a:gd name="T9" fmla="*/ 21 h 21"/>
                  <a:gd name="T10" fmla="*/ 75 w 75"/>
                  <a:gd name="T11" fmla="*/ 16 h 21"/>
                  <a:gd name="T12" fmla="*/ 74 w 75"/>
                  <a:gd name="T13" fmla="*/ 16 h 21"/>
                  <a:gd name="T14" fmla="*/ 74 w 75"/>
                  <a:gd name="T15" fmla="*/ 9 h 21"/>
                  <a:gd name="T16" fmla="*/ 72 w 75"/>
                  <a:gd name="T17" fmla="*/ 9 h 21"/>
                  <a:gd name="T18" fmla="*/ 72 w 75"/>
                  <a:gd name="T19" fmla="*/ 6 h 21"/>
                  <a:gd name="T20" fmla="*/ 71 w 75"/>
                  <a:gd name="T21" fmla="*/ 6 h 21"/>
                  <a:gd name="T22" fmla="*/ 71 w 75"/>
                  <a:gd name="T23" fmla="*/ 2 h 21"/>
                  <a:gd name="T24" fmla="*/ 69 w 75"/>
                  <a:gd name="T25" fmla="*/ 2 h 21"/>
                  <a:gd name="T26" fmla="*/ 69 w 75"/>
                  <a:gd name="T27" fmla="*/ 0 h 21"/>
                  <a:gd name="T28" fmla="*/ 16 w 75"/>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21">
                    <a:moveTo>
                      <a:pt x="16" y="0"/>
                    </a:moveTo>
                    <a:lnTo>
                      <a:pt x="16" y="2"/>
                    </a:lnTo>
                    <a:lnTo>
                      <a:pt x="0" y="2"/>
                    </a:lnTo>
                    <a:lnTo>
                      <a:pt x="0" y="21"/>
                    </a:lnTo>
                    <a:lnTo>
                      <a:pt x="75" y="21"/>
                    </a:lnTo>
                    <a:lnTo>
                      <a:pt x="75" y="16"/>
                    </a:lnTo>
                    <a:lnTo>
                      <a:pt x="74" y="16"/>
                    </a:lnTo>
                    <a:lnTo>
                      <a:pt x="74" y="9"/>
                    </a:lnTo>
                    <a:lnTo>
                      <a:pt x="72" y="9"/>
                    </a:lnTo>
                    <a:lnTo>
                      <a:pt x="72" y="6"/>
                    </a:lnTo>
                    <a:lnTo>
                      <a:pt x="71" y="6"/>
                    </a:lnTo>
                    <a:lnTo>
                      <a:pt x="71" y="2"/>
                    </a:lnTo>
                    <a:lnTo>
                      <a:pt x="69" y="2"/>
                    </a:lnTo>
                    <a:lnTo>
                      <a:pt x="69" y="0"/>
                    </a:lnTo>
                    <a:lnTo>
                      <a:pt x="16"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6" name="Freeform 2443"/>
              <p:cNvSpPr>
                <a:spLocks/>
              </p:cNvSpPr>
              <p:nvPr/>
            </p:nvSpPr>
            <p:spPr bwMode="auto">
              <a:xfrm>
                <a:off x="2534" y="3065"/>
                <a:ext cx="37" cy="10"/>
              </a:xfrm>
              <a:custGeom>
                <a:avLst/>
                <a:gdLst>
                  <a:gd name="T0" fmla="*/ 0 w 75"/>
                  <a:gd name="T1" fmla="*/ 0 h 19"/>
                  <a:gd name="T2" fmla="*/ 0 w 75"/>
                  <a:gd name="T3" fmla="*/ 19 h 19"/>
                  <a:gd name="T4" fmla="*/ 1 w 75"/>
                  <a:gd name="T5" fmla="*/ 19 h 19"/>
                  <a:gd name="T6" fmla="*/ 75 w 75"/>
                  <a:gd name="T7" fmla="*/ 19 h 19"/>
                </a:gdLst>
                <a:ahLst/>
                <a:cxnLst>
                  <a:cxn ang="0">
                    <a:pos x="T0" y="T1"/>
                  </a:cxn>
                  <a:cxn ang="0">
                    <a:pos x="T2" y="T3"/>
                  </a:cxn>
                  <a:cxn ang="0">
                    <a:pos x="T4" y="T5"/>
                  </a:cxn>
                  <a:cxn ang="0">
                    <a:pos x="T6" y="T7"/>
                  </a:cxn>
                </a:cxnLst>
                <a:rect l="0" t="0" r="r" b="b"/>
                <a:pathLst>
                  <a:path w="75" h="19">
                    <a:moveTo>
                      <a:pt x="0" y="0"/>
                    </a:moveTo>
                    <a:lnTo>
                      <a:pt x="0" y="19"/>
                    </a:lnTo>
                    <a:lnTo>
                      <a:pt x="1" y="19"/>
                    </a:lnTo>
                    <a:lnTo>
                      <a:pt x="75" y="19"/>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7" name="Line 2444"/>
              <p:cNvSpPr>
                <a:spLocks noChangeShapeType="1"/>
              </p:cNvSpPr>
              <p:nvPr/>
            </p:nvSpPr>
            <p:spPr bwMode="auto">
              <a:xfrm flipH="1">
                <a:off x="2546" y="3064"/>
                <a:ext cx="2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838" name="Freeform 2445"/>
              <p:cNvSpPr>
                <a:spLocks/>
              </p:cNvSpPr>
              <p:nvPr/>
            </p:nvSpPr>
            <p:spPr bwMode="auto">
              <a:xfrm>
                <a:off x="2495" y="3065"/>
                <a:ext cx="39" cy="10"/>
              </a:xfrm>
              <a:custGeom>
                <a:avLst/>
                <a:gdLst>
                  <a:gd name="T0" fmla="*/ 76 w 78"/>
                  <a:gd name="T1" fmla="*/ 0 h 19"/>
                  <a:gd name="T2" fmla="*/ 76 w 78"/>
                  <a:gd name="T3" fmla="*/ 1 h 19"/>
                  <a:gd name="T4" fmla="*/ 65 w 78"/>
                  <a:gd name="T5" fmla="*/ 1 h 19"/>
                  <a:gd name="T6" fmla="*/ 65 w 78"/>
                  <a:gd name="T7" fmla="*/ 2 h 19"/>
                  <a:gd name="T8" fmla="*/ 45 w 78"/>
                  <a:gd name="T9" fmla="*/ 2 h 19"/>
                  <a:gd name="T10" fmla="*/ 45 w 78"/>
                  <a:gd name="T11" fmla="*/ 4 h 19"/>
                  <a:gd name="T12" fmla="*/ 28 w 78"/>
                  <a:gd name="T13" fmla="*/ 5 h 19"/>
                  <a:gd name="T14" fmla="*/ 28 w 78"/>
                  <a:gd name="T15" fmla="*/ 7 h 19"/>
                  <a:gd name="T16" fmla="*/ 13 w 78"/>
                  <a:gd name="T17" fmla="*/ 7 h 19"/>
                  <a:gd name="T18" fmla="*/ 13 w 78"/>
                  <a:gd name="T19" fmla="*/ 8 h 19"/>
                  <a:gd name="T20" fmla="*/ 2 w 78"/>
                  <a:gd name="T21" fmla="*/ 8 h 19"/>
                  <a:gd name="T22" fmla="*/ 2 w 78"/>
                  <a:gd name="T23" fmla="*/ 10 h 19"/>
                  <a:gd name="T24" fmla="*/ 0 w 78"/>
                  <a:gd name="T25" fmla="*/ 10 h 19"/>
                  <a:gd name="T26" fmla="*/ 0 w 78"/>
                  <a:gd name="T27" fmla="*/ 19 h 19"/>
                  <a:gd name="T28" fmla="*/ 78 w 78"/>
                  <a:gd name="T29" fmla="*/ 19 h 19"/>
                  <a:gd name="T30" fmla="*/ 78 w 78"/>
                  <a:gd name="T31" fmla="*/ 0 h 19"/>
                  <a:gd name="T32" fmla="*/ 76 w 78"/>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9">
                    <a:moveTo>
                      <a:pt x="76" y="0"/>
                    </a:moveTo>
                    <a:lnTo>
                      <a:pt x="76" y="1"/>
                    </a:lnTo>
                    <a:lnTo>
                      <a:pt x="65" y="1"/>
                    </a:lnTo>
                    <a:lnTo>
                      <a:pt x="65" y="2"/>
                    </a:lnTo>
                    <a:lnTo>
                      <a:pt x="45" y="2"/>
                    </a:lnTo>
                    <a:lnTo>
                      <a:pt x="45" y="4"/>
                    </a:lnTo>
                    <a:lnTo>
                      <a:pt x="28" y="5"/>
                    </a:lnTo>
                    <a:lnTo>
                      <a:pt x="28" y="7"/>
                    </a:lnTo>
                    <a:lnTo>
                      <a:pt x="13" y="7"/>
                    </a:lnTo>
                    <a:lnTo>
                      <a:pt x="13" y="8"/>
                    </a:lnTo>
                    <a:lnTo>
                      <a:pt x="2" y="8"/>
                    </a:lnTo>
                    <a:lnTo>
                      <a:pt x="2" y="10"/>
                    </a:lnTo>
                    <a:lnTo>
                      <a:pt x="0" y="10"/>
                    </a:lnTo>
                    <a:lnTo>
                      <a:pt x="0" y="19"/>
                    </a:lnTo>
                    <a:lnTo>
                      <a:pt x="78" y="19"/>
                    </a:lnTo>
                    <a:lnTo>
                      <a:pt x="78" y="0"/>
                    </a:lnTo>
                    <a:lnTo>
                      <a:pt x="76"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pSp>
          <p:nvGrpSpPr>
            <p:cNvPr id="224" name="Group 2446"/>
            <p:cNvGrpSpPr>
              <a:grpSpLocks/>
            </p:cNvGrpSpPr>
            <p:nvPr/>
          </p:nvGrpSpPr>
          <p:grpSpPr bwMode="auto">
            <a:xfrm>
              <a:off x="2210" y="2919"/>
              <a:ext cx="423" cy="98"/>
              <a:chOff x="2169" y="3064"/>
              <a:chExt cx="423" cy="98"/>
            </a:xfrm>
          </p:grpSpPr>
          <p:sp>
            <p:nvSpPr>
              <p:cNvPr id="439" name="Freeform 2447"/>
              <p:cNvSpPr>
                <a:spLocks/>
              </p:cNvSpPr>
              <p:nvPr/>
            </p:nvSpPr>
            <p:spPr bwMode="auto">
              <a:xfrm>
                <a:off x="2494" y="3065"/>
                <a:ext cx="40" cy="10"/>
              </a:xfrm>
              <a:custGeom>
                <a:avLst/>
                <a:gdLst>
                  <a:gd name="T0" fmla="*/ 0 w 79"/>
                  <a:gd name="T1" fmla="*/ 10 h 19"/>
                  <a:gd name="T2" fmla="*/ 0 w 79"/>
                  <a:gd name="T3" fmla="*/ 19 h 19"/>
                  <a:gd name="T4" fmla="*/ 1 w 79"/>
                  <a:gd name="T5" fmla="*/ 19 h 19"/>
                  <a:gd name="T6" fmla="*/ 79 w 79"/>
                  <a:gd name="T7" fmla="*/ 19 h 19"/>
                  <a:gd name="T8" fmla="*/ 79 w 79"/>
                  <a:gd name="T9" fmla="*/ 18 h 19"/>
                  <a:gd name="T10" fmla="*/ 79 w 79"/>
                  <a:gd name="T11" fmla="*/ 0 h 19"/>
                </a:gdLst>
                <a:ahLst/>
                <a:cxnLst>
                  <a:cxn ang="0">
                    <a:pos x="T0" y="T1"/>
                  </a:cxn>
                  <a:cxn ang="0">
                    <a:pos x="T2" y="T3"/>
                  </a:cxn>
                  <a:cxn ang="0">
                    <a:pos x="T4" y="T5"/>
                  </a:cxn>
                  <a:cxn ang="0">
                    <a:pos x="T6" y="T7"/>
                  </a:cxn>
                  <a:cxn ang="0">
                    <a:pos x="T8" y="T9"/>
                  </a:cxn>
                  <a:cxn ang="0">
                    <a:pos x="T10" y="T11"/>
                  </a:cxn>
                </a:cxnLst>
                <a:rect l="0" t="0" r="r" b="b"/>
                <a:pathLst>
                  <a:path w="79" h="19">
                    <a:moveTo>
                      <a:pt x="0" y="10"/>
                    </a:moveTo>
                    <a:lnTo>
                      <a:pt x="0" y="19"/>
                    </a:lnTo>
                    <a:lnTo>
                      <a:pt x="1" y="19"/>
                    </a:lnTo>
                    <a:lnTo>
                      <a:pt x="79" y="19"/>
                    </a:lnTo>
                    <a:lnTo>
                      <a:pt x="79" y="18"/>
                    </a:lnTo>
                    <a:lnTo>
                      <a:pt x="7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0" name="Freeform 2448"/>
              <p:cNvSpPr>
                <a:spLocks/>
              </p:cNvSpPr>
              <p:nvPr/>
            </p:nvSpPr>
            <p:spPr bwMode="auto">
              <a:xfrm>
                <a:off x="2456" y="3065"/>
                <a:ext cx="38" cy="10"/>
              </a:xfrm>
              <a:custGeom>
                <a:avLst/>
                <a:gdLst>
                  <a:gd name="T0" fmla="*/ 0 w 78"/>
                  <a:gd name="T1" fmla="*/ 0 h 21"/>
                  <a:gd name="T2" fmla="*/ 0 w 78"/>
                  <a:gd name="T3" fmla="*/ 21 h 21"/>
                  <a:gd name="T4" fmla="*/ 78 w 78"/>
                  <a:gd name="T5" fmla="*/ 21 h 21"/>
                  <a:gd name="T6" fmla="*/ 78 w 78"/>
                  <a:gd name="T7" fmla="*/ 12 h 21"/>
                  <a:gd name="T8" fmla="*/ 55 w 78"/>
                  <a:gd name="T9" fmla="*/ 13 h 21"/>
                  <a:gd name="T10" fmla="*/ 55 w 78"/>
                  <a:gd name="T11" fmla="*/ 14 h 21"/>
                  <a:gd name="T12" fmla="*/ 38 w 78"/>
                  <a:gd name="T13" fmla="*/ 14 h 21"/>
                  <a:gd name="T14" fmla="*/ 33 w 78"/>
                  <a:gd name="T15" fmla="*/ 9 h 21"/>
                  <a:gd name="T16" fmla="*/ 33 w 78"/>
                  <a:gd name="T17" fmla="*/ 6 h 21"/>
                  <a:gd name="T18" fmla="*/ 31 w 78"/>
                  <a:gd name="T19" fmla="*/ 6 h 21"/>
                  <a:gd name="T20" fmla="*/ 27 w 78"/>
                  <a:gd name="T21" fmla="*/ 0 h 21"/>
                  <a:gd name="T22" fmla="*/ 0 w 78"/>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21">
                    <a:moveTo>
                      <a:pt x="0" y="0"/>
                    </a:moveTo>
                    <a:lnTo>
                      <a:pt x="0" y="21"/>
                    </a:lnTo>
                    <a:lnTo>
                      <a:pt x="78" y="21"/>
                    </a:lnTo>
                    <a:lnTo>
                      <a:pt x="78" y="12"/>
                    </a:lnTo>
                    <a:lnTo>
                      <a:pt x="55" y="13"/>
                    </a:lnTo>
                    <a:lnTo>
                      <a:pt x="55" y="14"/>
                    </a:lnTo>
                    <a:lnTo>
                      <a:pt x="38" y="14"/>
                    </a:lnTo>
                    <a:lnTo>
                      <a:pt x="33" y="9"/>
                    </a:lnTo>
                    <a:lnTo>
                      <a:pt x="33" y="6"/>
                    </a:lnTo>
                    <a:lnTo>
                      <a:pt x="31" y="6"/>
                    </a:lnTo>
                    <a:lnTo>
                      <a:pt x="2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1" name="Freeform 2449"/>
              <p:cNvSpPr>
                <a:spLocks/>
              </p:cNvSpPr>
              <p:nvPr/>
            </p:nvSpPr>
            <p:spPr bwMode="auto">
              <a:xfrm>
                <a:off x="2455" y="3064"/>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13 h 22"/>
                </a:gdLst>
                <a:ahLst/>
                <a:cxnLst>
                  <a:cxn ang="0">
                    <a:pos x="T0" y="T1"/>
                  </a:cxn>
                  <a:cxn ang="0">
                    <a:pos x="T2" y="T3"/>
                  </a:cxn>
                  <a:cxn ang="0">
                    <a:pos x="T4" y="T5"/>
                  </a:cxn>
                  <a:cxn ang="0">
                    <a:pos x="T6" y="T7"/>
                  </a:cxn>
                  <a:cxn ang="0">
                    <a:pos x="T8" y="T9"/>
                  </a:cxn>
                  <a:cxn ang="0">
                    <a:pos x="T10" y="T11"/>
                  </a:cxn>
                </a:cxnLst>
                <a:rect l="0" t="0" r="r" b="b"/>
                <a:pathLst>
                  <a:path w="79" h="22">
                    <a:moveTo>
                      <a:pt x="0" y="0"/>
                    </a:moveTo>
                    <a:lnTo>
                      <a:pt x="0" y="22"/>
                    </a:lnTo>
                    <a:lnTo>
                      <a:pt x="1" y="22"/>
                    </a:lnTo>
                    <a:lnTo>
                      <a:pt x="79" y="22"/>
                    </a:lnTo>
                    <a:lnTo>
                      <a:pt x="79" y="21"/>
                    </a:lnTo>
                    <a:lnTo>
                      <a:pt x="79" y="13"/>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2" name="Line 2450"/>
              <p:cNvSpPr>
                <a:spLocks noChangeShapeType="1"/>
              </p:cNvSpPr>
              <p:nvPr/>
            </p:nvSpPr>
            <p:spPr bwMode="auto">
              <a:xfrm flipH="1">
                <a:off x="2456" y="3064"/>
                <a:ext cx="1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3" name="Freeform 2451"/>
              <p:cNvSpPr>
                <a:spLocks/>
              </p:cNvSpPr>
              <p:nvPr/>
            </p:nvSpPr>
            <p:spPr bwMode="auto">
              <a:xfrm>
                <a:off x="2416" y="3065"/>
                <a:ext cx="39" cy="10"/>
              </a:xfrm>
              <a:custGeom>
                <a:avLst/>
                <a:gdLst>
                  <a:gd name="T0" fmla="*/ 61 w 78"/>
                  <a:gd name="T1" fmla="*/ 0 h 21"/>
                  <a:gd name="T2" fmla="*/ 61 w 78"/>
                  <a:gd name="T3" fmla="*/ 2 h 21"/>
                  <a:gd name="T4" fmla="*/ 56 w 78"/>
                  <a:gd name="T5" fmla="*/ 2 h 21"/>
                  <a:gd name="T6" fmla="*/ 56 w 78"/>
                  <a:gd name="T7" fmla="*/ 3 h 21"/>
                  <a:gd name="T8" fmla="*/ 41 w 78"/>
                  <a:gd name="T9" fmla="*/ 3 h 21"/>
                  <a:gd name="T10" fmla="*/ 41 w 78"/>
                  <a:gd name="T11" fmla="*/ 2 h 21"/>
                  <a:gd name="T12" fmla="*/ 28 w 78"/>
                  <a:gd name="T13" fmla="*/ 2 h 21"/>
                  <a:gd name="T14" fmla="*/ 28 w 78"/>
                  <a:gd name="T15" fmla="*/ 0 h 21"/>
                  <a:gd name="T16" fmla="*/ 0 w 78"/>
                  <a:gd name="T17" fmla="*/ 0 h 21"/>
                  <a:gd name="T18" fmla="*/ 0 w 78"/>
                  <a:gd name="T19" fmla="*/ 21 h 21"/>
                  <a:gd name="T20" fmla="*/ 78 w 78"/>
                  <a:gd name="T21" fmla="*/ 21 h 21"/>
                  <a:gd name="T22" fmla="*/ 78 w 78"/>
                  <a:gd name="T23" fmla="*/ 0 h 21"/>
                  <a:gd name="T24" fmla="*/ 61 w 78"/>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21">
                    <a:moveTo>
                      <a:pt x="61" y="0"/>
                    </a:moveTo>
                    <a:lnTo>
                      <a:pt x="61" y="2"/>
                    </a:lnTo>
                    <a:lnTo>
                      <a:pt x="56" y="2"/>
                    </a:lnTo>
                    <a:lnTo>
                      <a:pt x="56" y="3"/>
                    </a:lnTo>
                    <a:lnTo>
                      <a:pt x="41" y="3"/>
                    </a:lnTo>
                    <a:lnTo>
                      <a:pt x="41" y="2"/>
                    </a:lnTo>
                    <a:lnTo>
                      <a:pt x="28" y="2"/>
                    </a:lnTo>
                    <a:lnTo>
                      <a:pt x="28" y="0"/>
                    </a:lnTo>
                    <a:lnTo>
                      <a:pt x="0" y="0"/>
                    </a:lnTo>
                    <a:lnTo>
                      <a:pt x="0" y="21"/>
                    </a:lnTo>
                    <a:lnTo>
                      <a:pt x="78" y="21"/>
                    </a:lnTo>
                    <a:lnTo>
                      <a:pt x="78" y="0"/>
                    </a:lnTo>
                    <a:lnTo>
                      <a:pt x="61"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4" name="Freeform 2452"/>
              <p:cNvSpPr>
                <a:spLocks/>
              </p:cNvSpPr>
              <p:nvPr/>
            </p:nvSpPr>
            <p:spPr bwMode="auto">
              <a:xfrm>
                <a:off x="2415" y="3064"/>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67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67"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5" name="Line 2453"/>
              <p:cNvSpPr>
                <a:spLocks noChangeShapeType="1"/>
              </p:cNvSpPr>
              <p:nvPr/>
            </p:nvSpPr>
            <p:spPr bwMode="auto">
              <a:xfrm flipH="1">
                <a:off x="2416" y="3064"/>
                <a:ext cx="1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6" name="Freeform 2454"/>
              <p:cNvSpPr>
                <a:spLocks/>
              </p:cNvSpPr>
              <p:nvPr/>
            </p:nvSpPr>
            <p:spPr bwMode="auto">
              <a:xfrm>
                <a:off x="2377" y="3065"/>
                <a:ext cx="38" cy="10"/>
              </a:xfrm>
              <a:custGeom>
                <a:avLst/>
                <a:gdLst>
                  <a:gd name="T0" fmla="*/ 65 w 77"/>
                  <a:gd name="T1" fmla="*/ 0 h 21"/>
                  <a:gd name="T2" fmla="*/ 65 w 77"/>
                  <a:gd name="T3" fmla="*/ 2 h 21"/>
                  <a:gd name="T4" fmla="*/ 62 w 77"/>
                  <a:gd name="T5" fmla="*/ 4 h 21"/>
                  <a:gd name="T6" fmla="*/ 60 w 77"/>
                  <a:gd name="T7" fmla="*/ 4 h 21"/>
                  <a:gd name="T8" fmla="*/ 60 w 77"/>
                  <a:gd name="T9" fmla="*/ 6 h 21"/>
                  <a:gd name="T10" fmla="*/ 54 w 77"/>
                  <a:gd name="T11" fmla="*/ 12 h 21"/>
                  <a:gd name="T12" fmla="*/ 48 w 77"/>
                  <a:gd name="T13" fmla="*/ 13 h 21"/>
                  <a:gd name="T14" fmla="*/ 48 w 77"/>
                  <a:gd name="T15" fmla="*/ 14 h 21"/>
                  <a:gd name="T16" fmla="*/ 43 w 77"/>
                  <a:gd name="T17" fmla="*/ 17 h 21"/>
                  <a:gd name="T18" fmla="*/ 40 w 77"/>
                  <a:gd name="T19" fmla="*/ 17 h 21"/>
                  <a:gd name="T20" fmla="*/ 40 w 77"/>
                  <a:gd name="T21" fmla="*/ 19 h 21"/>
                  <a:gd name="T22" fmla="*/ 34 w 77"/>
                  <a:gd name="T23" fmla="*/ 19 h 21"/>
                  <a:gd name="T24" fmla="*/ 34 w 77"/>
                  <a:gd name="T25" fmla="*/ 20 h 21"/>
                  <a:gd name="T26" fmla="*/ 27 w 77"/>
                  <a:gd name="T27" fmla="*/ 20 h 21"/>
                  <a:gd name="T28" fmla="*/ 27 w 77"/>
                  <a:gd name="T29" fmla="*/ 19 h 21"/>
                  <a:gd name="T30" fmla="*/ 17 w 77"/>
                  <a:gd name="T31" fmla="*/ 17 h 21"/>
                  <a:gd name="T32" fmla="*/ 17 w 77"/>
                  <a:gd name="T33" fmla="*/ 16 h 21"/>
                  <a:gd name="T34" fmla="*/ 14 w 77"/>
                  <a:gd name="T35" fmla="*/ 16 h 21"/>
                  <a:gd name="T36" fmla="*/ 14 w 77"/>
                  <a:gd name="T37" fmla="*/ 14 h 21"/>
                  <a:gd name="T38" fmla="*/ 12 w 77"/>
                  <a:gd name="T39" fmla="*/ 14 h 21"/>
                  <a:gd name="T40" fmla="*/ 12 w 77"/>
                  <a:gd name="T41" fmla="*/ 13 h 21"/>
                  <a:gd name="T42" fmla="*/ 5 w 77"/>
                  <a:gd name="T43" fmla="*/ 12 h 21"/>
                  <a:gd name="T44" fmla="*/ 5 w 77"/>
                  <a:gd name="T45" fmla="*/ 10 h 21"/>
                  <a:gd name="T46" fmla="*/ 2 w 77"/>
                  <a:gd name="T47" fmla="*/ 10 h 21"/>
                  <a:gd name="T48" fmla="*/ 2 w 77"/>
                  <a:gd name="T49" fmla="*/ 9 h 21"/>
                  <a:gd name="T50" fmla="*/ 0 w 77"/>
                  <a:gd name="T51" fmla="*/ 9 h 21"/>
                  <a:gd name="T52" fmla="*/ 0 w 77"/>
                  <a:gd name="T53" fmla="*/ 21 h 21"/>
                  <a:gd name="T54" fmla="*/ 77 w 77"/>
                  <a:gd name="T55" fmla="*/ 21 h 21"/>
                  <a:gd name="T56" fmla="*/ 77 w 77"/>
                  <a:gd name="T57" fmla="*/ 0 h 21"/>
                  <a:gd name="T58" fmla="*/ 65 w 77"/>
                  <a:gd name="T5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 h="21">
                    <a:moveTo>
                      <a:pt x="65" y="0"/>
                    </a:moveTo>
                    <a:lnTo>
                      <a:pt x="65" y="2"/>
                    </a:lnTo>
                    <a:lnTo>
                      <a:pt x="62" y="4"/>
                    </a:lnTo>
                    <a:lnTo>
                      <a:pt x="60" y="4"/>
                    </a:lnTo>
                    <a:lnTo>
                      <a:pt x="60" y="6"/>
                    </a:lnTo>
                    <a:lnTo>
                      <a:pt x="54" y="12"/>
                    </a:lnTo>
                    <a:lnTo>
                      <a:pt x="48" y="13"/>
                    </a:lnTo>
                    <a:lnTo>
                      <a:pt x="48" y="14"/>
                    </a:lnTo>
                    <a:lnTo>
                      <a:pt x="43" y="17"/>
                    </a:lnTo>
                    <a:lnTo>
                      <a:pt x="40" y="17"/>
                    </a:lnTo>
                    <a:lnTo>
                      <a:pt x="40" y="19"/>
                    </a:lnTo>
                    <a:lnTo>
                      <a:pt x="34" y="19"/>
                    </a:lnTo>
                    <a:lnTo>
                      <a:pt x="34" y="20"/>
                    </a:lnTo>
                    <a:lnTo>
                      <a:pt x="27" y="20"/>
                    </a:lnTo>
                    <a:lnTo>
                      <a:pt x="27" y="19"/>
                    </a:lnTo>
                    <a:lnTo>
                      <a:pt x="17" y="17"/>
                    </a:lnTo>
                    <a:lnTo>
                      <a:pt x="17" y="16"/>
                    </a:lnTo>
                    <a:lnTo>
                      <a:pt x="14" y="16"/>
                    </a:lnTo>
                    <a:lnTo>
                      <a:pt x="14" y="14"/>
                    </a:lnTo>
                    <a:lnTo>
                      <a:pt x="12" y="14"/>
                    </a:lnTo>
                    <a:lnTo>
                      <a:pt x="12" y="13"/>
                    </a:lnTo>
                    <a:lnTo>
                      <a:pt x="5" y="12"/>
                    </a:lnTo>
                    <a:lnTo>
                      <a:pt x="5" y="10"/>
                    </a:lnTo>
                    <a:lnTo>
                      <a:pt x="2" y="10"/>
                    </a:lnTo>
                    <a:lnTo>
                      <a:pt x="2" y="9"/>
                    </a:lnTo>
                    <a:lnTo>
                      <a:pt x="0" y="9"/>
                    </a:lnTo>
                    <a:lnTo>
                      <a:pt x="0" y="21"/>
                    </a:lnTo>
                    <a:lnTo>
                      <a:pt x="77" y="21"/>
                    </a:lnTo>
                    <a:lnTo>
                      <a:pt x="77" y="0"/>
                    </a:lnTo>
                    <a:lnTo>
                      <a:pt x="65"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7" name="Freeform 2455"/>
              <p:cNvSpPr>
                <a:spLocks/>
              </p:cNvSpPr>
              <p:nvPr/>
            </p:nvSpPr>
            <p:spPr bwMode="auto">
              <a:xfrm>
                <a:off x="2376" y="3064"/>
                <a:ext cx="39" cy="11"/>
              </a:xfrm>
              <a:custGeom>
                <a:avLst/>
                <a:gdLst>
                  <a:gd name="T0" fmla="*/ 0 w 78"/>
                  <a:gd name="T1" fmla="*/ 8 h 22"/>
                  <a:gd name="T2" fmla="*/ 0 w 78"/>
                  <a:gd name="T3" fmla="*/ 22 h 22"/>
                  <a:gd name="T4" fmla="*/ 1 w 78"/>
                  <a:gd name="T5" fmla="*/ 22 h 22"/>
                  <a:gd name="T6" fmla="*/ 78 w 78"/>
                  <a:gd name="T7" fmla="*/ 22 h 22"/>
                  <a:gd name="T8" fmla="*/ 78 w 78"/>
                  <a:gd name="T9" fmla="*/ 21 h 22"/>
                  <a:gd name="T10" fmla="*/ 78 w 78"/>
                  <a:gd name="T11" fmla="*/ 0 h 22"/>
                  <a:gd name="T12" fmla="*/ 76 w 78"/>
                  <a:gd name="T13" fmla="*/ 0 h 22"/>
                  <a:gd name="T14" fmla="*/ 68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8"/>
                    </a:moveTo>
                    <a:lnTo>
                      <a:pt x="0" y="22"/>
                    </a:lnTo>
                    <a:lnTo>
                      <a:pt x="1" y="22"/>
                    </a:lnTo>
                    <a:lnTo>
                      <a:pt x="78" y="22"/>
                    </a:lnTo>
                    <a:lnTo>
                      <a:pt x="78" y="21"/>
                    </a:lnTo>
                    <a:lnTo>
                      <a:pt x="78" y="0"/>
                    </a:lnTo>
                    <a:lnTo>
                      <a:pt x="76" y="0"/>
                    </a:lnTo>
                    <a:lnTo>
                      <a:pt x="6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8" name="Freeform 2456"/>
              <p:cNvSpPr>
                <a:spLocks/>
              </p:cNvSpPr>
              <p:nvPr/>
            </p:nvSpPr>
            <p:spPr bwMode="auto">
              <a:xfrm>
                <a:off x="2338" y="3065"/>
                <a:ext cx="38" cy="10"/>
              </a:xfrm>
              <a:custGeom>
                <a:avLst/>
                <a:gdLst>
                  <a:gd name="T0" fmla="*/ 0 w 78"/>
                  <a:gd name="T1" fmla="*/ 0 h 21"/>
                  <a:gd name="T2" fmla="*/ 0 w 78"/>
                  <a:gd name="T3" fmla="*/ 21 h 21"/>
                  <a:gd name="T4" fmla="*/ 78 w 78"/>
                  <a:gd name="T5" fmla="*/ 21 h 21"/>
                  <a:gd name="T6" fmla="*/ 78 w 78"/>
                  <a:gd name="T7" fmla="*/ 7 h 21"/>
                  <a:gd name="T8" fmla="*/ 74 w 78"/>
                  <a:gd name="T9" fmla="*/ 6 h 21"/>
                  <a:gd name="T10" fmla="*/ 74 w 78"/>
                  <a:gd name="T11" fmla="*/ 4 h 21"/>
                  <a:gd name="T12" fmla="*/ 71 w 78"/>
                  <a:gd name="T13" fmla="*/ 4 h 21"/>
                  <a:gd name="T14" fmla="*/ 71 w 78"/>
                  <a:gd name="T15" fmla="*/ 3 h 21"/>
                  <a:gd name="T16" fmla="*/ 68 w 78"/>
                  <a:gd name="T17" fmla="*/ 3 h 21"/>
                  <a:gd name="T18" fmla="*/ 67 w 78"/>
                  <a:gd name="T19" fmla="*/ 0 h 21"/>
                  <a:gd name="T20" fmla="*/ 0 w 78"/>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1">
                    <a:moveTo>
                      <a:pt x="0" y="0"/>
                    </a:moveTo>
                    <a:lnTo>
                      <a:pt x="0" y="21"/>
                    </a:lnTo>
                    <a:lnTo>
                      <a:pt x="78" y="21"/>
                    </a:lnTo>
                    <a:lnTo>
                      <a:pt x="78" y="7"/>
                    </a:lnTo>
                    <a:lnTo>
                      <a:pt x="74" y="6"/>
                    </a:lnTo>
                    <a:lnTo>
                      <a:pt x="74" y="4"/>
                    </a:lnTo>
                    <a:lnTo>
                      <a:pt x="71" y="4"/>
                    </a:lnTo>
                    <a:lnTo>
                      <a:pt x="71" y="3"/>
                    </a:lnTo>
                    <a:lnTo>
                      <a:pt x="68" y="3"/>
                    </a:lnTo>
                    <a:lnTo>
                      <a:pt x="6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49" name="Freeform 2457"/>
              <p:cNvSpPr>
                <a:spLocks/>
              </p:cNvSpPr>
              <p:nvPr/>
            </p:nvSpPr>
            <p:spPr bwMode="auto">
              <a:xfrm>
                <a:off x="2337" y="3064"/>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8 h 22"/>
                </a:gdLst>
                <a:ahLst/>
                <a:cxnLst>
                  <a:cxn ang="0">
                    <a:pos x="T0" y="T1"/>
                  </a:cxn>
                  <a:cxn ang="0">
                    <a:pos x="T2" y="T3"/>
                  </a:cxn>
                  <a:cxn ang="0">
                    <a:pos x="T4" y="T5"/>
                  </a:cxn>
                  <a:cxn ang="0">
                    <a:pos x="T6" y="T7"/>
                  </a:cxn>
                  <a:cxn ang="0">
                    <a:pos x="T8" y="T9"/>
                  </a:cxn>
                  <a:cxn ang="0">
                    <a:pos x="T10" y="T11"/>
                  </a:cxn>
                </a:cxnLst>
                <a:rect l="0" t="0" r="r" b="b"/>
                <a:pathLst>
                  <a:path w="79" h="22">
                    <a:moveTo>
                      <a:pt x="0" y="0"/>
                    </a:moveTo>
                    <a:lnTo>
                      <a:pt x="0" y="22"/>
                    </a:lnTo>
                    <a:lnTo>
                      <a:pt x="1" y="22"/>
                    </a:lnTo>
                    <a:lnTo>
                      <a:pt x="79" y="22"/>
                    </a:lnTo>
                    <a:lnTo>
                      <a:pt x="79" y="21"/>
                    </a:lnTo>
                    <a:lnTo>
                      <a:pt x="79" y="8"/>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0" name="Line 2458"/>
              <p:cNvSpPr>
                <a:spLocks noChangeShapeType="1"/>
              </p:cNvSpPr>
              <p:nvPr/>
            </p:nvSpPr>
            <p:spPr bwMode="auto">
              <a:xfrm flipH="1">
                <a:off x="2338" y="3064"/>
                <a:ext cx="3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1" name="Rectangle 2459"/>
              <p:cNvSpPr>
                <a:spLocks noChangeArrowheads="1"/>
              </p:cNvSpPr>
              <p:nvPr/>
            </p:nvSpPr>
            <p:spPr bwMode="auto">
              <a:xfrm>
                <a:off x="2298" y="3065"/>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2" name="Freeform 2460"/>
              <p:cNvSpPr>
                <a:spLocks/>
              </p:cNvSpPr>
              <p:nvPr/>
            </p:nvSpPr>
            <p:spPr bwMode="auto">
              <a:xfrm>
                <a:off x="2297" y="3064"/>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3" name="Rectangle 2461"/>
              <p:cNvSpPr>
                <a:spLocks noChangeArrowheads="1"/>
              </p:cNvSpPr>
              <p:nvPr/>
            </p:nvSpPr>
            <p:spPr bwMode="auto">
              <a:xfrm>
                <a:off x="2259" y="3065"/>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4" name="Freeform 2462"/>
              <p:cNvSpPr>
                <a:spLocks/>
              </p:cNvSpPr>
              <p:nvPr/>
            </p:nvSpPr>
            <p:spPr bwMode="auto">
              <a:xfrm>
                <a:off x="2258" y="3064"/>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5" name="Rectangle 2463"/>
              <p:cNvSpPr>
                <a:spLocks noChangeArrowheads="1"/>
              </p:cNvSpPr>
              <p:nvPr/>
            </p:nvSpPr>
            <p:spPr bwMode="auto">
              <a:xfrm>
                <a:off x="2219" y="3065"/>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6" name="Freeform 2464"/>
              <p:cNvSpPr>
                <a:spLocks/>
              </p:cNvSpPr>
              <p:nvPr/>
            </p:nvSpPr>
            <p:spPr bwMode="auto">
              <a:xfrm>
                <a:off x="2218" y="3064"/>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7" name="Rectangle 2465"/>
              <p:cNvSpPr>
                <a:spLocks noChangeArrowheads="1"/>
              </p:cNvSpPr>
              <p:nvPr/>
            </p:nvSpPr>
            <p:spPr bwMode="auto">
              <a:xfrm>
                <a:off x="2180" y="3065"/>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8" name="Freeform 2466"/>
              <p:cNvSpPr>
                <a:spLocks/>
              </p:cNvSpPr>
              <p:nvPr/>
            </p:nvSpPr>
            <p:spPr bwMode="auto">
              <a:xfrm>
                <a:off x="2180" y="3064"/>
                <a:ext cx="38" cy="11"/>
              </a:xfrm>
              <a:custGeom>
                <a:avLst/>
                <a:gdLst>
                  <a:gd name="T0" fmla="*/ 0 w 78"/>
                  <a:gd name="T1" fmla="*/ 0 h 22"/>
                  <a:gd name="T2" fmla="*/ 0 w 78"/>
                  <a:gd name="T3" fmla="*/ 22 h 22"/>
                  <a:gd name="T4" fmla="*/ 2 w 78"/>
                  <a:gd name="T5" fmla="*/ 22 h 22"/>
                  <a:gd name="T6" fmla="*/ 78 w 78"/>
                  <a:gd name="T7" fmla="*/ 22 h 22"/>
                  <a:gd name="T8" fmla="*/ 78 w 78"/>
                  <a:gd name="T9" fmla="*/ 21 h 22"/>
                  <a:gd name="T10" fmla="*/ 78 w 78"/>
                  <a:gd name="T11" fmla="*/ 0 h 22"/>
                  <a:gd name="T12" fmla="*/ 76 w 78"/>
                  <a:gd name="T13" fmla="*/ 0 h 22"/>
                  <a:gd name="T14" fmla="*/ 2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2" y="22"/>
                    </a:lnTo>
                    <a:lnTo>
                      <a:pt x="78" y="22"/>
                    </a:lnTo>
                    <a:lnTo>
                      <a:pt x="78" y="21"/>
                    </a:lnTo>
                    <a:lnTo>
                      <a:pt x="78" y="0"/>
                    </a:lnTo>
                    <a:lnTo>
                      <a:pt x="76"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59" name="Freeform 2467"/>
              <p:cNvSpPr>
                <a:spLocks/>
              </p:cNvSpPr>
              <p:nvPr/>
            </p:nvSpPr>
            <p:spPr bwMode="auto">
              <a:xfrm>
                <a:off x="2169" y="3065"/>
                <a:ext cx="11" cy="10"/>
              </a:xfrm>
              <a:custGeom>
                <a:avLst/>
                <a:gdLst>
                  <a:gd name="T0" fmla="*/ 11 w 21"/>
                  <a:gd name="T1" fmla="*/ 0 h 21"/>
                  <a:gd name="T2" fmla="*/ 11 w 21"/>
                  <a:gd name="T3" fmla="*/ 2 h 21"/>
                  <a:gd name="T4" fmla="*/ 8 w 21"/>
                  <a:gd name="T5" fmla="*/ 2 h 21"/>
                  <a:gd name="T6" fmla="*/ 8 w 21"/>
                  <a:gd name="T7" fmla="*/ 3 h 21"/>
                  <a:gd name="T8" fmla="*/ 3 w 21"/>
                  <a:gd name="T9" fmla="*/ 6 h 21"/>
                  <a:gd name="T10" fmla="*/ 3 w 21"/>
                  <a:gd name="T11" fmla="*/ 7 h 21"/>
                  <a:gd name="T12" fmla="*/ 0 w 21"/>
                  <a:gd name="T13" fmla="*/ 7 h 21"/>
                  <a:gd name="T14" fmla="*/ 0 w 21"/>
                  <a:gd name="T15" fmla="*/ 21 h 21"/>
                  <a:gd name="T16" fmla="*/ 21 w 21"/>
                  <a:gd name="T17" fmla="*/ 21 h 21"/>
                  <a:gd name="T18" fmla="*/ 21 w 21"/>
                  <a:gd name="T19" fmla="*/ 0 h 21"/>
                  <a:gd name="T20" fmla="*/ 11 w 21"/>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1">
                    <a:moveTo>
                      <a:pt x="11" y="0"/>
                    </a:moveTo>
                    <a:lnTo>
                      <a:pt x="11" y="2"/>
                    </a:lnTo>
                    <a:lnTo>
                      <a:pt x="8" y="2"/>
                    </a:lnTo>
                    <a:lnTo>
                      <a:pt x="8" y="3"/>
                    </a:lnTo>
                    <a:lnTo>
                      <a:pt x="3" y="6"/>
                    </a:lnTo>
                    <a:lnTo>
                      <a:pt x="3" y="7"/>
                    </a:lnTo>
                    <a:lnTo>
                      <a:pt x="0" y="7"/>
                    </a:lnTo>
                    <a:lnTo>
                      <a:pt x="0" y="21"/>
                    </a:lnTo>
                    <a:lnTo>
                      <a:pt x="21" y="21"/>
                    </a:lnTo>
                    <a:lnTo>
                      <a:pt x="21" y="0"/>
                    </a:lnTo>
                    <a:lnTo>
                      <a:pt x="11"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0" name="Freeform 2468"/>
              <p:cNvSpPr>
                <a:spLocks/>
              </p:cNvSpPr>
              <p:nvPr/>
            </p:nvSpPr>
            <p:spPr bwMode="auto">
              <a:xfrm>
                <a:off x="2169" y="3064"/>
                <a:ext cx="11" cy="11"/>
              </a:xfrm>
              <a:custGeom>
                <a:avLst/>
                <a:gdLst>
                  <a:gd name="T0" fmla="*/ 0 w 21"/>
                  <a:gd name="T1" fmla="*/ 22 h 22"/>
                  <a:gd name="T2" fmla="*/ 21 w 21"/>
                  <a:gd name="T3" fmla="*/ 22 h 22"/>
                  <a:gd name="T4" fmla="*/ 21 w 21"/>
                  <a:gd name="T5" fmla="*/ 21 h 22"/>
                  <a:gd name="T6" fmla="*/ 21 w 21"/>
                  <a:gd name="T7" fmla="*/ 0 h 22"/>
                  <a:gd name="T8" fmla="*/ 20 w 21"/>
                  <a:gd name="T9" fmla="*/ 0 h 22"/>
                  <a:gd name="T10" fmla="*/ 13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0" y="22"/>
                    </a:moveTo>
                    <a:lnTo>
                      <a:pt x="21" y="22"/>
                    </a:lnTo>
                    <a:lnTo>
                      <a:pt x="21" y="21"/>
                    </a:lnTo>
                    <a:lnTo>
                      <a:pt x="21" y="0"/>
                    </a:lnTo>
                    <a:lnTo>
                      <a:pt x="20" y="0"/>
                    </a:lnTo>
                    <a:lnTo>
                      <a:pt x="1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1" name="Freeform 2469"/>
              <p:cNvSpPr>
                <a:spLocks/>
              </p:cNvSpPr>
              <p:nvPr/>
            </p:nvSpPr>
            <p:spPr bwMode="auto">
              <a:xfrm>
                <a:off x="2554" y="3076"/>
                <a:ext cx="20" cy="10"/>
              </a:xfrm>
              <a:custGeom>
                <a:avLst/>
                <a:gdLst>
                  <a:gd name="T0" fmla="*/ 0 w 39"/>
                  <a:gd name="T1" fmla="*/ 0 h 20"/>
                  <a:gd name="T2" fmla="*/ 0 w 39"/>
                  <a:gd name="T3" fmla="*/ 20 h 20"/>
                  <a:gd name="T4" fmla="*/ 39 w 39"/>
                  <a:gd name="T5" fmla="*/ 20 h 20"/>
                  <a:gd name="T6" fmla="*/ 38 w 39"/>
                  <a:gd name="T7" fmla="*/ 8 h 20"/>
                  <a:gd name="T8" fmla="*/ 36 w 39"/>
                  <a:gd name="T9" fmla="*/ 8 h 20"/>
                  <a:gd name="T10" fmla="*/ 36 w 39"/>
                  <a:gd name="T11" fmla="*/ 3 h 20"/>
                  <a:gd name="T12" fmla="*/ 35 w 39"/>
                  <a:gd name="T13" fmla="*/ 3 h 20"/>
                  <a:gd name="T14" fmla="*/ 35 w 39"/>
                  <a:gd name="T15" fmla="*/ 0 h 20"/>
                  <a:gd name="T16" fmla="*/ 0 w 39"/>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0">
                    <a:moveTo>
                      <a:pt x="0" y="0"/>
                    </a:moveTo>
                    <a:lnTo>
                      <a:pt x="0" y="20"/>
                    </a:lnTo>
                    <a:lnTo>
                      <a:pt x="39" y="20"/>
                    </a:lnTo>
                    <a:lnTo>
                      <a:pt x="38" y="8"/>
                    </a:lnTo>
                    <a:lnTo>
                      <a:pt x="36" y="8"/>
                    </a:lnTo>
                    <a:lnTo>
                      <a:pt x="36" y="3"/>
                    </a:lnTo>
                    <a:lnTo>
                      <a:pt x="35" y="3"/>
                    </a:lnTo>
                    <a:lnTo>
                      <a:pt x="35"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2" name="Freeform 2470"/>
              <p:cNvSpPr>
                <a:spLocks/>
              </p:cNvSpPr>
              <p:nvPr/>
            </p:nvSpPr>
            <p:spPr bwMode="auto">
              <a:xfrm>
                <a:off x="2554" y="3075"/>
                <a:ext cx="20" cy="11"/>
              </a:xfrm>
              <a:custGeom>
                <a:avLst/>
                <a:gdLst>
                  <a:gd name="T0" fmla="*/ 0 w 41"/>
                  <a:gd name="T1" fmla="*/ 0 h 22"/>
                  <a:gd name="T2" fmla="*/ 0 w 41"/>
                  <a:gd name="T3" fmla="*/ 22 h 22"/>
                  <a:gd name="T4" fmla="*/ 2 w 41"/>
                  <a:gd name="T5" fmla="*/ 22 h 22"/>
                  <a:gd name="T6" fmla="*/ 41 w 41"/>
                  <a:gd name="T7" fmla="*/ 22 h 22"/>
                </a:gdLst>
                <a:ahLst/>
                <a:cxnLst>
                  <a:cxn ang="0">
                    <a:pos x="T0" y="T1"/>
                  </a:cxn>
                  <a:cxn ang="0">
                    <a:pos x="T2" y="T3"/>
                  </a:cxn>
                  <a:cxn ang="0">
                    <a:pos x="T4" y="T5"/>
                  </a:cxn>
                  <a:cxn ang="0">
                    <a:pos x="T6" y="T7"/>
                  </a:cxn>
                </a:cxnLst>
                <a:rect l="0" t="0" r="r" b="b"/>
                <a:pathLst>
                  <a:path w="41" h="22">
                    <a:moveTo>
                      <a:pt x="0" y="0"/>
                    </a:moveTo>
                    <a:lnTo>
                      <a:pt x="0" y="22"/>
                    </a:lnTo>
                    <a:lnTo>
                      <a:pt x="2" y="22"/>
                    </a:lnTo>
                    <a:lnTo>
                      <a:pt x="41" y="2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3" name="Line 2471"/>
              <p:cNvSpPr>
                <a:spLocks noChangeShapeType="1"/>
              </p:cNvSpPr>
              <p:nvPr/>
            </p:nvSpPr>
            <p:spPr bwMode="auto">
              <a:xfrm flipH="1">
                <a:off x="2554" y="3075"/>
                <a:ext cx="17"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4" name="Rectangle 2472"/>
              <p:cNvSpPr>
                <a:spLocks noChangeArrowheads="1"/>
              </p:cNvSpPr>
              <p:nvPr/>
            </p:nvSpPr>
            <p:spPr bwMode="auto">
              <a:xfrm>
                <a:off x="2515"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5" name="Freeform 2473"/>
              <p:cNvSpPr>
                <a:spLocks/>
              </p:cNvSpPr>
              <p:nvPr/>
            </p:nvSpPr>
            <p:spPr bwMode="auto">
              <a:xfrm>
                <a:off x="2514" y="3075"/>
                <a:ext cx="40"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6" name="Rectangle 2474"/>
              <p:cNvSpPr>
                <a:spLocks noChangeArrowheads="1"/>
              </p:cNvSpPr>
              <p:nvPr/>
            </p:nvSpPr>
            <p:spPr bwMode="auto">
              <a:xfrm>
                <a:off x="2475"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7" name="Freeform 2475"/>
              <p:cNvSpPr>
                <a:spLocks/>
              </p:cNvSpPr>
              <p:nvPr/>
            </p:nvSpPr>
            <p:spPr bwMode="auto">
              <a:xfrm>
                <a:off x="2475" y="3075"/>
                <a:ext cx="39"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8" name="Rectangle 2476"/>
              <p:cNvSpPr>
                <a:spLocks noChangeArrowheads="1"/>
              </p:cNvSpPr>
              <p:nvPr/>
            </p:nvSpPr>
            <p:spPr bwMode="auto">
              <a:xfrm>
                <a:off x="2436"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69" name="Freeform 2477"/>
              <p:cNvSpPr>
                <a:spLocks/>
              </p:cNvSpPr>
              <p:nvPr/>
            </p:nvSpPr>
            <p:spPr bwMode="auto">
              <a:xfrm>
                <a:off x="2435" y="3075"/>
                <a:ext cx="40"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0" name="Rectangle 2478"/>
              <p:cNvSpPr>
                <a:spLocks noChangeArrowheads="1"/>
              </p:cNvSpPr>
              <p:nvPr/>
            </p:nvSpPr>
            <p:spPr bwMode="auto">
              <a:xfrm>
                <a:off x="2397" y="3076"/>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1" name="Freeform 2479"/>
              <p:cNvSpPr>
                <a:spLocks/>
              </p:cNvSpPr>
              <p:nvPr/>
            </p:nvSpPr>
            <p:spPr bwMode="auto">
              <a:xfrm>
                <a:off x="2396" y="3075"/>
                <a:ext cx="39" cy="11"/>
              </a:xfrm>
              <a:custGeom>
                <a:avLst/>
                <a:gdLst>
                  <a:gd name="T0" fmla="*/ 0 w 78"/>
                  <a:gd name="T1" fmla="*/ 0 h 22"/>
                  <a:gd name="T2" fmla="*/ 0 w 78"/>
                  <a:gd name="T3" fmla="*/ 22 h 22"/>
                  <a:gd name="T4" fmla="*/ 2 w 78"/>
                  <a:gd name="T5" fmla="*/ 22 h 22"/>
                  <a:gd name="T6" fmla="*/ 78 w 78"/>
                  <a:gd name="T7" fmla="*/ 22 h 22"/>
                  <a:gd name="T8" fmla="*/ 78 w 78"/>
                  <a:gd name="T9" fmla="*/ 20 h 22"/>
                  <a:gd name="T10" fmla="*/ 78 w 78"/>
                  <a:gd name="T11" fmla="*/ 0 h 22"/>
                  <a:gd name="T12" fmla="*/ 77 w 78"/>
                  <a:gd name="T13" fmla="*/ 0 h 22"/>
                  <a:gd name="T14" fmla="*/ 2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2" y="22"/>
                    </a:lnTo>
                    <a:lnTo>
                      <a:pt x="78" y="22"/>
                    </a:lnTo>
                    <a:lnTo>
                      <a:pt x="78" y="20"/>
                    </a:lnTo>
                    <a:lnTo>
                      <a:pt x="78" y="0"/>
                    </a:lnTo>
                    <a:lnTo>
                      <a:pt x="77"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2" name="Rectangle 2480"/>
              <p:cNvSpPr>
                <a:spLocks noChangeArrowheads="1"/>
              </p:cNvSpPr>
              <p:nvPr/>
            </p:nvSpPr>
            <p:spPr bwMode="auto">
              <a:xfrm>
                <a:off x="2357"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3" name="Freeform 2481"/>
              <p:cNvSpPr>
                <a:spLocks/>
              </p:cNvSpPr>
              <p:nvPr/>
            </p:nvSpPr>
            <p:spPr bwMode="auto">
              <a:xfrm>
                <a:off x="2357" y="3075"/>
                <a:ext cx="39"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4" name="Rectangle 2482"/>
              <p:cNvSpPr>
                <a:spLocks noChangeArrowheads="1"/>
              </p:cNvSpPr>
              <p:nvPr/>
            </p:nvSpPr>
            <p:spPr bwMode="auto">
              <a:xfrm>
                <a:off x="2318"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5" name="Freeform 2483"/>
              <p:cNvSpPr>
                <a:spLocks/>
              </p:cNvSpPr>
              <p:nvPr/>
            </p:nvSpPr>
            <p:spPr bwMode="auto">
              <a:xfrm>
                <a:off x="2317" y="3075"/>
                <a:ext cx="40"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6" name="Rectangle 2484"/>
              <p:cNvSpPr>
                <a:spLocks noChangeArrowheads="1"/>
              </p:cNvSpPr>
              <p:nvPr/>
            </p:nvSpPr>
            <p:spPr bwMode="auto">
              <a:xfrm>
                <a:off x="2278"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7" name="Freeform 2485"/>
              <p:cNvSpPr>
                <a:spLocks/>
              </p:cNvSpPr>
              <p:nvPr/>
            </p:nvSpPr>
            <p:spPr bwMode="auto">
              <a:xfrm>
                <a:off x="2278" y="3075"/>
                <a:ext cx="39"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8" name="Rectangle 2486"/>
              <p:cNvSpPr>
                <a:spLocks noChangeArrowheads="1"/>
              </p:cNvSpPr>
              <p:nvPr/>
            </p:nvSpPr>
            <p:spPr bwMode="auto">
              <a:xfrm>
                <a:off x="2239"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79" name="Freeform 2487"/>
              <p:cNvSpPr>
                <a:spLocks/>
              </p:cNvSpPr>
              <p:nvPr/>
            </p:nvSpPr>
            <p:spPr bwMode="auto">
              <a:xfrm>
                <a:off x="2238" y="3075"/>
                <a:ext cx="40"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0" name="Rectangle 2488"/>
              <p:cNvSpPr>
                <a:spLocks noChangeArrowheads="1"/>
              </p:cNvSpPr>
              <p:nvPr/>
            </p:nvSpPr>
            <p:spPr bwMode="auto">
              <a:xfrm>
                <a:off x="2199" y="3076"/>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1" name="Freeform 2489"/>
              <p:cNvSpPr>
                <a:spLocks/>
              </p:cNvSpPr>
              <p:nvPr/>
            </p:nvSpPr>
            <p:spPr bwMode="auto">
              <a:xfrm>
                <a:off x="2199" y="3075"/>
                <a:ext cx="39" cy="11"/>
              </a:xfrm>
              <a:custGeom>
                <a:avLst/>
                <a:gdLst>
                  <a:gd name="T0" fmla="*/ 0 w 79"/>
                  <a:gd name="T1" fmla="*/ 0 h 22"/>
                  <a:gd name="T2" fmla="*/ 0 w 79"/>
                  <a:gd name="T3" fmla="*/ 22 h 22"/>
                  <a:gd name="T4" fmla="*/ 2 w 79"/>
                  <a:gd name="T5" fmla="*/ 22 h 22"/>
                  <a:gd name="T6" fmla="*/ 79 w 79"/>
                  <a:gd name="T7" fmla="*/ 22 h 22"/>
                  <a:gd name="T8" fmla="*/ 79 w 79"/>
                  <a:gd name="T9" fmla="*/ 20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2" name="Rectangle 2490"/>
              <p:cNvSpPr>
                <a:spLocks noChangeArrowheads="1"/>
              </p:cNvSpPr>
              <p:nvPr/>
            </p:nvSpPr>
            <p:spPr bwMode="auto">
              <a:xfrm>
                <a:off x="2169" y="3076"/>
                <a:ext cx="30"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3" name="Freeform 2491"/>
              <p:cNvSpPr>
                <a:spLocks/>
              </p:cNvSpPr>
              <p:nvPr/>
            </p:nvSpPr>
            <p:spPr bwMode="auto">
              <a:xfrm>
                <a:off x="2169" y="3075"/>
                <a:ext cx="30" cy="11"/>
              </a:xfrm>
              <a:custGeom>
                <a:avLst/>
                <a:gdLst>
                  <a:gd name="T0" fmla="*/ 0 w 59"/>
                  <a:gd name="T1" fmla="*/ 22 h 22"/>
                  <a:gd name="T2" fmla="*/ 59 w 59"/>
                  <a:gd name="T3" fmla="*/ 22 h 22"/>
                  <a:gd name="T4" fmla="*/ 59 w 59"/>
                  <a:gd name="T5" fmla="*/ 20 h 22"/>
                  <a:gd name="T6" fmla="*/ 59 w 59"/>
                  <a:gd name="T7" fmla="*/ 0 h 22"/>
                  <a:gd name="T8" fmla="*/ 58 w 59"/>
                  <a:gd name="T9" fmla="*/ 0 h 22"/>
                  <a:gd name="T10" fmla="*/ 0 w 59"/>
                  <a:gd name="T11" fmla="*/ 0 h 22"/>
                </a:gdLst>
                <a:ahLst/>
                <a:cxnLst>
                  <a:cxn ang="0">
                    <a:pos x="T0" y="T1"/>
                  </a:cxn>
                  <a:cxn ang="0">
                    <a:pos x="T2" y="T3"/>
                  </a:cxn>
                  <a:cxn ang="0">
                    <a:pos x="T4" y="T5"/>
                  </a:cxn>
                  <a:cxn ang="0">
                    <a:pos x="T6" y="T7"/>
                  </a:cxn>
                  <a:cxn ang="0">
                    <a:pos x="T8" y="T9"/>
                  </a:cxn>
                  <a:cxn ang="0">
                    <a:pos x="T10" y="T11"/>
                  </a:cxn>
                </a:cxnLst>
                <a:rect l="0" t="0" r="r" b="b"/>
                <a:pathLst>
                  <a:path w="59" h="22">
                    <a:moveTo>
                      <a:pt x="0" y="22"/>
                    </a:moveTo>
                    <a:lnTo>
                      <a:pt x="59" y="22"/>
                    </a:lnTo>
                    <a:lnTo>
                      <a:pt x="59" y="20"/>
                    </a:lnTo>
                    <a:lnTo>
                      <a:pt x="59" y="0"/>
                    </a:lnTo>
                    <a:lnTo>
                      <a:pt x="5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4" name="Freeform 2492"/>
              <p:cNvSpPr>
                <a:spLocks/>
              </p:cNvSpPr>
              <p:nvPr/>
            </p:nvSpPr>
            <p:spPr bwMode="auto">
              <a:xfrm>
                <a:off x="2574" y="3087"/>
                <a:ext cx="2" cy="10"/>
              </a:xfrm>
              <a:custGeom>
                <a:avLst/>
                <a:gdLst>
                  <a:gd name="T0" fmla="*/ 0 w 4"/>
                  <a:gd name="T1" fmla="*/ 0 h 21"/>
                  <a:gd name="T2" fmla="*/ 0 w 4"/>
                  <a:gd name="T3" fmla="*/ 21 h 21"/>
                  <a:gd name="T4" fmla="*/ 4 w 4"/>
                  <a:gd name="T5" fmla="*/ 21 h 21"/>
                  <a:gd name="T6" fmla="*/ 4 w 4"/>
                  <a:gd name="T7" fmla="*/ 16 h 21"/>
                  <a:gd name="T8" fmla="*/ 3 w 4"/>
                  <a:gd name="T9" fmla="*/ 16 h 21"/>
                  <a:gd name="T10" fmla="*/ 3 w 4"/>
                  <a:gd name="T11" fmla="*/ 8 h 21"/>
                  <a:gd name="T12" fmla="*/ 2 w 4"/>
                  <a:gd name="T13" fmla="*/ 8 h 21"/>
                  <a:gd name="T14" fmla="*/ 2 w 4"/>
                  <a:gd name="T15" fmla="*/ 0 h 21"/>
                  <a:gd name="T16" fmla="*/ 0 w 4"/>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1">
                    <a:moveTo>
                      <a:pt x="0" y="0"/>
                    </a:moveTo>
                    <a:lnTo>
                      <a:pt x="0" y="21"/>
                    </a:lnTo>
                    <a:lnTo>
                      <a:pt x="4" y="21"/>
                    </a:lnTo>
                    <a:lnTo>
                      <a:pt x="4" y="16"/>
                    </a:lnTo>
                    <a:lnTo>
                      <a:pt x="3" y="16"/>
                    </a:lnTo>
                    <a:lnTo>
                      <a:pt x="3" y="8"/>
                    </a:lnTo>
                    <a:lnTo>
                      <a:pt x="2" y="8"/>
                    </a:lnTo>
                    <a:lnTo>
                      <a:pt x="2"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5" name="Freeform 2493"/>
              <p:cNvSpPr>
                <a:spLocks/>
              </p:cNvSpPr>
              <p:nvPr/>
            </p:nvSpPr>
            <p:spPr bwMode="auto">
              <a:xfrm>
                <a:off x="2573" y="3086"/>
                <a:ext cx="3" cy="11"/>
              </a:xfrm>
              <a:custGeom>
                <a:avLst/>
                <a:gdLst>
                  <a:gd name="T0" fmla="*/ 0 w 5"/>
                  <a:gd name="T1" fmla="*/ 0 h 22"/>
                  <a:gd name="T2" fmla="*/ 0 w 5"/>
                  <a:gd name="T3" fmla="*/ 22 h 22"/>
                  <a:gd name="T4" fmla="*/ 1 w 5"/>
                  <a:gd name="T5" fmla="*/ 22 h 22"/>
                  <a:gd name="T6" fmla="*/ 5 w 5"/>
                  <a:gd name="T7" fmla="*/ 22 h 22"/>
                </a:gdLst>
                <a:ahLst/>
                <a:cxnLst>
                  <a:cxn ang="0">
                    <a:pos x="T0" y="T1"/>
                  </a:cxn>
                  <a:cxn ang="0">
                    <a:pos x="T2" y="T3"/>
                  </a:cxn>
                  <a:cxn ang="0">
                    <a:pos x="T4" y="T5"/>
                  </a:cxn>
                  <a:cxn ang="0">
                    <a:pos x="T6" y="T7"/>
                  </a:cxn>
                </a:cxnLst>
                <a:rect l="0" t="0" r="r" b="b"/>
                <a:pathLst>
                  <a:path w="5" h="22">
                    <a:moveTo>
                      <a:pt x="0" y="0"/>
                    </a:moveTo>
                    <a:lnTo>
                      <a:pt x="0" y="22"/>
                    </a:lnTo>
                    <a:lnTo>
                      <a:pt x="1" y="22"/>
                    </a:lnTo>
                    <a:lnTo>
                      <a:pt x="5" y="2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6" name="Rectangle 2494"/>
              <p:cNvSpPr>
                <a:spLocks noChangeArrowheads="1"/>
              </p:cNvSpPr>
              <p:nvPr/>
            </p:nvSpPr>
            <p:spPr bwMode="auto">
              <a:xfrm>
                <a:off x="2535"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7" name="Freeform 2495"/>
              <p:cNvSpPr>
                <a:spLocks/>
              </p:cNvSpPr>
              <p:nvPr/>
            </p:nvSpPr>
            <p:spPr bwMode="auto">
              <a:xfrm>
                <a:off x="2534" y="3086"/>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8" name="Rectangle 2496"/>
              <p:cNvSpPr>
                <a:spLocks noChangeArrowheads="1"/>
              </p:cNvSpPr>
              <p:nvPr/>
            </p:nvSpPr>
            <p:spPr bwMode="auto">
              <a:xfrm>
                <a:off x="2495" y="3087"/>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89" name="Freeform 2497"/>
              <p:cNvSpPr>
                <a:spLocks/>
              </p:cNvSpPr>
              <p:nvPr/>
            </p:nvSpPr>
            <p:spPr bwMode="auto">
              <a:xfrm>
                <a:off x="2494" y="3086"/>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0" name="Rectangle 2498"/>
              <p:cNvSpPr>
                <a:spLocks noChangeArrowheads="1"/>
              </p:cNvSpPr>
              <p:nvPr/>
            </p:nvSpPr>
            <p:spPr bwMode="auto">
              <a:xfrm>
                <a:off x="2456"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1" name="Freeform 2499"/>
              <p:cNvSpPr>
                <a:spLocks/>
              </p:cNvSpPr>
              <p:nvPr/>
            </p:nvSpPr>
            <p:spPr bwMode="auto">
              <a:xfrm>
                <a:off x="2455" y="3086"/>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2" name="Rectangle 2500"/>
              <p:cNvSpPr>
                <a:spLocks noChangeArrowheads="1"/>
              </p:cNvSpPr>
              <p:nvPr/>
            </p:nvSpPr>
            <p:spPr bwMode="auto">
              <a:xfrm>
                <a:off x="2416" y="3087"/>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3" name="Freeform 2501"/>
              <p:cNvSpPr>
                <a:spLocks/>
              </p:cNvSpPr>
              <p:nvPr/>
            </p:nvSpPr>
            <p:spPr bwMode="auto">
              <a:xfrm>
                <a:off x="2415" y="3086"/>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4" name="Rectangle 2502"/>
              <p:cNvSpPr>
                <a:spLocks noChangeArrowheads="1"/>
              </p:cNvSpPr>
              <p:nvPr/>
            </p:nvSpPr>
            <p:spPr bwMode="auto">
              <a:xfrm>
                <a:off x="2377"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5" name="Freeform 2503"/>
              <p:cNvSpPr>
                <a:spLocks/>
              </p:cNvSpPr>
              <p:nvPr/>
            </p:nvSpPr>
            <p:spPr bwMode="auto">
              <a:xfrm>
                <a:off x="2376" y="3086"/>
                <a:ext cx="39" cy="11"/>
              </a:xfrm>
              <a:custGeom>
                <a:avLst/>
                <a:gdLst>
                  <a:gd name="T0" fmla="*/ 0 w 78"/>
                  <a:gd name="T1" fmla="*/ 0 h 22"/>
                  <a:gd name="T2" fmla="*/ 0 w 78"/>
                  <a:gd name="T3" fmla="*/ 22 h 22"/>
                  <a:gd name="T4" fmla="*/ 1 w 78"/>
                  <a:gd name="T5" fmla="*/ 22 h 22"/>
                  <a:gd name="T6" fmla="*/ 78 w 78"/>
                  <a:gd name="T7" fmla="*/ 22 h 22"/>
                  <a:gd name="T8" fmla="*/ 78 w 78"/>
                  <a:gd name="T9" fmla="*/ 21 h 22"/>
                  <a:gd name="T10" fmla="*/ 78 w 78"/>
                  <a:gd name="T11" fmla="*/ 0 h 22"/>
                  <a:gd name="T12" fmla="*/ 76 w 78"/>
                  <a:gd name="T13" fmla="*/ 0 h 22"/>
                  <a:gd name="T14" fmla="*/ 1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1" y="22"/>
                    </a:lnTo>
                    <a:lnTo>
                      <a:pt x="78" y="22"/>
                    </a:lnTo>
                    <a:lnTo>
                      <a:pt x="78" y="21"/>
                    </a:lnTo>
                    <a:lnTo>
                      <a:pt x="78" y="0"/>
                    </a:lnTo>
                    <a:lnTo>
                      <a:pt x="76"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6" name="Rectangle 2504"/>
              <p:cNvSpPr>
                <a:spLocks noChangeArrowheads="1"/>
              </p:cNvSpPr>
              <p:nvPr/>
            </p:nvSpPr>
            <p:spPr bwMode="auto">
              <a:xfrm>
                <a:off x="2338"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7" name="Freeform 2505"/>
              <p:cNvSpPr>
                <a:spLocks/>
              </p:cNvSpPr>
              <p:nvPr/>
            </p:nvSpPr>
            <p:spPr bwMode="auto">
              <a:xfrm>
                <a:off x="2337" y="3086"/>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8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8"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8" name="Rectangle 2506"/>
              <p:cNvSpPr>
                <a:spLocks noChangeArrowheads="1"/>
              </p:cNvSpPr>
              <p:nvPr/>
            </p:nvSpPr>
            <p:spPr bwMode="auto">
              <a:xfrm>
                <a:off x="2298" y="3087"/>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99" name="Freeform 2507"/>
              <p:cNvSpPr>
                <a:spLocks/>
              </p:cNvSpPr>
              <p:nvPr/>
            </p:nvSpPr>
            <p:spPr bwMode="auto">
              <a:xfrm>
                <a:off x="2297" y="3086"/>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0" name="Rectangle 2508"/>
              <p:cNvSpPr>
                <a:spLocks noChangeArrowheads="1"/>
              </p:cNvSpPr>
              <p:nvPr/>
            </p:nvSpPr>
            <p:spPr bwMode="auto">
              <a:xfrm>
                <a:off x="2259"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1" name="Freeform 2509"/>
              <p:cNvSpPr>
                <a:spLocks/>
              </p:cNvSpPr>
              <p:nvPr/>
            </p:nvSpPr>
            <p:spPr bwMode="auto">
              <a:xfrm>
                <a:off x="2258" y="3086"/>
                <a:ext cx="39"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2" name="Rectangle 2510"/>
              <p:cNvSpPr>
                <a:spLocks noChangeArrowheads="1"/>
              </p:cNvSpPr>
              <p:nvPr/>
            </p:nvSpPr>
            <p:spPr bwMode="auto">
              <a:xfrm>
                <a:off x="2219" y="3087"/>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3" name="Freeform 2511"/>
              <p:cNvSpPr>
                <a:spLocks/>
              </p:cNvSpPr>
              <p:nvPr/>
            </p:nvSpPr>
            <p:spPr bwMode="auto">
              <a:xfrm>
                <a:off x="2218" y="3086"/>
                <a:ext cx="40" cy="11"/>
              </a:xfrm>
              <a:custGeom>
                <a:avLst/>
                <a:gdLst>
                  <a:gd name="T0" fmla="*/ 0 w 79"/>
                  <a:gd name="T1" fmla="*/ 0 h 22"/>
                  <a:gd name="T2" fmla="*/ 0 w 79"/>
                  <a:gd name="T3" fmla="*/ 22 h 22"/>
                  <a:gd name="T4" fmla="*/ 1 w 79"/>
                  <a:gd name="T5" fmla="*/ 22 h 22"/>
                  <a:gd name="T6" fmla="*/ 79 w 79"/>
                  <a:gd name="T7" fmla="*/ 22 h 22"/>
                  <a:gd name="T8" fmla="*/ 79 w 79"/>
                  <a:gd name="T9" fmla="*/ 21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1"/>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4" name="Rectangle 2512"/>
              <p:cNvSpPr>
                <a:spLocks noChangeArrowheads="1"/>
              </p:cNvSpPr>
              <p:nvPr/>
            </p:nvSpPr>
            <p:spPr bwMode="auto">
              <a:xfrm>
                <a:off x="2180" y="3087"/>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5" name="Freeform 2513"/>
              <p:cNvSpPr>
                <a:spLocks/>
              </p:cNvSpPr>
              <p:nvPr/>
            </p:nvSpPr>
            <p:spPr bwMode="auto">
              <a:xfrm>
                <a:off x="2180" y="3086"/>
                <a:ext cx="38" cy="11"/>
              </a:xfrm>
              <a:custGeom>
                <a:avLst/>
                <a:gdLst>
                  <a:gd name="T0" fmla="*/ 0 w 78"/>
                  <a:gd name="T1" fmla="*/ 0 h 22"/>
                  <a:gd name="T2" fmla="*/ 0 w 78"/>
                  <a:gd name="T3" fmla="*/ 22 h 22"/>
                  <a:gd name="T4" fmla="*/ 2 w 78"/>
                  <a:gd name="T5" fmla="*/ 22 h 22"/>
                  <a:gd name="T6" fmla="*/ 78 w 78"/>
                  <a:gd name="T7" fmla="*/ 22 h 22"/>
                  <a:gd name="T8" fmla="*/ 78 w 78"/>
                  <a:gd name="T9" fmla="*/ 21 h 22"/>
                  <a:gd name="T10" fmla="*/ 78 w 78"/>
                  <a:gd name="T11" fmla="*/ 0 h 22"/>
                  <a:gd name="T12" fmla="*/ 76 w 78"/>
                  <a:gd name="T13" fmla="*/ 0 h 22"/>
                  <a:gd name="T14" fmla="*/ 2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2" y="22"/>
                    </a:lnTo>
                    <a:lnTo>
                      <a:pt x="78" y="22"/>
                    </a:lnTo>
                    <a:lnTo>
                      <a:pt x="78" y="21"/>
                    </a:lnTo>
                    <a:lnTo>
                      <a:pt x="78" y="0"/>
                    </a:lnTo>
                    <a:lnTo>
                      <a:pt x="76"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6" name="Rectangle 2514"/>
              <p:cNvSpPr>
                <a:spLocks noChangeArrowheads="1"/>
              </p:cNvSpPr>
              <p:nvPr/>
            </p:nvSpPr>
            <p:spPr bwMode="auto">
              <a:xfrm>
                <a:off x="2169" y="3087"/>
                <a:ext cx="11"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7" name="Freeform 2515"/>
              <p:cNvSpPr>
                <a:spLocks/>
              </p:cNvSpPr>
              <p:nvPr/>
            </p:nvSpPr>
            <p:spPr bwMode="auto">
              <a:xfrm>
                <a:off x="2169" y="3086"/>
                <a:ext cx="11" cy="11"/>
              </a:xfrm>
              <a:custGeom>
                <a:avLst/>
                <a:gdLst>
                  <a:gd name="T0" fmla="*/ 0 w 21"/>
                  <a:gd name="T1" fmla="*/ 22 h 22"/>
                  <a:gd name="T2" fmla="*/ 21 w 21"/>
                  <a:gd name="T3" fmla="*/ 22 h 22"/>
                  <a:gd name="T4" fmla="*/ 21 w 21"/>
                  <a:gd name="T5" fmla="*/ 21 h 22"/>
                  <a:gd name="T6" fmla="*/ 21 w 21"/>
                  <a:gd name="T7" fmla="*/ 0 h 22"/>
                  <a:gd name="T8" fmla="*/ 20 w 21"/>
                  <a:gd name="T9" fmla="*/ 0 h 22"/>
                  <a:gd name="T10" fmla="*/ 0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0" y="22"/>
                    </a:moveTo>
                    <a:lnTo>
                      <a:pt x="21" y="22"/>
                    </a:lnTo>
                    <a:lnTo>
                      <a:pt x="21" y="21"/>
                    </a:lnTo>
                    <a:lnTo>
                      <a:pt x="21" y="0"/>
                    </a:lnTo>
                    <a:lnTo>
                      <a:pt x="20"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8" name="Freeform 2516"/>
              <p:cNvSpPr>
                <a:spLocks/>
              </p:cNvSpPr>
              <p:nvPr/>
            </p:nvSpPr>
            <p:spPr bwMode="auto">
              <a:xfrm>
                <a:off x="2554" y="3098"/>
                <a:ext cx="24" cy="10"/>
              </a:xfrm>
              <a:custGeom>
                <a:avLst/>
                <a:gdLst>
                  <a:gd name="T0" fmla="*/ 0 w 46"/>
                  <a:gd name="T1" fmla="*/ 0 h 19"/>
                  <a:gd name="T2" fmla="*/ 0 w 46"/>
                  <a:gd name="T3" fmla="*/ 19 h 19"/>
                  <a:gd name="T4" fmla="*/ 46 w 46"/>
                  <a:gd name="T5" fmla="*/ 19 h 19"/>
                  <a:gd name="T6" fmla="*/ 45 w 46"/>
                  <a:gd name="T7" fmla="*/ 0 h 19"/>
                  <a:gd name="T8" fmla="*/ 0 w 46"/>
                  <a:gd name="T9" fmla="*/ 0 h 19"/>
                </a:gdLst>
                <a:ahLst/>
                <a:cxnLst>
                  <a:cxn ang="0">
                    <a:pos x="T0" y="T1"/>
                  </a:cxn>
                  <a:cxn ang="0">
                    <a:pos x="T2" y="T3"/>
                  </a:cxn>
                  <a:cxn ang="0">
                    <a:pos x="T4" y="T5"/>
                  </a:cxn>
                  <a:cxn ang="0">
                    <a:pos x="T6" y="T7"/>
                  </a:cxn>
                  <a:cxn ang="0">
                    <a:pos x="T8" y="T9"/>
                  </a:cxn>
                </a:cxnLst>
                <a:rect l="0" t="0" r="r" b="b"/>
                <a:pathLst>
                  <a:path w="46" h="19">
                    <a:moveTo>
                      <a:pt x="0" y="0"/>
                    </a:moveTo>
                    <a:lnTo>
                      <a:pt x="0" y="19"/>
                    </a:lnTo>
                    <a:lnTo>
                      <a:pt x="46" y="19"/>
                    </a:lnTo>
                    <a:lnTo>
                      <a:pt x="45"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09" name="Freeform 2517"/>
              <p:cNvSpPr>
                <a:spLocks/>
              </p:cNvSpPr>
              <p:nvPr/>
            </p:nvSpPr>
            <p:spPr bwMode="auto">
              <a:xfrm>
                <a:off x="2554" y="3097"/>
                <a:ext cx="24" cy="11"/>
              </a:xfrm>
              <a:custGeom>
                <a:avLst/>
                <a:gdLst>
                  <a:gd name="T0" fmla="*/ 0 w 48"/>
                  <a:gd name="T1" fmla="*/ 0 h 21"/>
                  <a:gd name="T2" fmla="*/ 0 w 48"/>
                  <a:gd name="T3" fmla="*/ 21 h 21"/>
                  <a:gd name="T4" fmla="*/ 2 w 48"/>
                  <a:gd name="T5" fmla="*/ 21 h 21"/>
                  <a:gd name="T6" fmla="*/ 48 w 48"/>
                  <a:gd name="T7" fmla="*/ 21 h 21"/>
                </a:gdLst>
                <a:ahLst/>
                <a:cxnLst>
                  <a:cxn ang="0">
                    <a:pos x="T0" y="T1"/>
                  </a:cxn>
                  <a:cxn ang="0">
                    <a:pos x="T2" y="T3"/>
                  </a:cxn>
                  <a:cxn ang="0">
                    <a:pos x="T4" y="T5"/>
                  </a:cxn>
                  <a:cxn ang="0">
                    <a:pos x="T6" y="T7"/>
                  </a:cxn>
                </a:cxnLst>
                <a:rect l="0" t="0" r="r" b="b"/>
                <a:pathLst>
                  <a:path w="48" h="21">
                    <a:moveTo>
                      <a:pt x="0" y="0"/>
                    </a:moveTo>
                    <a:lnTo>
                      <a:pt x="0" y="21"/>
                    </a:lnTo>
                    <a:lnTo>
                      <a:pt x="2" y="21"/>
                    </a:lnTo>
                    <a:lnTo>
                      <a:pt x="48" y="21"/>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0" name="Line 2518"/>
              <p:cNvSpPr>
                <a:spLocks noChangeShapeType="1"/>
              </p:cNvSpPr>
              <p:nvPr/>
            </p:nvSpPr>
            <p:spPr bwMode="auto">
              <a:xfrm flipH="1">
                <a:off x="2554" y="3097"/>
                <a:ext cx="22"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1" name="Rectangle 2519"/>
              <p:cNvSpPr>
                <a:spLocks noChangeArrowheads="1"/>
              </p:cNvSpPr>
              <p:nvPr/>
            </p:nvSpPr>
            <p:spPr bwMode="auto">
              <a:xfrm>
                <a:off x="2515"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2" name="Freeform 2520"/>
              <p:cNvSpPr>
                <a:spLocks/>
              </p:cNvSpPr>
              <p:nvPr/>
            </p:nvSpPr>
            <p:spPr bwMode="auto">
              <a:xfrm>
                <a:off x="2514" y="3097"/>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3" name="Rectangle 2521"/>
              <p:cNvSpPr>
                <a:spLocks noChangeArrowheads="1"/>
              </p:cNvSpPr>
              <p:nvPr/>
            </p:nvSpPr>
            <p:spPr bwMode="auto">
              <a:xfrm>
                <a:off x="2475"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4" name="Freeform 2522"/>
              <p:cNvSpPr>
                <a:spLocks/>
              </p:cNvSpPr>
              <p:nvPr/>
            </p:nvSpPr>
            <p:spPr bwMode="auto">
              <a:xfrm>
                <a:off x="2475" y="3097"/>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5" name="Rectangle 2523"/>
              <p:cNvSpPr>
                <a:spLocks noChangeArrowheads="1"/>
              </p:cNvSpPr>
              <p:nvPr/>
            </p:nvSpPr>
            <p:spPr bwMode="auto">
              <a:xfrm>
                <a:off x="2436"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6" name="Freeform 2524"/>
              <p:cNvSpPr>
                <a:spLocks/>
              </p:cNvSpPr>
              <p:nvPr/>
            </p:nvSpPr>
            <p:spPr bwMode="auto">
              <a:xfrm>
                <a:off x="2435" y="3097"/>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7" name="Rectangle 2525"/>
              <p:cNvSpPr>
                <a:spLocks noChangeArrowheads="1"/>
              </p:cNvSpPr>
              <p:nvPr/>
            </p:nvSpPr>
            <p:spPr bwMode="auto">
              <a:xfrm>
                <a:off x="2397" y="309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8" name="Freeform 2526"/>
              <p:cNvSpPr>
                <a:spLocks/>
              </p:cNvSpPr>
              <p:nvPr/>
            </p:nvSpPr>
            <p:spPr bwMode="auto">
              <a:xfrm>
                <a:off x="2396" y="3097"/>
                <a:ext cx="39" cy="11"/>
              </a:xfrm>
              <a:custGeom>
                <a:avLst/>
                <a:gdLst>
                  <a:gd name="T0" fmla="*/ 0 w 78"/>
                  <a:gd name="T1" fmla="*/ 0 h 21"/>
                  <a:gd name="T2" fmla="*/ 0 w 78"/>
                  <a:gd name="T3" fmla="*/ 21 h 21"/>
                  <a:gd name="T4" fmla="*/ 2 w 78"/>
                  <a:gd name="T5" fmla="*/ 21 h 21"/>
                  <a:gd name="T6" fmla="*/ 78 w 78"/>
                  <a:gd name="T7" fmla="*/ 21 h 21"/>
                  <a:gd name="T8" fmla="*/ 78 w 78"/>
                  <a:gd name="T9" fmla="*/ 20 h 21"/>
                  <a:gd name="T10" fmla="*/ 78 w 78"/>
                  <a:gd name="T11" fmla="*/ 0 h 21"/>
                  <a:gd name="T12" fmla="*/ 77 w 78"/>
                  <a:gd name="T13" fmla="*/ 0 h 21"/>
                  <a:gd name="T14" fmla="*/ 2 w 78"/>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1">
                    <a:moveTo>
                      <a:pt x="0" y="0"/>
                    </a:moveTo>
                    <a:lnTo>
                      <a:pt x="0" y="21"/>
                    </a:lnTo>
                    <a:lnTo>
                      <a:pt x="2" y="21"/>
                    </a:lnTo>
                    <a:lnTo>
                      <a:pt x="78" y="21"/>
                    </a:lnTo>
                    <a:lnTo>
                      <a:pt x="78" y="20"/>
                    </a:lnTo>
                    <a:lnTo>
                      <a:pt x="78" y="0"/>
                    </a:lnTo>
                    <a:lnTo>
                      <a:pt x="77"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19" name="Rectangle 2527"/>
              <p:cNvSpPr>
                <a:spLocks noChangeArrowheads="1"/>
              </p:cNvSpPr>
              <p:nvPr/>
            </p:nvSpPr>
            <p:spPr bwMode="auto">
              <a:xfrm>
                <a:off x="2357"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0" name="Freeform 2528"/>
              <p:cNvSpPr>
                <a:spLocks/>
              </p:cNvSpPr>
              <p:nvPr/>
            </p:nvSpPr>
            <p:spPr bwMode="auto">
              <a:xfrm>
                <a:off x="2357" y="3097"/>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1" name="Rectangle 2529"/>
              <p:cNvSpPr>
                <a:spLocks noChangeArrowheads="1"/>
              </p:cNvSpPr>
              <p:nvPr/>
            </p:nvSpPr>
            <p:spPr bwMode="auto">
              <a:xfrm>
                <a:off x="2318"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2" name="Freeform 2530"/>
              <p:cNvSpPr>
                <a:spLocks/>
              </p:cNvSpPr>
              <p:nvPr/>
            </p:nvSpPr>
            <p:spPr bwMode="auto">
              <a:xfrm>
                <a:off x="2317" y="3097"/>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3" name="Rectangle 2531"/>
              <p:cNvSpPr>
                <a:spLocks noChangeArrowheads="1"/>
              </p:cNvSpPr>
              <p:nvPr/>
            </p:nvSpPr>
            <p:spPr bwMode="auto">
              <a:xfrm>
                <a:off x="2278"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4" name="Freeform 2532"/>
              <p:cNvSpPr>
                <a:spLocks/>
              </p:cNvSpPr>
              <p:nvPr/>
            </p:nvSpPr>
            <p:spPr bwMode="auto">
              <a:xfrm>
                <a:off x="2278" y="3097"/>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5" name="Rectangle 2533"/>
              <p:cNvSpPr>
                <a:spLocks noChangeArrowheads="1"/>
              </p:cNvSpPr>
              <p:nvPr/>
            </p:nvSpPr>
            <p:spPr bwMode="auto">
              <a:xfrm>
                <a:off x="2239"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6" name="Freeform 2534"/>
              <p:cNvSpPr>
                <a:spLocks/>
              </p:cNvSpPr>
              <p:nvPr/>
            </p:nvSpPr>
            <p:spPr bwMode="auto">
              <a:xfrm>
                <a:off x="2238" y="3097"/>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7" name="Rectangle 2535"/>
              <p:cNvSpPr>
                <a:spLocks noChangeArrowheads="1"/>
              </p:cNvSpPr>
              <p:nvPr/>
            </p:nvSpPr>
            <p:spPr bwMode="auto">
              <a:xfrm>
                <a:off x="2199" y="309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8" name="Freeform 2536"/>
              <p:cNvSpPr>
                <a:spLocks/>
              </p:cNvSpPr>
              <p:nvPr/>
            </p:nvSpPr>
            <p:spPr bwMode="auto">
              <a:xfrm>
                <a:off x="2199" y="3097"/>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29" name="Rectangle 2537"/>
              <p:cNvSpPr>
                <a:spLocks noChangeArrowheads="1"/>
              </p:cNvSpPr>
              <p:nvPr/>
            </p:nvSpPr>
            <p:spPr bwMode="auto">
              <a:xfrm>
                <a:off x="2169" y="3098"/>
                <a:ext cx="30"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0" name="Freeform 2538"/>
              <p:cNvSpPr>
                <a:spLocks/>
              </p:cNvSpPr>
              <p:nvPr/>
            </p:nvSpPr>
            <p:spPr bwMode="auto">
              <a:xfrm>
                <a:off x="2169" y="3097"/>
                <a:ext cx="30" cy="11"/>
              </a:xfrm>
              <a:custGeom>
                <a:avLst/>
                <a:gdLst>
                  <a:gd name="T0" fmla="*/ 0 w 59"/>
                  <a:gd name="T1" fmla="*/ 21 h 21"/>
                  <a:gd name="T2" fmla="*/ 59 w 59"/>
                  <a:gd name="T3" fmla="*/ 21 h 21"/>
                  <a:gd name="T4" fmla="*/ 59 w 59"/>
                  <a:gd name="T5" fmla="*/ 20 h 21"/>
                  <a:gd name="T6" fmla="*/ 59 w 59"/>
                  <a:gd name="T7" fmla="*/ 0 h 21"/>
                  <a:gd name="T8" fmla="*/ 58 w 59"/>
                  <a:gd name="T9" fmla="*/ 0 h 21"/>
                  <a:gd name="T10" fmla="*/ 0 w 59"/>
                  <a:gd name="T11" fmla="*/ 0 h 21"/>
                </a:gdLst>
                <a:ahLst/>
                <a:cxnLst>
                  <a:cxn ang="0">
                    <a:pos x="T0" y="T1"/>
                  </a:cxn>
                  <a:cxn ang="0">
                    <a:pos x="T2" y="T3"/>
                  </a:cxn>
                  <a:cxn ang="0">
                    <a:pos x="T4" y="T5"/>
                  </a:cxn>
                  <a:cxn ang="0">
                    <a:pos x="T6" y="T7"/>
                  </a:cxn>
                  <a:cxn ang="0">
                    <a:pos x="T8" y="T9"/>
                  </a:cxn>
                  <a:cxn ang="0">
                    <a:pos x="T10" y="T11"/>
                  </a:cxn>
                </a:cxnLst>
                <a:rect l="0" t="0" r="r" b="b"/>
                <a:pathLst>
                  <a:path w="59" h="21">
                    <a:moveTo>
                      <a:pt x="0" y="21"/>
                    </a:moveTo>
                    <a:lnTo>
                      <a:pt x="59" y="21"/>
                    </a:lnTo>
                    <a:lnTo>
                      <a:pt x="59" y="20"/>
                    </a:lnTo>
                    <a:lnTo>
                      <a:pt x="59" y="0"/>
                    </a:lnTo>
                    <a:lnTo>
                      <a:pt x="5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1" name="Freeform 2539"/>
              <p:cNvSpPr>
                <a:spLocks/>
              </p:cNvSpPr>
              <p:nvPr/>
            </p:nvSpPr>
            <p:spPr bwMode="auto">
              <a:xfrm>
                <a:off x="2574" y="3108"/>
                <a:ext cx="6" cy="10"/>
              </a:xfrm>
              <a:custGeom>
                <a:avLst/>
                <a:gdLst>
                  <a:gd name="T0" fmla="*/ 0 w 13"/>
                  <a:gd name="T1" fmla="*/ 0 h 20"/>
                  <a:gd name="T2" fmla="*/ 0 w 13"/>
                  <a:gd name="T3" fmla="*/ 20 h 20"/>
                  <a:gd name="T4" fmla="*/ 13 w 13"/>
                  <a:gd name="T5" fmla="*/ 20 h 20"/>
                  <a:gd name="T6" fmla="*/ 13 w 13"/>
                  <a:gd name="T7" fmla="*/ 17 h 20"/>
                  <a:gd name="T8" fmla="*/ 11 w 13"/>
                  <a:gd name="T9" fmla="*/ 17 h 20"/>
                  <a:gd name="T10" fmla="*/ 10 w 13"/>
                  <a:gd name="T11" fmla="*/ 5 h 20"/>
                  <a:gd name="T12" fmla="*/ 9 w 13"/>
                  <a:gd name="T13" fmla="*/ 5 h 20"/>
                  <a:gd name="T14" fmla="*/ 9 w 13"/>
                  <a:gd name="T15" fmla="*/ 0 h 20"/>
                  <a:gd name="T16" fmla="*/ 0 w 1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0">
                    <a:moveTo>
                      <a:pt x="0" y="0"/>
                    </a:moveTo>
                    <a:lnTo>
                      <a:pt x="0" y="20"/>
                    </a:lnTo>
                    <a:lnTo>
                      <a:pt x="13" y="20"/>
                    </a:lnTo>
                    <a:lnTo>
                      <a:pt x="13" y="17"/>
                    </a:lnTo>
                    <a:lnTo>
                      <a:pt x="11" y="17"/>
                    </a:lnTo>
                    <a:lnTo>
                      <a:pt x="10" y="5"/>
                    </a:lnTo>
                    <a:lnTo>
                      <a:pt x="9" y="5"/>
                    </a:lnTo>
                    <a:lnTo>
                      <a:pt x="9"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2" name="Freeform 2540"/>
              <p:cNvSpPr>
                <a:spLocks/>
              </p:cNvSpPr>
              <p:nvPr/>
            </p:nvSpPr>
            <p:spPr bwMode="auto">
              <a:xfrm>
                <a:off x="2573" y="3108"/>
                <a:ext cx="7" cy="10"/>
              </a:xfrm>
              <a:custGeom>
                <a:avLst/>
                <a:gdLst>
                  <a:gd name="T0" fmla="*/ 0 w 12"/>
                  <a:gd name="T1" fmla="*/ 0 h 22"/>
                  <a:gd name="T2" fmla="*/ 0 w 12"/>
                  <a:gd name="T3" fmla="*/ 22 h 22"/>
                  <a:gd name="T4" fmla="*/ 1 w 12"/>
                  <a:gd name="T5" fmla="*/ 22 h 22"/>
                  <a:gd name="T6" fmla="*/ 12 w 12"/>
                  <a:gd name="T7" fmla="*/ 22 h 22"/>
                </a:gdLst>
                <a:ahLst/>
                <a:cxnLst>
                  <a:cxn ang="0">
                    <a:pos x="T0" y="T1"/>
                  </a:cxn>
                  <a:cxn ang="0">
                    <a:pos x="T2" y="T3"/>
                  </a:cxn>
                  <a:cxn ang="0">
                    <a:pos x="T4" y="T5"/>
                  </a:cxn>
                  <a:cxn ang="0">
                    <a:pos x="T6" y="T7"/>
                  </a:cxn>
                </a:cxnLst>
                <a:rect l="0" t="0" r="r" b="b"/>
                <a:pathLst>
                  <a:path w="12" h="22">
                    <a:moveTo>
                      <a:pt x="0" y="0"/>
                    </a:moveTo>
                    <a:lnTo>
                      <a:pt x="0" y="22"/>
                    </a:lnTo>
                    <a:lnTo>
                      <a:pt x="1" y="22"/>
                    </a:lnTo>
                    <a:lnTo>
                      <a:pt x="12" y="2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3" name="Line 2541"/>
              <p:cNvSpPr>
                <a:spLocks noChangeShapeType="1"/>
              </p:cNvSpPr>
              <p:nvPr/>
            </p:nvSpPr>
            <p:spPr bwMode="auto">
              <a:xfrm flipH="1">
                <a:off x="2574" y="3108"/>
                <a:ext cx="4"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4" name="Rectangle 2542"/>
              <p:cNvSpPr>
                <a:spLocks noChangeArrowheads="1"/>
              </p:cNvSpPr>
              <p:nvPr/>
            </p:nvSpPr>
            <p:spPr bwMode="auto">
              <a:xfrm>
                <a:off x="2535"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5" name="Freeform 2543"/>
              <p:cNvSpPr>
                <a:spLocks/>
              </p:cNvSpPr>
              <p:nvPr/>
            </p:nvSpPr>
            <p:spPr bwMode="auto">
              <a:xfrm>
                <a:off x="2534" y="3108"/>
                <a:ext cx="39"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6" name="Rectangle 2544"/>
              <p:cNvSpPr>
                <a:spLocks noChangeArrowheads="1"/>
              </p:cNvSpPr>
              <p:nvPr/>
            </p:nvSpPr>
            <p:spPr bwMode="auto">
              <a:xfrm>
                <a:off x="2495" y="310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7" name="Freeform 2545"/>
              <p:cNvSpPr>
                <a:spLocks/>
              </p:cNvSpPr>
              <p:nvPr/>
            </p:nvSpPr>
            <p:spPr bwMode="auto">
              <a:xfrm>
                <a:off x="2494" y="3108"/>
                <a:ext cx="40"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8" name="Rectangle 2546"/>
              <p:cNvSpPr>
                <a:spLocks noChangeArrowheads="1"/>
              </p:cNvSpPr>
              <p:nvPr/>
            </p:nvSpPr>
            <p:spPr bwMode="auto">
              <a:xfrm>
                <a:off x="2456"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39" name="Freeform 2547"/>
              <p:cNvSpPr>
                <a:spLocks/>
              </p:cNvSpPr>
              <p:nvPr/>
            </p:nvSpPr>
            <p:spPr bwMode="auto">
              <a:xfrm>
                <a:off x="2455" y="3108"/>
                <a:ext cx="39"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0" name="Rectangle 2548"/>
              <p:cNvSpPr>
                <a:spLocks noChangeArrowheads="1"/>
              </p:cNvSpPr>
              <p:nvPr/>
            </p:nvSpPr>
            <p:spPr bwMode="auto">
              <a:xfrm>
                <a:off x="2416" y="310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1" name="Freeform 2549"/>
              <p:cNvSpPr>
                <a:spLocks/>
              </p:cNvSpPr>
              <p:nvPr/>
            </p:nvSpPr>
            <p:spPr bwMode="auto">
              <a:xfrm>
                <a:off x="2415" y="3108"/>
                <a:ext cx="40"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2" name="Rectangle 2550"/>
              <p:cNvSpPr>
                <a:spLocks noChangeArrowheads="1"/>
              </p:cNvSpPr>
              <p:nvPr/>
            </p:nvSpPr>
            <p:spPr bwMode="auto">
              <a:xfrm>
                <a:off x="2377"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3" name="Freeform 2551"/>
              <p:cNvSpPr>
                <a:spLocks/>
              </p:cNvSpPr>
              <p:nvPr/>
            </p:nvSpPr>
            <p:spPr bwMode="auto">
              <a:xfrm>
                <a:off x="2376" y="3108"/>
                <a:ext cx="39" cy="10"/>
              </a:xfrm>
              <a:custGeom>
                <a:avLst/>
                <a:gdLst>
                  <a:gd name="T0" fmla="*/ 0 w 78"/>
                  <a:gd name="T1" fmla="*/ 0 h 22"/>
                  <a:gd name="T2" fmla="*/ 0 w 78"/>
                  <a:gd name="T3" fmla="*/ 22 h 22"/>
                  <a:gd name="T4" fmla="*/ 1 w 78"/>
                  <a:gd name="T5" fmla="*/ 22 h 22"/>
                  <a:gd name="T6" fmla="*/ 78 w 78"/>
                  <a:gd name="T7" fmla="*/ 22 h 22"/>
                  <a:gd name="T8" fmla="*/ 78 w 78"/>
                  <a:gd name="T9" fmla="*/ 20 h 22"/>
                  <a:gd name="T10" fmla="*/ 78 w 78"/>
                  <a:gd name="T11" fmla="*/ 0 h 22"/>
                  <a:gd name="T12" fmla="*/ 76 w 78"/>
                  <a:gd name="T13" fmla="*/ 0 h 22"/>
                  <a:gd name="T14" fmla="*/ 1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1" y="22"/>
                    </a:lnTo>
                    <a:lnTo>
                      <a:pt x="78" y="22"/>
                    </a:lnTo>
                    <a:lnTo>
                      <a:pt x="78" y="20"/>
                    </a:lnTo>
                    <a:lnTo>
                      <a:pt x="78" y="0"/>
                    </a:lnTo>
                    <a:lnTo>
                      <a:pt x="76"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4" name="Rectangle 2552"/>
              <p:cNvSpPr>
                <a:spLocks noChangeArrowheads="1"/>
              </p:cNvSpPr>
              <p:nvPr/>
            </p:nvSpPr>
            <p:spPr bwMode="auto">
              <a:xfrm>
                <a:off x="2338"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5" name="Freeform 2553"/>
              <p:cNvSpPr>
                <a:spLocks/>
              </p:cNvSpPr>
              <p:nvPr/>
            </p:nvSpPr>
            <p:spPr bwMode="auto">
              <a:xfrm>
                <a:off x="2337" y="3108"/>
                <a:ext cx="39"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8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8"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6" name="Rectangle 2554"/>
              <p:cNvSpPr>
                <a:spLocks noChangeArrowheads="1"/>
              </p:cNvSpPr>
              <p:nvPr/>
            </p:nvSpPr>
            <p:spPr bwMode="auto">
              <a:xfrm>
                <a:off x="2298" y="310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7" name="Freeform 2555"/>
              <p:cNvSpPr>
                <a:spLocks/>
              </p:cNvSpPr>
              <p:nvPr/>
            </p:nvSpPr>
            <p:spPr bwMode="auto">
              <a:xfrm>
                <a:off x="2297" y="3108"/>
                <a:ext cx="40"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8" name="Rectangle 2556"/>
              <p:cNvSpPr>
                <a:spLocks noChangeArrowheads="1"/>
              </p:cNvSpPr>
              <p:nvPr/>
            </p:nvSpPr>
            <p:spPr bwMode="auto">
              <a:xfrm>
                <a:off x="2259"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49" name="Freeform 2557"/>
              <p:cNvSpPr>
                <a:spLocks/>
              </p:cNvSpPr>
              <p:nvPr/>
            </p:nvSpPr>
            <p:spPr bwMode="auto">
              <a:xfrm>
                <a:off x="2258" y="3108"/>
                <a:ext cx="39"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0" name="Rectangle 2558"/>
              <p:cNvSpPr>
                <a:spLocks noChangeArrowheads="1"/>
              </p:cNvSpPr>
              <p:nvPr/>
            </p:nvSpPr>
            <p:spPr bwMode="auto">
              <a:xfrm>
                <a:off x="2219" y="3108"/>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1" name="Freeform 2559"/>
              <p:cNvSpPr>
                <a:spLocks/>
              </p:cNvSpPr>
              <p:nvPr/>
            </p:nvSpPr>
            <p:spPr bwMode="auto">
              <a:xfrm>
                <a:off x="2218" y="3108"/>
                <a:ext cx="40" cy="10"/>
              </a:xfrm>
              <a:custGeom>
                <a:avLst/>
                <a:gdLst>
                  <a:gd name="T0" fmla="*/ 0 w 79"/>
                  <a:gd name="T1" fmla="*/ 0 h 22"/>
                  <a:gd name="T2" fmla="*/ 0 w 79"/>
                  <a:gd name="T3" fmla="*/ 22 h 22"/>
                  <a:gd name="T4" fmla="*/ 1 w 79"/>
                  <a:gd name="T5" fmla="*/ 22 h 22"/>
                  <a:gd name="T6" fmla="*/ 79 w 79"/>
                  <a:gd name="T7" fmla="*/ 22 h 22"/>
                  <a:gd name="T8" fmla="*/ 79 w 79"/>
                  <a:gd name="T9" fmla="*/ 20 h 22"/>
                  <a:gd name="T10" fmla="*/ 79 w 79"/>
                  <a:gd name="T11" fmla="*/ 0 h 22"/>
                  <a:gd name="T12" fmla="*/ 77 w 79"/>
                  <a:gd name="T13" fmla="*/ 0 h 22"/>
                  <a:gd name="T14" fmla="*/ 1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1" y="22"/>
                    </a:lnTo>
                    <a:lnTo>
                      <a:pt x="79" y="22"/>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2" name="Rectangle 2560"/>
              <p:cNvSpPr>
                <a:spLocks noChangeArrowheads="1"/>
              </p:cNvSpPr>
              <p:nvPr/>
            </p:nvSpPr>
            <p:spPr bwMode="auto">
              <a:xfrm>
                <a:off x="2180" y="3108"/>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3" name="Freeform 2561"/>
              <p:cNvSpPr>
                <a:spLocks/>
              </p:cNvSpPr>
              <p:nvPr/>
            </p:nvSpPr>
            <p:spPr bwMode="auto">
              <a:xfrm>
                <a:off x="2180" y="3108"/>
                <a:ext cx="38" cy="10"/>
              </a:xfrm>
              <a:custGeom>
                <a:avLst/>
                <a:gdLst>
                  <a:gd name="T0" fmla="*/ 0 w 78"/>
                  <a:gd name="T1" fmla="*/ 0 h 22"/>
                  <a:gd name="T2" fmla="*/ 0 w 78"/>
                  <a:gd name="T3" fmla="*/ 22 h 22"/>
                  <a:gd name="T4" fmla="*/ 2 w 78"/>
                  <a:gd name="T5" fmla="*/ 22 h 22"/>
                  <a:gd name="T6" fmla="*/ 78 w 78"/>
                  <a:gd name="T7" fmla="*/ 22 h 22"/>
                  <a:gd name="T8" fmla="*/ 78 w 78"/>
                  <a:gd name="T9" fmla="*/ 20 h 22"/>
                  <a:gd name="T10" fmla="*/ 78 w 78"/>
                  <a:gd name="T11" fmla="*/ 0 h 22"/>
                  <a:gd name="T12" fmla="*/ 76 w 78"/>
                  <a:gd name="T13" fmla="*/ 0 h 22"/>
                  <a:gd name="T14" fmla="*/ 2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2" y="22"/>
                    </a:lnTo>
                    <a:lnTo>
                      <a:pt x="78" y="22"/>
                    </a:lnTo>
                    <a:lnTo>
                      <a:pt x="78" y="20"/>
                    </a:lnTo>
                    <a:lnTo>
                      <a:pt x="78" y="0"/>
                    </a:lnTo>
                    <a:lnTo>
                      <a:pt x="76"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4" name="Rectangle 2562"/>
              <p:cNvSpPr>
                <a:spLocks noChangeArrowheads="1"/>
              </p:cNvSpPr>
              <p:nvPr/>
            </p:nvSpPr>
            <p:spPr bwMode="auto">
              <a:xfrm>
                <a:off x="2169" y="3108"/>
                <a:ext cx="11"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5" name="Freeform 2563"/>
              <p:cNvSpPr>
                <a:spLocks/>
              </p:cNvSpPr>
              <p:nvPr/>
            </p:nvSpPr>
            <p:spPr bwMode="auto">
              <a:xfrm>
                <a:off x="2169" y="3108"/>
                <a:ext cx="11" cy="10"/>
              </a:xfrm>
              <a:custGeom>
                <a:avLst/>
                <a:gdLst>
                  <a:gd name="T0" fmla="*/ 0 w 21"/>
                  <a:gd name="T1" fmla="*/ 22 h 22"/>
                  <a:gd name="T2" fmla="*/ 21 w 21"/>
                  <a:gd name="T3" fmla="*/ 22 h 22"/>
                  <a:gd name="T4" fmla="*/ 21 w 21"/>
                  <a:gd name="T5" fmla="*/ 20 h 22"/>
                  <a:gd name="T6" fmla="*/ 21 w 21"/>
                  <a:gd name="T7" fmla="*/ 0 h 22"/>
                  <a:gd name="T8" fmla="*/ 20 w 21"/>
                  <a:gd name="T9" fmla="*/ 0 h 22"/>
                  <a:gd name="T10" fmla="*/ 0 w 21"/>
                  <a:gd name="T11" fmla="*/ 0 h 22"/>
                </a:gdLst>
                <a:ahLst/>
                <a:cxnLst>
                  <a:cxn ang="0">
                    <a:pos x="T0" y="T1"/>
                  </a:cxn>
                  <a:cxn ang="0">
                    <a:pos x="T2" y="T3"/>
                  </a:cxn>
                  <a:cxn ang="0">
                    <a:pos x="T4" y="T5"/>
                  </a:cxn>
                  <a:cxn ang="0">
                    <a:pos x="T6" y="T7"/>
                  </a:cxn>
                  <a:cxn ang="0">
                    <a:pos x="T8" y="T9"/>
                  </a:cxn>
                  <a:cxn ang="0">
                    <a:pos x="T10" y="T11"/>
                  </a:cxn>
                </a:cxnLst>
                <a:rect l="0" t="0" r="r" b="b"/>
                <a:pathLst>
                  <a:path w="21" h="22">
                    <a:moveTo>
                      <a:pt x="0" y="22"/>
                    </a:moveTo>
                    <a:lnTo>
                      <a:pt x="21" y="22"/>
                    </a:lnTo>
                    <a:lnTo>
                      <a:pt x="21" y="20"/>
                    </a:lnTo>
                    <a:lnTo>
                      <a:pt x="21" y="0"/>
                    </a:lnTo>
                    <a:lnTo>
                      <a:pt x="20"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6" name="Freeform 2564"/>
              <p:cNvSpPr>
                <a:spLocks/>
              </p:cNvSpPr>
              <p:nvPr/>
            </p:nvSpPr>
            <p:spPr bwMode="auto">
              <a:xfrm>
                <a:off x="2554" y="3119"/>
                <a:ext cx="29" cy="11"/>
              </a:xfrm>
              <a:custGeom>
                <a:avLst/>
                <a:gdLst>
                  <a:gd name="T0" fmla="*/ 0 w 58"/>
                  <a:gd name="T1" fmla="*/ 0 h 21"/>
                  <a:gd name="T2" fmla="*/ 0 w 58"/>
                  <a:gd name="T3" fmla="*/ 21 h 21"/>
                  <a:gd name="T4" fmla="*/ 58 w 58"/>
                  <a:gd name="T5" fmla="*/ 21 h 21"/>
                  <a:gd name="T6" fmla="*/ 58 w 58"/>
                  <a:gd name="T7" fmla="*/ 18 h 21"/>
                  <a:gd name="T8" fmla="*/ 56 w 58"/>
                  <a:gd name="T9" fmla="*/ 18 h 21"/>
                  <a:gd name="T10" fmla="*/ 55 w 58"/>
                  <a:gd name="T11" fmla="*/ 7 h 21"/>
                  <a:gd name="T12" fmla="*/ 53 w 58"/>
                  <a:gd name="T13" fmla="*/ 7 h 21"/>
                  <a:gd name="T14" fmla="*/ 53 w 58"/>
                  <a:gd name="T15" fmla="*/ 1 h 21"/>
                  <a:gd name="T16" fmla="*/ 52 w 58"/>
                  <a:gd name="T17" fmla="*/ 1 h 21"/>
                  <a:gd name="T18" fmla="*/ 52 w 58"/>
                  <a:gd name="T19" fmla="*/ 0 h 21"/>
                  <a:gd name="T20" fmla="*/ 0 w 58"/>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1">
                    <a:moveTo>
                      <a:pt x="0" y="0"/>
                    </a:moveTo>
                    <a:lnTo>
                      <a:pt x="0" y="21"/>
                    </a:lnTo>
                    <a:lnTo>
                      <a:pt x="58" y="21"/>
                    </a:lnTo>
                    <a:lnTo>
                      <a:pt x="58" y="18"/>
                    </a:lnTo>
                    <a:lnTo>
                      <a:pt x="56" y="18"/>
                    </a:lnTo>
                    <a:lnTo>
                      <a:pt x="55" y="7"/>
                    </a:lnTo>
                    <a:lnTo>
                      <a:pt x="53" y="7"/>
                    </a:lnTo>
                    <a:lnTo>
                      <a:pt x="53" y="1"/>
                    </a:lnTo>
                    <a:lnTo>
                      <a:pt x="52" y="1"/>
                    </a:lnTo>
                    <a:lnTo>
                      <a:pt x="52"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7" name="Freeform 2565"/>
              <p:cNvSpPr>
                <a:spLocks/>
              </p:cNvSpPr>
              <p:nvPr/>
            </p:nvSpPr>
            <p:spPr bwMode="auto">
              <a:xfrm>
                <a:off x="2554" y="3118"/>
                <a:ext cx="29" cy="12"/>
              </a:xfrm>
              <a:custGeom>
                <a:avLst/>
                <a:gdLst>
                  <a:gd name="T0" fmla="*/ 0 w 58"/>
                  <a:gd name="T1" fmla="*/ 0 h 22"/>
                  <a:gd name="T2" fmla="*/ 0 w 58"/>
                  <a:gd name="T3" fmla="*/ 22 h 22"/>
                  <a:gd name="T4" fmla="*/ 2 w 58"/>
                  <a:gd name="T5" fmla="*/ 22 h 22"/>
                  <a:gd name="T6" fmla="*/ 58 w 58"/>
                  <a:gd name="T7" fmla="*/ 22 h 22"/>
                </a:gdLst>
                <a:ahLst/>
                <a:cxnLst>
                  <a:cxn ang="0">
                    <a:pos x="T0" y="T1"/>
                  </a:cxn>
                  <a:cxn ang="0">
                    <a:pos x="T2" y="T3"/>
                  </a:cxn>
                  <a:cxn ang="0">
                    <a:pos x="T4" y="T5"/>
                  </a:cxn>
                  <a:cxn ang="0">
                    <a:pos x="T6" y="T7"/>
                  </a:cxn>
                </a:cxnLst>
                <a:rect l="0" t="0" r="r" b="b"/>
                <a:pathLst>
                  <a:path w="58" h="22">
                    <a:moveTo>
                      <a:pt x="0" y="0"/>
                    </a:moveTo>
                    <a:lnTo>
                      <a:pt x="0" y="22"/>
                    </a:lnTo>
                    <a:lnTo>
                      <a:pt x="2" y="22"/>
                    </a:lnTo>
                    <a:lnTo>
                      <a:pt x="58" y="2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8" name="Line 2566"/>
              <p:cNvSpPr>
                <a:spLocks noChangeShapeType="1"/>
              </p:cNvSpPr>
              <p:nvPr/>
            </p:nvSpPr>
            <p:spPr bwMode="auto">
              <a:xfrm flipH="1">
                <a:off x="2554" y="3118"/>
                <a:ext cx="26"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59" name="Rectangle 2567"/>
              <p:cNvSpPr>
                <a:spLocks noChangeArrowheads="1"/>
              </p:cNvSpPr>
              <p:nvPr/>
            </p:nvSpPr>
            <p:spPr bwMode="auto">
              <a:xfrm>
                <a:off x="2515"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0" name="Freeform 2568"/>
              <p:cNvSpPr>
                <a:spLocks/>
              </p:cNvSpPr>
              <p:nvPr/>
            </p:nvSpPr>
            <p:spPr bwMode="auto">
              <a:xfrm>
                <a:off x="2514" y="3118"/>
                <a:ext cx="40"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1" name="Rectangle 2569"/>
              <p:cNvSpPr>
                <a:spLocks noChangeArrowheads="1"/>
              </p:cNvSpPr>
              <p:nvPr/>
            </p:nvSpPr>
            <p:spPr bwMode="auto">
              <a:xfrm>
                <a:off x="2475"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2" name="Freeform 2570"/>
              <p:cNvSpPr>
                <a:spLocks/>
              </p:cNvSpPr>
              <p:nvPr/>
            </p:nvSpPr>
            <p:spPr bwMode="auto">
              <a:xfrm>
                <a:off x="2475" y="3118"/>
                <a:ext cx="39"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3" name="Rectangle 2571"/>
              <p:cNvSpPr>
                <a:spLocks noChangeArrowheads="1"/>
              </p:cNvSpPr>
              <p:nvPr/>
            </p:nvSpPr>
            <p:spPr bwMode="auto">
              <a:xfrm>
                <a:off x="2436"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4" name="Freeform 2572"/>
              <p:cNvSpPr>
                <a:spLocks/>
              </p:cNvSpPr>
              <p:nvPr/>
            </p:nvSpPr>
            <p:spPr bwMode="auto">
              <a:xfrm>
                <a:off x="2435" y="3118"/>
                <a:ext cx="40"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5" name="Rectangle 2573"/>
              <p:cNvSpPr>
                <a:spLocks noChangeArrowheads="1"/>
              </p:cNvSpPr>
              <p:nvPr/>
            </p:nvSpPr>
            <p:spPr bwMode="auto">
              <a:xfrm>
                <a:off x="2397" y="3119"/>
                <a:ext cx="38"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6" name="Freeform 2574"/>
              <p:cNvSpPr>
                <a:spLocks/>
              </p:cNvSpPr>
              <p:nvPr/>
            </p:nvSpPr>
            <p:spPr bwMode="auto">
              <a:xfrm>
                <a:off x="2396" y="3118"/>
                <a:ext cx="39" cy="12"/>
              </a:xfrm>
              <a:custGeom>
                <a:avLst/>
                <a:gdLst>
                  <a:gd name="T0" fmla="*/ 0 w 78"/>
                  <a:gd name="T1" fmla="*/ 0 h 22"/>
                  <a:gd name="T2" fmla="*/ 0 w 78"/>
                  <a:gd name="T3" fmla="*/ 22 h 22"/>
                  <a:gd name="T4" fmla="*/ 2 w 78"/>
                  <a:gd name="T5" fmla="*/ 22 h 22"/>
                  <a:gd name="T6" fmla="*/ 78 w 78"/>
                  <a:gd name="T7" fmla="*/ 22 h 22"/>
                  <a:gd name="T8" fmla="*/ 78 w 78"/>
                  <a:gd name="T9" fmla="*/ 21 h 22"/>
                  <a:gd name="T10" fmla="*/ 78 w 78"/>
                  <a:gd name="T11" fmla="*/ 0 h 22"/>
                  <a:gd name="T12" fmla="*/ 77 w 78"/>
                  <a:gd name="T13" fmla="*/ 0 h 22"/>
                  <a:gd name="T14" fmla="*/ 2 w 78"/>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2">
                    <a:moveTo>
                      <a:pt x="0" y="0"/>
                    </a:moveTo>
                    <a:lnTo>
                      <a:pt x="0" y="22"/>
                    </a:lnTo>
                    <a:lnTo>
                      <a:pt x="2" y="22"/>
                    </a:lnTo>
                    <a:lnTo>
                      <a:pt x="78" y="22"/>
                    </a:lnTo>
                    <a:lnTo>
                      <a:pt x="78" y="21"/>
                    </a:lnTo>
                    <a:lnTo>
                      <a:pt x="78" y="0"/>
                    </a:lnTo>
                    <a:lnTo>
                      <a:pt x="77"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7" name="Rectangle 2575"/>
              <p:cNvSpPr>
                <a:spLocks noChangeArrowheads="1"/>
              </p:cNvSpPr>
              <p:nvPr/>
            </p:nvSpPr>
            <p:spPr bwMode="auto">
              <a:xfrm>
                <a:off x="2357"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8" name="Freeform 2576"/>
              <p:cNvSpPr>
                <a:spLocks/>
              </p:cNvSpPr>
              <p:nvPr/>
            </p:nvSpPr>
            <p:spPr bwMode="auto">
              <a:xfrm>
                <a:off x="2357" y="3118"/>
                <a:ext cx="39"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69" name="Rectangle 2577"/>
              <p:cNvSpPr>
                <a:spLocks noChangeArrowheads="1"/>
              </p:cNvSpPr>
              <p:nvPr/>
            </p:nvSpPr>
            <p:spPr bwMode="auto">
              <a:xfrm>
                <a:off x="2318"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0" name="Freeform 2578"/>
              <p:cNvSpPr>
                <a:spLocks/>
              </p:cNvSpPr>
              <p:nvPr/>
            </p:nvSpPr>
            <p:spPr bwMode="auto">
              <a:xfrm>
                <a:off x="2317" y="3118"/>
                <a:ext cx="40"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1" name="Rectangle 2579"/>
              <p:cNvSpPr>
                <a:spLocks noChangeArrowheads="1"/>
              </p:cNvSpPr>
              <p:nvPr/>
            </p:nvSpPr>
            <p:spPr bwMode="auto">
              <a:xfrm>
                <a:off x="2278"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2" name="Freeform 2580"/>
              <p:cNvSpPr>
                <a:spLocks/>
              </p:cNvSpPr>
              <p:nvPr/>
            </p:nvSpPr>
            <p:spPr bwMode="auto">
              <a:xfrm>
                <a:off x="2278" y="3118"/>
                <a:ext cx="39"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3" name="Rectangle 2581"/>
              <p:cNvSpPr>
                <a:spLocks noChangeArrowheads="1"/>
              </p:cNvSpPr>
              <p:nvPr/>
            </p:nvSpPr>
            <p:spPr bwMode="auto">
              <a:xfrm>
                <a:off x="2239"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4" name="Freeform 2582"/>
              <p:cNvSpPr>
                <a:spLocks/>
              </p:cNvSpPr>
              <p:nvPr/>
            </p:nvSpPr>
            <p:spPr bwMode="auto">
              <a:xfrm>
                <a:off x="2238" y="3118"/>
                <a:ext cx="40"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5" name="Rectangle 2583"/>
              <p:cNvSpPr>
                <a:spLocks noChangeArrowheads="1"/>
              </p:cNvSpPr>
              <p:nvPr/>
            </p:nvSpPr>
            <p:spPr bwMode="auto">
              <a:xfrm>
                <a:off x="2199" y="3119"/>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6" name="Freeform 2584"/>
              <p:cNvSpPr>
                <a:spLocks/>
              </p:cNvSpPr>
              <p:nvPr/>
            </p:nvSpPr>
            <p:spPr bwMode="auto">
              <a:xfrm>
                <a:off x="2199" y="3118"/>
                <a:ext cx="39" cy="12"/>
              </a:xfrm>
              <a:custGeom>
                <a:avLst/>
                <a:gdLst>
                  <a:gd name="T0" fmla="*/ 0 w 79"/>
                  <a:gd name="T1" fmla="*/ 0 h 22"/>
                  <a:gd name="T2" fmla="*/ 0 w 79"/>
                  <a:gd name="T3" fmla="*/ 22 h 22"/>
                  <a:gd name="T4" fmla="*/ 2 w 79"/>
                  <a:gd name="T5" fmla="*/ 22 h 22"/>
                  <a:gd name="T6" fmla="*/ 79 w 79"/>
                  <a:gd name="T7" fmla="*/ 22 h 22"/>
                  <a:gd name="T8" fmla="*/ 79 w 79"/>
                  <a:gd name="T9" fmla="*/ 21 h 22"/>
                  <a:gd name="T10" fmla="*/ 79 w 79"/>
                  <a:gd name="T11" fmla="*/ 0 h 22"/>
                  <a:gd name="T12" fmla="*/ 78 w 79"/>
                  <a:gd name="T13" fmla="*/ 0 h 22"/>
                  <a:gd name="T14" fmla="*/ 2 w 79"/>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2">
                    <a:moveTo>
                      <a:pt x="0" y="0"/>
                    </a:moveTo>
                    <a:lnTo>
                      <a:pt x="0" y="22"/>
                    </a:lnTo>
                    <a:lnTo>
                      <a:pt x="2" y="22"/>
                    </a:lnTo>
                    <a:lnTo>
                      <a:pt x="79" y="22"/>
                    </a:lnTo>
                    <a:lnTo>
                      <a:pt x="79" y="21"/>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7" name="Rectangle 2585"/>
              <p:cNvSpPr>
                <a:spLocks noChangeArrowheads="1"/>
              </p:cNvSpPr>
              <p:nvPr/>
            </p:nvSpPr>
            <p:spPr bwMode="auto">
              <a:xfrm>
                <a:off x="2169" y="3119"/>
                <a:ext cx="30"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8" name="Freeform 2586"/>
              <p:cNvSpPr>
                <a:spLocks/>
              </p:cNvSpPr>
              <p:nvPr/>
            </p:nvSpPr>
            <p:spPr bwMode="auto">
              <a:xfrm>
                <a:off x="2169" y="3118"/>
                <a:ext cx="30" cy="12"/>
              </a:xfrm>
              <a:custGeom>
                <a:avLst/>
                <a:gdLst>
                  <a:gd name="T0" fmla="*/ 0 w 59"/>
                  <a:gd name="T1" fmla="*/ 22 h 22"/>
                  <a:gd name="T2" fmla="*/ 59 w 59"/>
                  <a:gd name="T3" fmla="*/ 22 h 22"/>
                  <a:gd name="T4" fmla="*/ 59 w 59"/>
                  <a:gd name="T5" fmla="*/ 21 h 22"/>
                  <a:gd name="T6" fmla="*/ 59 w 59"/>
                  <a:gd name="T7" fmla="*/ 0 h 22"/>
                  <a:gd name="T8" fmla="*/ 58 w 59"/>
                  <a:gd name="T9" fmla="*/ 0 h 22"/>
                  <a:gd name="T10" fmla="*/ 0 w 59"/>
                  <a:gd name="T11" fmla="*/ 0 h 22"/>
                </a:gdLst>
                <a:ahLst/>
                <a:cxnLst>
                  <a:cxn ang="0">
                    <a:pos x="T0" y="T1"/>
                  </a:cxn>
                  <a:cxn ang="0">
                    <a:pos x="T2" y="T3"/>
                  </a:cxn>
                  <a:cxn ang="0">
                    <a:pos x="T4" y="T5"/>
                  </a:cxn>
                  <a:cxn ang="0">
                    <a:pos x="T6" y="T7"/>
                  </a:cxn>
                  <a:cxn ang="0">
                    <a:pos x="T8" y="T9"/>
                  </a:cxn>
                  <a:cxn ang="0">
                    <a:pos x="T10" y="T11"/>
                  </a:cxn>
                </a:cxnLst>
                <a:rect l="0" t="0" r="r" b="b"/>
                <a:pathLst>
                  <a:path w="59" h="22">
                    <a:moveTo>
                      <a:pt x="0" y="22"/>
                    </a:moveTo>
                    <a:lnTo>
                      <a:pt x="59" y="22"/>
                    </a:lnTo>
                    <a:lnTo>
                      <a:pt x="59" y="21"/>
                    </a:lnTo>
                    <a:lnTo>
                      <a:pt x="59" y="0"/>
                    </a:lnTo>
                    <a:lnTo>
                      <a:pt x="5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79" name="Freeform 2587"/>
              <p:cNvSpPr>
                <a:spLocks/>
              </p:cNvSpPr>
              <p:nvPr/>
            </p:nvSpPr>
            <p:spPr bwMode="auto">
              <a:xfrm>
                <a:off x="2574" y="3130"/>
                <a:ext cx="12" cy="10"/>
              </a:xfrm>
              <a:custGeom>
                <a:avLst/>
                <a:gdLst>
                  <a:gd name="T0" fmla="*/ 0 w 24"/>
                  <a:gd name="T1" fmla="*/ 0 h 20"/>
                  <a:gd name="T2" fmla="*/ 0 w 24"/>
                  <a:gd name="T3" fmla="*/ 20 h 20"/>
                  <a:gd name="T4" fmla="*/ 24 w 24"/>
                  <a:gd name="T5" fmla="*/ 20 h 20"/>
                  <a:gd name="T6" fmla="*/ 23 w 24"/>
                  <a:gd name="T7" fmla="*/ 17 h 20"/>
                  <a:gd name="T8" fmla="*/ 23 w 24"/>
                  <a:gd name="T9" fmla="*/ 13 h 20"/>
                  <a:gd name="T10" fmla="*/ 21 w 24"/>
                  <a:gd name="T11" fmla="*/ 13 h 20"/>
                  <a:gd name="T12" fmla="*/ 20 w 24"/>
                  <a:gd name="T13" fmla="*/ 2 h 20"/>
                  <a:gd name="T14" fmla="*/ 19 w 24"/>
                  <a:gd name="T15" fmla="*/ 2 h 20"/>
                  <a:gd name="T16" fmla="*/ 19 w 24"/>
                  <a:gd name="T17" fmla="*/ 0 h 20"/>
                  <a:gd name="T18" fmla="*/ 0 w 24"/>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0">
                    <a:moveTo>
                      <a:pt x="0" y="0"/>
                    </a:moveTo>
                    <a:lnTo>
                      <a:pt x="0" y="20"/>
                    </a:lnTo>
                    <a:lnTo>
                      <a:pt x="24" y="20"/>
                    </a:lnTo>
                    <a:lnTo>
                      <a:pt x="23" y="17"/>
                    </a:lnTo>
                    <a:lnTo>
                      <a:pt x="23" y="13"/>
                    </a:lnTo>
                    <a:lnTo>
                      <a:pt x="21" y="13"/>
                    </a:lnTo>
                    <a:lnTo>
                      <a:pt x="20" y="2"/>
                    </a:lnTo>
                    <a:lnTo>
                      <a:pt x="19" y="2"/>
                    </a:lnTo>
                    <a:lnTo>
                      <a:pt x="19"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0" name="Freeform 2588"/>
              <p:cNvSpPr>
                <a:spLocks/>
              </p:cNvSpPr>
              <p:nvPr/>
            </p:nvSpPr>
            <p:spPr bwMode="auto">
              <a:xfrm>
                <a:off x="2573" y="3130"/>
                <a:ext cx="12" cy="10"/>
              </a:xfrm>
              <a:custGeom>
                <a:avLst/>
                <a:gdLst>
                  <a:gd name="T0" fmla="*/ 0 w 24"/>
                  <a:gd name="T1" fmla="*/ 0 h 21"/>
                  <a:gd name="T2" fmla="*/ 0 w 24"/>
                  <a:gd name="T3" fmla="*/ 21 h 21"/>
                  <a:gd name="T4" fmla="*/ 1 w 24"/>
                  <a:gd name="T5" fmla="*/ 21 h 21"/>
                  <a:gd name="T6" fmla="*/ 24 w 24"/>
                  <a:gd name="T7" fmla="*/ 21 h 21"/>
                </a:gdLst>
                <a:ahLst/>
                <a:cxnLst>
                  <a:cxn ang="0">
                    <a:pos x="T0" y="T1"/>
                  </a:cxn>
                  <a:cxn ang="0">
                    <a:pos x="T2" y="T3"/>
                  </a:cxn>
                  <a:cxn ang="0">
                    <a:pos x="T4" y="T5"/>
                  </a:cxn>
                  <a:cxn ang="0">
                    <a:pos x="T6" y="T7"/>
                  </a:cxn>
                </a:cxnLst>
                <a:rect l="0" t="0" r="r" b="b"/>
                <a:pathLst>
                  <a:path w="24" h="21">
                    <a:moveTo>
                      <a:pt x="0" y="0"/>
                    </a:moveTo>
                    <a:lnTo>
                      <a:pt x="0" y="21"/>
                    </a:lnTo>
                    <a:lnTo>
                      <a:pt x="1" y="21"/>
                    </a:lnTo>
                    <a:lnTo>
                      <a:pt x="24" y="21"/>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1" name="Line 2589"/>
              <p:cNvSpPr>
                <a:spLocks noChangeShapeType="1"/>
              </p:cNvSpPr>
              <p:nvPr/>
            </p:nvSpPr>
            <p:spPr bwMode="auto">
              <a:xfrm flipH="1">
                <a:off x="2574" y="3130"/>
                <a:ext cx="9"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2" name="Rectangle 2590"/>
              <p:cNvSpPr>
                <a:spLocks noChangeArrowheads="1"/>
              </p:cNvSpPr>
              <p:nvPr/>
            </p:nvSpPr>
            <p:spPr bwMode="auto">
              <a:xfrm>
                <a:off x="2535"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3" name="Freeform 2591"/>
              <p:cNvSpPr>
                <a:spLocks/>
              </p:cNvSpPr>
              <p:nvPr/>
            </p:nvSpPr>
            <p:spPr bwMode="auto">
              <a:xfrm>
                <a:off x="2534" y="3130"/>
                <a:ext cx="39"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4" name="Rectangle 2592"/>
              <p:cNvSpPr>
                <a:spLocks noChangeArrowheads="1"/>
              </p:cNvSpPr>
              <p:nvPr/>
            </p:nvSpPr>
            <p:spPr bwMode="auto">
              <a:xfrm>
                <a:off x="2495" y="3130"/>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5" name="Freeform 2593"/>
              <p:cNvSpPr>
                <a:spLocks/>
              </p:cNvSpPr>
              <p:nvPr/>
            </p:nvSpPr>
            <p:spPr bwMode="auto">
              <a:xfrm>
                <a:off x="2494" y="3130"/>
                <a:ext cx="40"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6" name="Rectangle 2594"/>
              <p:cNvSpPr>
                <a:spLocks noChangeArrowheads="1"/>
              </p:cNvSpPr>
              <p:nvPr/>
            </p:nvSpPr>
            <p:spPr bwMode="auto">
              <a:xfrm>
                <a:off x="2456"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7" name="Freeform 2595"/>
              <p:cNvSpPr>
                <a:spLocks/>
              </p:cNvSpPr>
              <p:nvPr/>
            </p:nvSpPr>
            <p:spPr bwMode="auto">
              <a:xfrm>
                <a:off x="2455" y="3130"/>
                <a:ext cx="39"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8" name="Rectangle 2596"/>
              <p:cNvSpPr>
                <a:spLocks noChangeArrowheads="1"/>
              </p:cNvSpPr>
              <p:nvPr/>
            </p:nvSpPr>
            <p:spPr bwMode="auto">
              <a:xfrm>
                <a:off x="2416" y="3130"/>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89" name="Freeform 2597"/>
              <p:cNvSpPr>
                <a:spLocks/>
              </p:cNvSpPr>
              <p:nvPr/>
            </p:nvSpPr>
            <p:spPr bwMode="auto">
              <a:xfrm>
                <a:off x="2415" y="3130"/>
                <a:ext cx="40"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0" name="Rectangle 2598"/>
              <p:cNvSpPr>
                <a:spLocks noChangeArrowheads="1"/>
              </p:cNvSpPr>
              <p:nvPr/>
            </p:nvSpPr>
            <p:spPr bwMode="auto">
              <a:xfrm>
                <a:off x="2377"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1" name="Freeform 2599"/>
              <p:cNvSpPr>
                <a:spLocks/>
              </p:cNvSpPr>
              <p:nvPr/>
            </p:nvSpPr>
            <p:spPr bwMode="auto">
              <a:xfrm>
                <a:off x="2376" y="3130"/>
                <a:ext cx="39" cy="10"/>
              </a:xfrm>
              <a:custGeom>
                <a:avLst/>
                <a:gdLst>
                  <a:gd name="T0" fmla="*/ 0 w 78"/>
                  <a:gd name="T1" fmla="*/ 0 h 21"/>
                  <a:gd name="T2" fmla="*/ 0 w 78"/>
                  <a:gd name="T3" fmla="*/ 21 h 21"/>
                  <a:gd name="T4" fmla="*/ 1 w 78"/>
                  <a:gd name="T5" fmla="*/ 21 h 21"/>
                  <a:gd name="T6" fmla="*/ 78 w 78"/>
                  <a:gd name="T7" fmla="*/ 21 h 21"/>
                  <a:gd name="T8" fmla="*/ 78 w 78"/>
                  <a:gd name="T9" fmla="*/ 20 h 21"/>
                  <a:gd name="T10" fmla="*/ 78 w 78"/>
                  <a:gd name="T11" fmla="*/ 0 h 21"/>
                  <a:gd name="T12" fmla="*/ 76 w 78"/>
                  <a:gd name="T13" fmla="*/ 0 h 21"/>
                  <a:gd name="T14" fmla="*/ 1 w 78"/>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1">
                    <a:moveTo>
                      <a:pt x="0" y="0"/>
                    </a:moveTo>
                    <a:lnTo>
                      <a:pt x="0" y="21"/>
                    </a:lnTo>
                    <a:lnTo>
                      <a:pt x="1" y="21"/>
                    </a:lnTo>
                    <a:lnTo>
                      <a:pt x="78" y="21"/>
                    </a:lnTo>
                    <a:lnTo>
                      <a:pt x="78" y="20"/>
                    </a:lnTo>
                    <a:lnTo>
                      <a:pt x="78" y="0"/>
                    </a:lnTo>
                    <a:lnTo>
                      <a:pt x="76"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2" name="Rectangle 2600"/>
              <p:cNvSpPr>
                <a:spLocks noChangeArrowheads="1"/>
              </p:cNvSpPr>
              <p:nvPr/>
            </p:nvSpPr>
            <p:spPr bwMode="auto">
              <a:xfrm>
                <a:off x="2338"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3" name="Freeform 2601"/>
              <p:cNvSpPr>
                <a:spLocks/>
              </p:cNvSpPr>
              <p:nvPr/>
            </p:nvSpPr>
            <p:spPr bwMode="auto">
              <a:xfrm>
                <a:off x="2337" y="3130"/>
                <a:ext cx="39"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8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8"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4" name="Rectangle 2602"/>
              <p:cNvSpPr>
                <a:spLocks noChangeArrowheads="1"/>
              </p:cNvSpPr>
              <p:nvPr/>
            </p:nvSpPr>
            <p:spPr bwMode="auto">
              <a:xfrm>
                <a:off x="2298" y="3130"/>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5" name="Freeform 2603"/>
              <p:cNvSpPr>
                <a:spLocks/>
              </p:cNvSpPr>
              <p:nvPr/>
            </p:nvSpPr>
            <p:spPr bwMode="auto">
              <a:xfrm>
                <a:off x="2297" y="3130"/>
                <a:ext cx="40"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6" name="Rectangle 2604"/>
              <p:cNvSpPr>
                <a:spLocks noChangeArrowheads="1"/>
              </p:cNvSpPr>
              <p:nvPr/>
            </p:nvSpPr>
            <p:spPr bwMode="auto">
              <a:xfrm>
                <a:off x="2259"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7" name="Freeform 2605"/>
              <p:cNvSpPr>
                <a:spLocks/>
              </p:cNvSpPr>
              <p:nvPr/>
            </p:nvSpPr>
            <p:spPr bwMode="auto">
              <a:xfrm>
                <a:off x="2258" y="3130"/>
                <a:ext cx="39"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8" name="Rectangle 2606"/>
              <p:cNvSpPr>
                <a:spLocks noChangeArrowheads="1"/>
              </p:cNvSpPr>
              <p:nvPr/>
            </p:nvSpPr>
            <p:spPr bwMode="auto">
              <a:xfrm>
                <a:off x="2219" y="3130"/>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599" name="Freeform 2607"/>
              <p:cNvSpPr>
                <a:spLocks/>
              </p:cNvSpPr>
              <p:nvPr/>
            </p:nvSpPr>
            <p:spPr bwMode="auto">
              <a:xfrm>
                <a:off x="2218" y="3130"/>
                <a:ext cx="40" cy="10"/>
              </a:xfrm>
              <a:custGeom>
                <a:avLst/>
                <a:gdLst>
                  <a:gd name="T0" fmla="*/ 0 w 79"/>
                  <a:gd name="T1" fmla="*/ 0 h 21"/>
                  <a:gd name="T2" fmla="*/ 0 w 79"/>
                  <a:gd name="T3" fmla="*/ 21 h 21"/>
                  <a:gd name="T4" fmla="*/ 1 w 79"/>
                  <a:gd name="T5" fmla="*/ 21 h 21"/>
                  <a:gd name="T6" fmla="*/ 79 w 79"/>
                  <a:gd name="T7" fmla="*/ 21 h 21"/>
                  <a:gd name="T8" fmla="*/ 79 w 79"/>
                  <a:gd name="T9" fmla="*/ 20 h 21"/>
                  <a:gd name="T10" fmla="*/ 79 w 79"/>
                  <a:gd name="T11" fmla="*/ 0 h 21"/>
                  <a:gd name="T12" fmla="*/ 77 w 79"/>
                  <a:gd name="T13" fmla="*/ 0 h 21"/>
                  <a:gd name="T14" fmla="*/ 1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1" y="21"/>
                    </a:lnTo>
                    <a:lnTo>
                      <a:pt x="79" y="21"/>
                    </a:lnTo>
                    <a:lnTo>
                      <a:pt x="79" y="20"/>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0" name="Rectangle 2608"/>
              <p:cNvSpPr>
                <a:spLocks noChangeArrowheads="1"/>
              </p:cNvSpPr>
              <p:nvPr/>
            </p:nvSpPr>
            <p:spPr bwMode="auto">
              <a:xfrm>
                <a:off x="2180" y="3130"/>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1" name="Freeform 2609"/>
              <p:cNvSpPr>
                <a:spLocks/>
              </p:cNvSpPr>
              <p:nvPr/>
            </p:nvSpPr>
            <p:spPr bwMode="auto">
              <a:xfrm>
                <a:off x="2180" y="3130"/>
                <a:ext cx="38" cy="10"/>
              </a:xfrm>
              <a:custGeom>
                <a:avLst/>
                <a:gdLst>
                  <a:gd name="T0" fmla="*/ 0 w 78"/>
                  <a:gd name="T1" fmla="*/ 0 h 21"/>
                  <a:gd name="T2" fmla="*/ 0 w 78"/>
                  <a:gd name="T3" fmla="*/ 21 h 21"/>
                  <a:gd name="T4" fmla="*/ 2 w 78"/>
                  <a:gd name="T5" fmla="*/ 21 h 21"/>
                  <a:gd name="T6" fmla="*/ 78 w 78"/>
                  <a:gd name="T7" fmla="*/ 21 h 21"/>
                  <a:gd name="T8" fmla="*/ 78 w 78"/>
                  <a:gd name="T9" fmla="*/ 20 h 21"/>
                  <a:gd name="T10" fmla="*/ 78 w 78"/>
                  <a:gd name="T11" fmla="*/ 0 h 21"/>
                  <a:gd name="T12" fmla="*/ 76 w 78"/>
                  <a:gd name="T13" fmla="*/ 0 h 21"/>
                  <a:gd name="T14" fmla="*/ 2 w 78"/>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1">
                    <a:moveTo>
                      <a:pt x="0" y="0"/>
                    </a:moveTo>
                    <a:lnTo>
                      <a:pt x="0" y="21"/>
                    </a:lnTo>
                    <a:lnTo>
                      <a:pt x="2" y="21"/>
                    </a:lnTo>
                    <a:lnTo>
                      <a:pt x="78" y="21"/>
                    </a:lnTo>
                    <a:lnTo>
                      <a:pt x="78" y="20"/>
                    </a:lnTo>
                    <a:lnTo>
                      <a:pt x="78" y="0"/>
                    </a:lnTo>
                    <a:lnTo>
                      <a:pt x="76"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2" name="Rectangle 2610"/>
              <p:cNvSpPr>
                <a:spLocks noChangeArrowheads="1"/>
              </p:cNvSpPr>
              <p:nvPr/>
            </p:nvSpPr>
            <p:spPr bwMode="auto">
              <a:xfrm>
                <a:off x="2169" y="3130"/>
                <a:ext cx="11"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3" name="Freeform 2611"/>
              <p:cNvSpPr>
                <a:spLocks/>
              </p:cNvSpPr>
              <p:nvPr/>
            </p:nvSpPr>
            <p:spPr bwMode="auto">
              <a:xfrm>
                <a:off x="2169" y="3130"/>
                <a:ext cx="11" cy="10"/>
              </a:xfrm>
              <a:custGeom>
                <a:avLst/>
                <a:gdLst>
                  <a:gd name="T0" fmla="*/ 0 w 21"/>
                  <a:gd name="T1" fmla="*/ 21 h 21"/>
                  <a:gd name="T2" fmla="*/ 21 w 21"/>
                  <a:gd name="T3" fmla="*/ 21 h 21"/>
                  <a:gd name="T4" fmla="*/ 21 w 21"/>
                  <a:gd name="T5" fmla="*/ 20 h 21"/>
                  <a:gd name="T6" fmla="*/ 21 w 21"/>
                  <a:gd name="T7" fmla="*/ 0 h 21"/>
                  <a:gd name="T8" fmla="*/ 20 w 21"/>
                  <a:gd name="T9" fmla="*/ 0 h 21"/>
                  <a:gd name="T10" fmla="*/ 0 w 21"/>
                  <a:gd name="T11" fmla="*/ 0 h 21"/>
                </a:gdLst>
                <a:ahLst/>
                <a:cxnLst>
                  <a:cxn ang="0">
                    <a:pos x="T0" y="T1"/>
                  </a:cxn>
                  <a:cxn ang="0">
                    <a:pos x="T2" y="T3"/>
                  </a:cxn>
                  <a:cxn ang="0">
                    <a:pos x="T4" y="T5"/>
                  </a:cxn>
                  <a:cxn ang="0">
                    <a:pos x="T6" y="T7"/>
                  </a:cxn>
                  <a:cxn ang="0">
                    <a:pos x="T8" y="T9"/>
                  </a:cxn>
                  <a:cxn ang="0">
                    <a:pos x="T10" y="T11"/>
                  </a:cxn>
                </a:cxnLst>
                <a:rect l="0" t="0" r="r" b="b"/>
                <a:pathLst>
                  <a:path w="21" h="21">
                    <a:moveTo>
                      <a:pt x="0" y="21"/>
                    </a:moveTo>
                    <a:lnTo>
                      <a:pt x="21" y="21"/>
                    </a:lnTo>
                    <a:lnTo>
                      <a:pt x="21" y="20"/>
                    </a:lnTo>
                    <a:lnTo>
                      <a:pt x="21" y="0"/>
                    </a:lnTo>
                    <a:lnTo>
                      <a:pt x="20"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4" name="Freeform 2612"/>
              <p:cNvSpPr>
                <a:spLocks/>
              </p:cNvSpPr>
              <p:nvPr/>
            </p:nvSpPr>
            <p:spPr bwMode="auto">
              <a:xfrm>
                <a:off x="2554" y="3141"/>
                <a:ext cx="35" cy="10"/>
              </a:xfrm>
              <a:custGeom>
                <a:avLst/>
                <a:gdLst>
                  <a:gd name="T0" fmla="*/ 0 w 69"/>
                  <a:gd name="T1" fmla="*/ 0 h 19"/>
                  <a:gd name="T2" fmla="*/ 0 w 69"/>
                  <a:gd name="T3" fmla="*/ 19 h 19"/>
                  <a:gd name="T4" fmla="*/ 69 w 69"/>
                  <a:gd name="T5" fmla="*/ 19 h 19"/>
                  <a:gd name="T6" fmla="*/ 67 w 69"/>
                  <a:gd name="T7" fmla="*/ 17 h 19"/>
                  <a:gd name="T8" fmla="*/ 67 w 69"/>
                  <a:gd name="T9" fmla="*/ 12 h 19"/>
                  <a:gd name="T10" fmla="*/ 66 w 69"/>
                  <a:gd name="T11" fmla="*/ 12 h 19"/>
                  <a:gd name="T12" fmla="*/ 65 w 69"/>
                  <a:gd name="T13" fmla="*/ 1 h 19"/>
                  <a:gd name="T14" fmla="*/ 63 w 69"/>
                  <a:gd name="T15" fmla="*/ 1 h 19"/>
                  <a:gd name="T16" fmla="*/ 63 w 69"/>
                  <a:gd name="T17" fmla="*/ 0 h 19"/>
                  <a:gd name="T18" fmla="*/ 0 w 69"/>
                  <a:gd name="T19"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9">
                    <a:moveTo>
                      <a:pt x="0" y="0"/>
                    </a:moveTo>
                    <a:lnTo>
                      <a:pt x="0" y="19"/>
                    </a:lnTo>
                    <a:lnTo>
                      <a:pt x="69" y="19"/>
                    </a:lnTo>
                    <a:lnTo>
                      <a:pt x="67" y="17"/>
                    </a:lnTo>
                    <a:lnTo>
                      <a:pt x="67" y="12"/>
                    </a:lnTo>
                    <a:lnTo>
                      <a:pt x="66" y="12"/>
                    </a:lnTo>
                    <a:lnTo>
                      <a:pt x="65" y="1"/>
                    </a:lnTo>
                    <a:lnTo>
                      <a:pt x="63" y="1"/>
                    </a:lnTo>
                    <a:lnTo>
                      <a:pt x="63"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5" name="Freeform 2613"/>
              <p:cNvSpPr>
                <a:spLocks/>
              </p:cNvSpPr>
              <p:nvPr/>
            </p:nvSpPr>
            <p:spPr bwMode="auto">
              <a:xfrm>
                <a:off x="2554" y="3140"/>
                <a:ext cx="34" cy="11"/>
              </a:xfrm>
              <a:custGeom>
                <a:avLst/>
                <a:gdLst>
                  <a:gd name="T0" fmla="*/ 0 w 69"/>
                  <a:gd name="T1" fmla="*/ 0 h 21"/>
                  <a:gd name="T2" fmla="*/ 0 w 69"/>
                  <a:gd name="T3" fmla="*/ 21 h 21"/>
                  <a:gd name="T4" fmla="*/ 2 w 69"/>
                  <a:gd name="T5" fmla="*/ 21 h 21"/>
                  <a:gd name="T6" fmla="*/ 69 w 69"/>
                  <a:gd name="T7" fmla="*/ 21 h 21"/>
                </a:gdLst>
                <a:ahLst/>
                <a:cxnLst>
                  <a:cxn ang="0">
                    <a:pos x="T0" y="T1"/>
                  </a:cxn>
                  <a:cxn ang="0">
                    <a:pos x="T2" y="T3"/>
                  </a:cxn>
                  <a:cxn ang="0">
                    <a:pos x="T4" y="T5"/>
                  </a:cxn>
                  <a:cxn ang="0">
                    <a:pos x="T6" y="T7"/>
                  </a:cxn>
                </a:cxnLst>
                <a:rect l="0" t="0" r="r" b="b"/>
                <a:pathLst>
                  <a:path w="69" h="21">
                    <a:moveTo>
                      <a:pt x="0" y="0"/>
                    </a:moveTo>
                    <a:lnTo>
                      <a:pt x="0" y="21"/>
                    </a:lnTo>
                    <a:lnTo>
                      <a:pt x="2" y="21"/>
                    </a:lnTo>
                    <a:lnTo>
                      <a:pt x="69" y="21"/>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6" name="Line 2614"/>
              <p:cNvSpPr>
                <a:spLocks noChangeShapeType="1"/>
              </p:cNvSpPr>
              <p:nvPr/>
            </p:nvSpPr>
            <p:spPr bwMode="auto">
              <a:xfrm flipH="1">
                <a:off x="2554" y="3140"/>
                <a:ext cx="3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7" name="Rectangle 2615"/>
              <p:cNvSpPr>
                <a:spLocks noChangeArrowheads="1"/>
              </p:cNvSpPr>
              <p:nvPr/>
            </p:nvSpPr>
            <p:spPr bwMode="auto">
              <a:xfrm>
                <a:off x="2515"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8" name="Freeform 2616"/>
              <p:cNvSpPr>
                <a:spLocks/>
              </p:cNvSpPr>
              <p:nvPr/>
            </p:nvSpPr>
            <p:spPr bwMode="auto">
              <a:xfrm>
                <a:off x="2514" y="3140"/>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09" name="Rectangle 2617"/>
              <p:cNvSpPr>
                <a:spLocks noChangeArrowheads="1"/>
              </p:cNvSpPr>
              <p:nvPr/>
            </p:nvSpPr>
            <p:spPr bwMode="auto">
              <a:xfrm>
                <a:off x="2475"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0" name="Freeform 2618"/>
              <p:cNvSpPr>
                <a:spLocks/>
              </p:cNvSpPr>
              <p:nvPr/>
            </p:nvSpPr>
            <p:spPr bwMode="auto">
              <a:xfrm>
                <a:off x="2475" y="3140"/>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1" name="Rectangle 2619"/>
              <p:cNvSpPr>
                <a:spLocks noChangeArrowheads="1"/>
              </p:cNvSpPr>
              <p:nvPr/>
            </p:nvSpPr>
            <p:spPr bwMode="auto">
              <a:xfrm>
                <a:off x="2436"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2" name="Freeform 2620"/>
              <p:cNvSpPr>
                <a:spLocks/>
              </p:cNvSpPr>
              <p:nvPr/>
            </p:nvSpPr>
            <p:spPr bwMode="auto">
              <a:xfrm>
                <a:off x="2435" y="3140"/>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3" name="Rectangle 2621"/>
              <p:cNvSpPr>
                <a:spLocks noChangeArrowheads="1"/>
              </p:cNvSpPr>
              <p:nvPr/>
            </p:nvSpPr>
            <p:spPr bwMode="auto">
              <a:xfrm>
                <a:off x="2397" y="3141"/>
                <a:ext cx="38"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4" name="Freeform 2622"/>
              <p:cNvSpPr>
                <a:spLocks/>
              </p:cNvSpPr>
              <p:nvPr/>
            </p:nvSpPr>
            <p:spPr bwMode="auto">
              <a:xfrm>
                <a:off x="2396" y="3140"/>
                <a:ext cx="39" cy="11"/>
              </a:xfrm>
              <a:custGeom>
                <a:avLst/>
                <a:gdLst>
                  <a:gd name="T0" fmla="*/ 0 w 78"/>
                  <a:gd name="T1" fmla="*/ 0 h 21"/>
                  <a:gd name="T2" fmla="*/ 0 w 78"/>
                  <a:gd name="T3" fmla="*/ 21 h 21"/>
                  <a:gd name="T4" fmla="*/ 2 w 78"/>
                  <a:gd name="T5" fmla="*/ 21 h 21"/>
                  <a:gd name="T6" fmla="*/ 78 w 78"/>
                  <a:gd name="T7" fmla="*/ 21 h 21"/>
                  <a:gd name="T8" fmla="*/ 78 w 78"/>
                  <a:gd name="T9" fmla="*/ 20 h 21"/>
                  <a:gd name="T10" fmla="*/ 78 w 78"/>
                  <a:gd name="T11" fmla="*/ 0 h 21"/>
                  <a:gd name="T12" fmla="*/ 77 w 78"/>
                  <a:gd name="T13" fmla="*/ 0 h 21"/>
                  <a:gd name="T14" fmla="*/ 2 w 78"/>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21">
                    <a:moveTo>
                      <a:pt x="0" y="0"/>
                    </a:moveTo>
                    <a:lnTo>
                      <a:pt x="0" y="21"/>
                    </a:lnTo>
                    <a:lnTo>
                      <a:pt x="2" y="21"/>
                    </a:lnTo>
                    <a:lnTo>
                      <a:pt x="78" y="21"/>
                    </a:lnTo>
                    <a:lnTo>
                      <a:pt x="78" y="20"/>
                    </a:lnTo>
                    <a:lnTo>
                      <a:pt x="78" y="0"/>
                    </a:lnTo>
                    <a:lnTo>
                      <a:pt x="77"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5" name="Rectangle 2623"/>
              <p:cNvSpPr>
                <a:spLocks noChangeArrowheads="1"/>
              </p:cNvSpPr>
              <p:nvPr/>
            </p:nvSpPr>
            <p:spPr bwMode="auto">
              <a:xfrm>
                <a:off x="2357"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6" name="Freeform 2624"/>
              <p:cNvSpPr>
                <a:spLocks/>
              </p:cNvSpPr>
              <p:nvPr/>
            </p:nvSpPr>
            <p:spPr bwMode="auto">
              <a:xfrm>
                <a:off x="2357" y="3140"/>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7" name="Rectangle 2625"/>
              <p:cNvSpPr>
                <a:spLocks noChangeArrowheads="1"/>
              </p:cNvSpPr>
              <p:nvPr/>
            </p:nvSpPr>
            <p:spPr bwMode="auto">
              <a:xfrm>
                <a:off x="2318"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8" name="Freeform 2626"/>
              <p:cNvSpPr>
                <a:spLocks/>
              </p:cNvSpPr>
              <p:nvPr/>
            </p:nvSpPr>
            <p:spPr bwMode="auto">
              <a:xfrm>
                <a:off x="2317" y="3140"/>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19" name="Rectangle 2627"/>
              <p:cNvSpPr>
                <a:spLocks noChangeArrowheads="1"/>
              </p:cNvSpPr>
              <p:nvPr/>
            </p:nvSpPr>
            <p:spPr bwMode="auto">
              <a:xfrm>
                <a:off x="2278"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0" name="Freeform 2628"/>
              <p:cNvSpPr>
                <a:spLocks/>
              </p:cNvSpPr>
              <p:nvPr/>
            </p:nvSpPr>
            <p:spPr bwMode="auto">
              <a:xfrm>
                <a:off x="2278" y="3140"/>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1" name="Rectangle 2629"/>
              <p:cNvSpPr>
                <a:spLocks noChangeArrowheads="1"/>
              </p:cNvSpPr>
              <p:nvPr/>
            </p:nvSpPr>
            <p:spPr bwMode="auto">
              <a:xfrm>
                <a:off x="2239"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2" name="Freeform 2630"/>
              <p:cNvSpPr>
                <a:spLocks/>
              </p:cNvSpPr>
              <p:nvPr/>
            </p:nvSpPr>
            <p:spPr bwMode="auto">
              <a:xfrm>
                <a:off x="2238" y="3140"/>
                <a:ext cx="40"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3" name="Rectangle 2631"/>
              <p:cNvSpPr>
                <a:spLocks noChangeArrowheads="1"/>
              </p:cNvSpPr>
              <p:nvPr/>
            </p:nvSpPr>
            <p:spPr bwMode="auto">
              <a:xfrm>
                <a:off x="2199" y="3141"/>
                <a:ext cx="39"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4" name="Freeform 2632"/>
              <p:cNvSpPr>
                <a:spLocks/>
              </p:cNvSpPr>
              <p:nvPr/>
            </p:nvSpPr>
            <p:spPr bwMode="auto">
              <a:xfrm>
                <a:off x="2199" y="3140"/>
                <a:ext cx="39" cy="11"/>
              </a:xfrm>
              <a:custGeom>
                <a:avLst/>
                <a:gdLst>
                  <a:gd name="T0" fmla="*/ 0 w 79"/>
                  <a:gd name="T1" fmla="*/ 0 h 21"/>
                  <a:gd name="T2" fmla="*/ 0 w 79"/>
                  <a:gd name="T3" fmla="*/ 21 h 21"/>
                  <a:gd name="T4" fmla="*/ 2 w 79"/>
                  <a:gd name="T5" fmla="*/ 21 h 21"/>
                  <a:gd name="T6" fmla="*/ 79 w 79"/>
                  <a:gd name="T7" fmla="*/ 21 h 21"/>
                  <a:gd name="T8" fmla="*/ 79 w 79"/>
                  <a:gd name="T9" fmla="*/ 20 h 21"/>
                  <a:gd name="T10" fmla="*/ 79 w 79"/>
                  <a:gd name="T11" fmla="*/ 0 h 21"/>
                  <a:gd name="T12" fmla="*/ 78 w 79"/>
                  <a:gd name="T13" fmla="*/ 0 h 21"/>
                  <a:gd name="T14" fmla="*/ 2 w 79"/>
                  <a:gd name="T15" fmla="*/ 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1">
                    <a:moveTo>
                      <a:pt x="0" y="0"/>
                    </a:moveTo>
                    <a:lnTo>
                      <a:pt x="0" y="21"/>
                    </a:lnTo>
                    <a:lnTo>
                      <a:pt x="2" y="21"/>
                    </a:lnTo>
                    <a:lnTo>
                      <a:pt x="79" y="21"/>
                    </a:lnTo>
                    <a:lnTo>
                      <a:pt x="79" y="20"/>
                    </a:lnTo>
                    <a:lnTo>
                      <a:pt x="79" y="0"/>
                    </a:lnTo>
                    <a:lnTo>
                      <a:pt x="78" y="0"/>
                    </a:lnTo>
                    <a:lnTo>
                      <a:pt x="2"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5" name="Rectangle 2633"/>
              <p:cNvSpPr>
                <a:spLocks noChangeArrowheads="1"/>
              </p:cNvSpPr>
              <p:nvPr/>
            </p:nvSpPr>
            <p:spPr bwMode="auto">
              <a:xfrm>
                <a:off x="2169" y="3141"/>
                <a:ext cx="30" cy="10"/>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6" name="Freeform 2634"/>
              <p:cNvSpPr>
                <a:spLocks/>
              </p:cNvSpPr>
              <p:nvPr/>
            </p:nvSpPr>
            <p:spPr bwMode="auto">
              <a:xfrm>
                <a:off x="2169" y="3140"/>
                <a:ext cx="30" cy="11"/>
              </a:xfrm>
              <a:custGeom>
                <a:avLst/>
                <a:gdLst>
                  <a:gd name="T0" fmla="*/ 0 w 59"/>
                  <a:gd name="T1" fmla="*/ 21 h 21"/>
                  <a:gd name="T2" fmla="*/ 59 w 59"/>
                  <a:gd name="T3" fmla="*/ 21 h 21"/>
                  <a:gd name="T4" fmla="*/ 59 w 59"/>
                  <a:gd name="T5" fmla="*/ 20 h 21"/>
                  <a:gd name="T6" fmla="*/ 59 w 59"/>
                  <a:gd name="T7" fmla="*/ 0 h 21"/>
                  <a:gd name="T8" fmla="*/ 58 w 59"/>
                  <a:gd name="T9" fmla="*/ 0 h 21"/>
                  <a:gd name="T10" fmla="*/ 0 w 59"/>
                  <a:gd name="T11" fmla="*/ 0 h 21"/>
                </a:gdLst>
                <a:ahLst/>
                <a:cxnLst>
                  <a:cxn ang="0">
                    <a:pos x="T0" y="T1"/>
                  </a:cxn>
                  <a:cxn ang="0">
                    <a:pos x="T2" y="T3"/>
                  </a:cxn>
                  <a:cxn ang="0">
                    <a:pos x="T4" y="T5"/>
                  </a:cxn>
                  <a:cxn ang="0">
                    <a:pos x="T6" y="T7"/>
                  </a:cxn>
                  <a:cxn ang="0">
                    <a:pos x="T8" y="T9"/>
                  </a:cxn>
                  <a:cxn ang="0">
                    <a:pos x="T10" y="T11"/>
                  </a:cxn>
                </a:cxnLst>
                <a:rect l="0" t="0" r="r" b="b"/>
                <a:pathLst>
                  <a:path w="59" h="21">
                    <a:moveTo>
                      <a:pt x="0" y="21"/>
                    </a:moveTo>
                    <a:lnTo>
                      <a:pt x="59" y="21"/>
                    </a:lnTo>
                    <a:lnTo>
                      <a:pt x="59" y="20"/>
                    </a:lnTo>
                    <a:lnTo>
                      <a:pt x="59" y="0"/>
                    </a:lnTo>
                    <a:lnTo>
                      <a:pt x="5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7" name="Freeform 2635"/>
              <p:cNvSpPr>
                <a:spLocks/>
              </p:cNvSpPr>
              <p:nvPr/>
            </p:nvSpPr>
            <p:spPr bwMode="auto">
              <a:xfrm>
                <a:off x="2574" y="3151"/>
                <a:ext cx="18" cy="11"/>
              </a:xfrm>
              <a:custGeom>
                <a:avLst/>
                <a:gdLst>
                  <a:gd name="T0" fmla="*/ 0 w 35"/>
                  <a:gd name="T1" fmla="*/ 0 h 21"/>
                  <a:gd name="T2" fmla="*/ 0 w 35"/>
                  <a:gd name="T3" fmla="*/ 21 h 21"/>
                  <a:gd name="T4" fmla="*/ 35 w 35"/>
                  <a:gd name="T5" fmla="*/ 21 h 21"/>
                  <a:gd name="T6" fmla="*/ 34 w 35"/>
                  <a:gd name="T7" fmla="*/ 18 h 21"/>
                  <a:gd name="T8" fmla="*/ 34 w 35"/>
                  <a:gd name="T9" fmla="*/ 14 h 21"/>
                  <a:gd name="T10" fmla="*/ 33 w 35"/>
                  <a:gd name="T11" fmla="*/ 14 h 21"/>
                  <a:gd name="T12" fmla="*/ 31 w 35"/>
                  <a:gd name="T13" fmla="*/ 3 h 21"/>
                  <a:gd name="T14" fmla="*/ 30 w 35"/>
                  <a:gd name="T15" fmla="*/ 3 h 21"/>
                  <a:gd name="T16" fmla="*/ 30 w 35"/>
                  <a:gd name="T17" fmla="*/ 0 h 21"/>
                  <a:gd name="T18" fmla="*/ 0 w 35"/>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21">
                    <a:moveTo>
                      <a:pt x="0" y="0"/>
                    </a:moveTo>
                    <a:lnTo>
                      <a:pt x="0" y="21"/>
                    </a:lnTo>
                    <a:lnTo>
                      <a:pt x="35" y="21"/>
                    </a:lnTo>
                    <a:lnTo>
                      <a:pt x="34" y="18"/>
                    </a:lnTo>
                    <a:lnTo>
                      <a:pt x="34" y="14"/>
                    </a:lnTo>
                    <a:lnTo>
                      <a:pt x="33" y="14"/>
                    </a:lnTo>
                    <a:lnTo>
                      <a:pt x="31" y="3"/>
                    </a:lnTo>
                    <a:lnTo>
                      <a:pt x="30" y="3"/>
                    </a:lnTo>
                    <a:lnTo>
                      <a:pt x="30"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8" name="Freeform 2636"/>
              <p:cNvSpPr>
                <a:spLocks/>
              </p:cNvSpPr>
              <p:nvPr/>
            </p:nvSpPr>
            <p:spPr bwMode="auto">
              <a:xfrm>
                <a:off x="2573" y="3151"/>
                <a:ext cx="18" cy="11"/>
              </a:xfrm>
              <a:custGeom>
                <a:avLst/>
                <a:gdLst>
                  <a:gd name="T0" fmla="*/ 0 w 35"/>
                  <a:gd name="T1" fmla="*/ 0 h 23"/>
                  <a:gd name="T2" fmla="*/ 0 w 35"/>
                  <a:gd name="T3" fmla="*/ 23 h 23"/>
                  <a:gd name="T4" fmla="*/ 1 w 35"/>
                  <a:gd name="T5" fmla="*/ 23 h 23"/>
                  <a:gd name="T6" fmla="*/ 35 w 35"/>
                  <a:gd name="T7" fmla="*/ 23 h 23"/>
                </a:gdLst>
                <a:ahLst/>
                <a:cxnLst>
                  <a:cxn ang="0">
                    <a:pos x="T0" y="T1"/>
                  </a:cxn>
                  <a:cxn ang="0">
                    <a:pos x="T2" y="T3"/>
                  </a:cxn>
                  <a:cxn ang="0">
                    <a:pos x="T4" y="T5"/>
                  </a:cxn>
                  <a:cxn ang="0">
                    <a:pos x="T6" y="T7"/>
                  </a:cxn>
                </a:cxnLst>
                <a:rect l="0" t="0" r="r" b="b"/>
                <a:pathLst>
                  <a:path w="35" h="23">
                    <a:moveTo>
                      <a:pt x="0" y="0"/>
                    </a:moveTo>
                    <a:lnTo>
                      <a:pt x="0" y="23"/>
                    </a:lnTo>
                    <a:lnTo>
                      <a:pt x="1" y="23"/>
                    </a:lnTo>
                    <a:lnTo>
                      <a:pt x="35" y="23"/>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29" name="Line 2637"/>
              <p:cNvSpPr>
                <a:spLocks noChangeShapeType="1"/>
              </p:cNvSpPr>
              <p:nvPr/>
            </p:nvSpPr>
            <p:spPr bwMode="auto">
              <a:xfrm flipH="1">
                <a:off x="2574" y="3151"/>
                <a:ext cx="14"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0" name="Rectangle 2638"/>
              <p:cNvSpPr>
                <a:spLocks noChangeArrowheads="1"/>
              </p:cNvSpPr>
              <p:nvPr/>
            </p:nvSpPr>
            <p:spPr bwMode="auto">
              <a:xfrm>
                <a:off x="2535" y="3151"/>
                <a:ext cx="38"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1" name="Freeform 2639"/>
              <p:cNvSpPr>
                <a:spLocks/>
              </p:cNvSpPr>
              <p:nvPr/>
            </p:nvSpPr>
            <p:spPr bwMode="auto">
              <a:xfrm>
                <a:off x="2534" y="3151"/>
                <a:ext cx="39"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2" name="Rectangle 2640"/>
              <p:cNvSpPr>
                <a:spLocks noChangeArrowheads="1"/>
              </p:cNvSpPr>
              <p:nvPr/>
            </p:nvSpPr>
            <p:spPr bwMode="auto">
              <a:xfrm>
                <a:off x="2495" y="3151"/>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3" name="Freeform 2641"/>
              <p:cNvSpPr>
                <a:spLocks/>
              </p:cNvSpPr>
              <p:nvPr/>
            </p:nvSpPr>
            <p:spPr bwMode="auto">
              <a:xfrm>
                <a:off x="2494" y="3151"/>
                <a:ext cx="40"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4" name="Rectangle 2642"/>
              <p:cNvSpPr>
                <a:spLocks noChangeArrowheads="1"/>
              </p:cNvSpPr>
              <p:nvPr/>
            </p:nvSpPr>
            <p:spPr bwMode="auto">
              <a:xfrm>
                <a:off x="2456" y="3151"/>
                <a:ext cx="38"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5" name="Freeform 2643"/>
              <p:cNvSpPr>
                <a:spLocks/>
              </p:cNvSpPr>
              <p:nvPr/>
            </p:nvSpPr>
            <p:spPr bwMode="auto">
              <a:xfrm>
                <a:off x="2455" y="3151"/>
                <a:ext cx="39"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6" name="Rectangle 2644"/>
              <p:cNvSpPr>
                <a:spLocks noChangeArrowheads="1"/>
              </p:cNvSpPr>
              <p:nvPr/>
            </p:nvSpPr>
            <p:spPr bwMode="auto">
              <a:xfrm>
                <a:off x="2416" y="3151"/>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7" name="Freeform 2645"/>
              <p:cNvSpPr>
                <a:spLocks/>
              </p:cNvSpPr>
              <p:nvPr/>
            </p:nvSpPr>
            <p:spPr bwMode="auto">
              <a:xfrm>
                <a:off x="2415" y="3151"/>
                <a:ext cx="40"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638" name="Freeform 2646"/>
              <p:cNvSpPr>
                <a:spLocks/>
              </p:cNvSpPr>
              <p:nvPr/>
            </p:nvSpPr>
            <p:spPr bwMode="auto">
              <a:xfrm>
                <a:off x="2377" y="3151"/>
                <a:ext cx="38" cy="11"/>
              </a:xfrm>
              <a:custGeom>
                <a:avLst/>
                <a:gdLst>
                  <a:gd name="T0" fmla="*/ 0 w 77"/>
                  <a:gd name="T1" fmla="*/ 0 h 21"/>
                  <a:gd name="T2" fmla="*/ 0 w 77"/>
                  <a:gd name="T3" fmla="*/ 14 h 21"/>
                  <a:gd name="T4" fmla="*/ 10 w 77"/>
                  <a:gd name="T5" fmla="*/ 14 h 21"/>
                  <a:gd name="T6" fmla="*/ 10 w 77"/>
                  <a:gd name="T7" fmla="*/ 15 h 21"/>
                  <a:gd name="T8" fmla="*/ 13 w 77"/>
                  <a:gd name="T9" fmla="*/ 15 h 21"/>
                  <a:gd name="T10" fmla="*/ 13 w 77"/>
                  <a:gd name="T11" fmla="*/ 17 h 21"/>
                  <a:gd name="T12" fmla="*/ 16 w 77"/>
                  <a:gd name="T13" fmla="*/ 17 h 21"/>
                  <a:gd name="T14" fmla="*/ 16 w 77"/>
                  <a:gd name="T15" fmla="*/ 18 h 21"/>
                  <a:gd name="T16" fmla="*/ 19 w 77"/>
                  <a:gd name="T17" fmla="*/ 18 h 21"/>
                  <a:gd name="T18" fmla="*/ 19 w 77"/>
                  <a:gd name="T19" fmla="*/ 20 h 21"/>
                  <a:gd name="T20" fmla="*/ 22 w 77"/>
                  <a:gd name="T21" fmla="*/ 20 h 21"/>
                  <a:gd name="T22" fmla="*/ 22 w 77"/>
                  <a:gd name="T23" fmla="*/ 21 h 21"/>
                  <a:gd name="T24" fmla="*/ 77 w 77"/>
                  <a:gd name="T25" fmla="*/ 21 h 21"/>
                  <a:gd name="T26" fmla="*/ 77 w 77"/>
                  <a:gd name="T27" fmla="*/ 0 h 21"/>
                  <a:gd name="T28" fmla="*/ 0 w 77"/>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21">
                    <a:moveTo>
                      <a:pt x="0" y="0"/>
                    </a:moveTo>
                    <a:lnTo>
                      <a:pt x="0" y="14"/>
                    </a:lnTo>
                    <a:lnTo>
                      <a:pt x="10" y="14"/>
                    </a:lnTo>
                    <a:lnTo>
                      <a:pt x="10" y="15"/>
                    </a:lnTo>
                    <a:lnTo>
                      <a:pt x="13" y="15"/>
                    </a:lnTo>
                    <a:lnTo>
                      <a:pt x="13" y="17"/>
                    </a:lnTo>
                    <a:lnTo>
                      <a:pt x="16" y="17"/>
                    </a:lnTo>
                    <a:lnTo>
                      <a:pt x="16" y="18"/>
                    </a:lnTo>
                    <a:lnTo>
                      <a:pt x="19" y="18"/>
                    </a:lnTo>
                    <a:lnTo>
                      <a:pt x="19" y="20"/>
                    </a:lnTo>
                    <a:lnTo>
                      <a:pt x="22" y="20"/>
                    </a:lnTo>
                    <a:lnTo>
                      <a:pt x="22" y="21"/>
                    </a:lnTo>
                    <a:lnTo>
                      <a:pt x="77" y="21"/>
                    </a:lnTo>
                    <a:lnTo>
                      <a:pt x="7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sp>
          <p:nvSpPr>
            <p:cNvPr id="225" name="Line 2647"/>
            <p:cNvSpPr>
              <a:spLocks noChangeShapeType="1"/>
            </p:cNvSpPr>
            <p:nvPr/>
          </p:nvSpPr>
          <p:spPr bwMode="auto">
            <a:xfrm>
              <a:off x="2417" y="3006"/>
              <a:ext cx="1"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26" name="Freeform 2648"/>
            <p:cNvSpPr>
              <a:spLocks/>
            </p:cNvSpPr>
            <p:nvPr/>
          </p:nvSpPr>
          <p:spPr bwMode="auto">
            <a:xfrm>
              <a:off x="2418" y="3006"/>
              <a:ext cx="38" cy="11"/>
            </a:xfrm>
            <a:custGeom>
              <a:avLst/>
              <a:gdLst>
                <a:gd name="T0" fmla="*/ 24 w 77"/>
                <a:gd name="T1" fmla="*/ 23 h 23"/>
                <a:gd name="T2" fmla="*/ 77 w 77"/>
                <a:gd name="T3" fmla="*/ 23 h 23"/>
                <a:gd name="T4" fmla="*/ 77 w 77"/>
                <a:gd name="T5" fmla="*/ 22 h 23"/>
                <a:gd name="T6" fmla="*/ 77 w 77"/>
                <a:gd name="T7" fmla="*/ 0 h 23"/>
                <a:gd name="T8" fmla="*/ 75 w 77"/>
                <a:gd name="T9" fmla="*/ 0 h 23"/>
                <a:gd name="T10" fmla="*/ 0 w 77"/>
                <a:gd name="T11" fmla="*/ 0 h 23"/>
              </a:gdLst>
              <a:ahLst/>
              <a:cxnLst>
                <a:cxn ang="0">
                  <a:pos x="T0" y="T1"/>
                </a:cxn>
                <a:cxn ang="0">
                  <a:pos x="T2" y="T3"/>
                </a:cxn>
                <a:cxn ang="0">
                  <a:pos x="T4" y="T5"/>
                </a:cxn>
                <a:cxn ang="0">
                  <a:pos x="T6" y="T7"/>
                </a:cxn>
                <a:cxn ang="0">
                  <a:pos x="T8" y="T9"/>
                </a:cxn>
                <a:cxn ang="0">
                  <a:pos x="T10" y="T11"/>
                </a:cxn>
              </a:cxnLst>
              <a:rect l="0" t="0" r="r" b="b"/>
              <a:pathLst>
                <a:path w="77" h="23">
                  <a:moveTo>
                    <a:pt x="24" y="23"/>
                  </a:moveTo>
                  <a:lnTo>
                    <a:pt x="77" y="23"/>
                  </a:lnTo>
                  <a:lnTo>
                    <a:pt x="77" y="22"/>
                  </a:lnTo>
                  <a:lnTo>
                    <a:pt x="77" y="0"/>
                  </a:lnTo>
                  <a:lnTo>
                    <a:pt x="75"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27" name="Freeform 2649"/>
            <p:cNvSpPr>
              <a:spLocks/>
            </p:cNvSpPr>
            <p:nvPr/>
          </p:nvSpPr>
          <p:spPr bwMode="auto">
            <a:xfrm>
              <a:off x="2379" y="3006"/>
              <a:ext cx="38" cy="7"/>
            </a:xfrm>
            <a:custGeom>
              <a:avLst/>
              <a:gdLst>
                <a:gd name="T0" fmla="*/ 0 w 78"/>
                <a:gd name="T1" fmla="*/ 0 h 14"/>
                <a:gd name="T2" fmla="*/ 0 w 78"/>
                <a:gd name="T3" fmla="*/ 4 h 14"/>
                <a:gd name="T4" fmla="*/ 3 w 78"/>
                <a:gd name="T5" fmla="*/ 4 h 14"/>
                <a:gd name="T6" fmla="*/ 3 w 78"/>
                <a:gd name="T7" fmla="*/ 5 h 14"/>
                <a:gd name="T8" fmla="*/ 9 w 78"/>
                <a:gd name="T9" fmla="*/ 5 h 14"/>
                <a:gd name="T10" fmla="*/ 9 w 78"/>
                <a:gd name="T11" fmla="*/ 7 h 14"/>
                <a:gd name="T12" fmla="*/ 19 w 78"/>
                <a:gd name="T13" fmla="*/ 7 h 14"/>
                <a:gd name="T14" fmla="*/ 19 w 78"/>
                <a:gd name="T15" fmla="*/ 8 h 14"/>
                <a:gd name="T16" fmla="*/ 24 w 78"/>
                <a:gd name="T17" fmla="*/ 8 h 14"/>
                <a:gd name="T18" fmla="*/ 24 w 78"/>
                <a:gd name="T19" fmla="*/ 10 h 14"/>
                <a:gd name="T20" fmla="*/ 38 w 78"/>
                <a:gd name="T21" fmla="*/ 10 h 14"/>
                <a:gd name="T22" fmla="*/ 38 w 78"/>
                <a:gd name="T23" fmla="*/ 11 h 14"/>
                <a:gd name="T24" fmla="*/ 50 w 78"/>
                <a:gd name="T25" fmla="*/ 11 h 14"/>
                <a:gd name="T26" fmla="*/ 50 w 78"/>
                <a:gd name="T27" fmla="*/ 13 h 14"/>
                <a:gd name="T28" fmla="*/ 74 w 78"/>
                <a:gd name="T29" fmla="*/ 13 h 14"/>
                <a:gd name="T30" fmla="*/ 74 w 78"/>
                <a:gd name="T31" fmla="*/ 14 h 14"/>
                <a:gd name="T32" fmla="*/ 78 w 78"/>
                <a:gd name="T33" fmla="*/ 14 h 14"/>
                <a:gd name="T34" fmla="*/ 78 w 78"/>
                <a:gd name="T35" fmla="*/ 0 h 14"/>
                <a:gd name="T36" fmla="*/ 0 w 78"/>
                <a:gd name="T3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14">
                  <a:moveTo>
                    <a:pt x="0" y="0"/>
                  </a:moveTo>
                  <a:lnTo>
                    <a:pt x="0" y="4"/>
                  </a:lnTo>
                  <a:lnTo>
                    <a:pt x="3" y="4"/>
                  </a:lnTo>
                  <a:lnTo>
                    <a:pt x="3" y="5"/>
                  </a:lnTo>
                  <a:lnTo>
                    <a:pt x="9" y="5"/>
                  </a:lnTo>
                  <a:lnTo>
                    <a:pt x="9" y="7"/>
                  </a:lnTo>
                  <a:lnTo>
                    <a:pt x="19" y="7"/>
                  </a:lnTo>
                  <a:lnTo>
                    <a:pt x="19" y="8"/>
                  </a:lnTo>
                  <a:lnTo>
                    <a:pt x="24" y="8"/>
                  </a:lnTo>
                  <a:lnTo>
                    <a:pt x="24" y="10"/>
                  </a:lnTo>
                  <a:lnTo>
                    <a:pt x="38" y="10"/>
                  </a:lnTo>
                  <a:lnTo>
                    <a:pt x="38" y="11"/>
                  </a:lnTo>
                  <a:lnTo>
                    <a:pt x="50" y="11"/>
                  </a:lnTo>
                  <a:lnTo>
                    <a:pt x="50" y="13"/>
                  </a:lnTo>
                  <a:lnTo>
                    <a:pt x="74" y="13"/>
                  </a:lnTo>
                  <a:lnTo>
                    <a:pt x="74" y="14"/>
                  </a:lnTo>
                  <a:lnTo>
                    <a:pt x="78" y="14"/>
                  </a:lnTo>
                  <a:lnTo>
                    <a:pt x="78"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28" name="Line 2650"/>
            <p:cNvSpPr>
              <a:spLocks noChangeShapeType="1"/>
            </p:cNvSpPr>
            <p:nvPr/>
          </p:nvSpPr>
          <p:spPr bwMode="auto">
            <a:xfrm>
              <a:off x="2378" y="3006"/>
              <a:ext cx="1"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29" name="Freeform 2651"/>
            <p:cNvSpPr>
              <a:spLocks/>
            </p:cNvSpPr>
            <p:nvPr/>
          </p:nvSpPr>
          <p:spPr bwMode="auto">
            <a:xfrm>
              <a:off x="2379" y="3006"/>
              <a:ext cx="38" cy="7"/>
            </a:xfrm>
            <a:custGeom>
              <a:avLst/>
              <a:gdLst>
                <a:gd name="T0" fmla="*/ 78 w 78"/>
                <a:gd name="T1" fmla="*/ 15 h 15"/>
                <a:gd name="T2" fmla="*/ 78 w 78"/>
                <a:gd name="T3" fmla="*/ 0 h 15"/>
                <a:gd name="T4" fmla="*/ 77 w 78"/>
                <a:gd name="T5" fmla="*/ 0 h 15"/>
                <a:gd name="T6" fmla="*/ 0 w 78"/>
                <a:gd name="T7" fmla="*/ 0 h 15"/>
              </a:gdLst>
              <a:ahLst/>
              <a:cxnLst>
                <a:cxn ang="0">
                  <a:pos x="T0" y="T1"/>
                </a:cxn>
                <a:cxn ang="0">
                  <a:pos x="T2" y="T3"/>
                </a:cxn>
                <a:cxn ang="0">
                  <a:pos x="T4" y="T5"/>
                </a:cxn>
                <a:cxn ang="0">
                  <a:pos x="T6" y="T7"/>
                </a:cxn>
              </a:cxnLst>
              <a:rect l="0" t="0" r="r" b="b"/>
              <a:pathLst>
                <a:path w="78" h="15">
                  <a:moveTo>
                    <a:pt x="78" y="15"/>
                  </a:moveTo>
                  <a:lnTo>
                    <a:pt x="78" y="0"/>
                  </a:lnTo>
                  <a:lnTo>
                    <a:pt x="77"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0" name="Freeform 2652"/>
            <p:cNvSpPr>
              <a:spLocks/>
            </p:cNvSpPr>
            <p:nvPr/>
          </p:nvSpPr>
          <p:spPr bwMode="auto">
            <a:xfrm>
              <a:off x="2339" y="3006"/>
              <a:ext cx="39" cy="7"/>
            </a:xfrm>
            <a:custGeom>
              <a:avLst/>
              <a:gdLst>
                <a:gd name="T0" fmla="*/ 0 w 78"/>
                <a:gd name="T1" fmla="*/ 0 h 14"/>
                <a:gd name="T2" fmla="*/ 0 w 78"/>
                <a:gd name="T3" fmla="*/ 14 h 14"/>
                <a:gd name="T4" fmla="*/ 5 w 78"/>
                <a:gd name="T5" fmla="*/ 14 h 14"/>
                <a:gd name="T6" fmla="*/ 5 w 78"/>
                <a:gd name="T7" fmla="*/ 13 h 14"/>
                <a:gd name="T8" fmla="*/ 16 w 78"/>
                <a:gd name="T9" fmla="*/ 11 h 14"/>
                <a:gd name="T10" fmla="*/ 16 w 78"/>
                <a:gd name="T11" fmla="*/ 10 h 14"/>
                <a:gd name="T12" fmla="*/ 27 w 78"/>
                <a:gd name="T13" fmla="*/ 10 h 14"/>
                <a:gd name="T14" fmla="*/ 27 w 78"/>
                <a:gd name="T15" fmla="*/ 8 h 14"/>
                <a:gd name="T16" fmla="*/ 33 w 78"/>
                <a:gd name="T17" fmla="*/ 8 h 14"/>
                <a:gd name="T18" fmla="*/ 33 w 78"/>
                <a:gd name="T19" fmla="*/ 7 h 14"/>
                <a:gd name="T20" fmla="*/ 40 w 78"/>
                <a:gd name="T21" fmla="*/ 7 h 14"/>
                <a:gd name="T22" fmla="*/ 40 w 78"/>
                <a:gd name="T23" fmla="*/ 5 h 14"/>
                <a:gd name="T24" fmla="*/ 54 w 78"/>
                <a:gd name="T25" fmla="*/ 5 h 14"/>
                <a:gd name="T26" fmla="*/ 54 w 78"/>
                <a:gd name="T27" fmla="*/ 4 h 14"/>
                <a:gd name="T28" fmla="*/ 78 w 78"/>
                <a:gd name="T29" fmla="*/ 4 h 14"/>
                <a:gd name="T30" fmla="*/ 78 w 78"/>
                <a:gd name="T31" fmla="*/ 0 h 14"/>
                <a:gd name="T32" fmla="*/ 0 w 78"/>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4">
                  <a:moveTo>
                    <a:pt x="0" y="0"/>
                  </a:moveTo>
                  <a:lnTo>
                    <a:pt x="0" y="14"/>
                  </a:lnTo>
                  <a:lnTo>
                    <a:pt x="5" y="14"/>
                  </a:lnTo>
                  <a:lnTo>
                    <a:pt x="5" y="13"/>
                  </a:lnTo>
                  <a:lnTo>
                    <a:pt x="16" y="11"/>
                  </a:lnTo>
                  <a:lnTo>
                    <a:pt x="16" y="10"/>
                  </a:lnTo>
                  <a:lnTo>
                    <a:pt x="27" y="10"/>
                  </a:lnTo>
                  <a:lnTo>
                    <a:pt x="27" y="8"/>
                  </a:lnTo>
                  <a:lnTo>
                    <a:pt x="33" y="8"/>
                  </a:lnTo>
                  <a:lnTo>
                    <a:pt x="33" y="7"/>
                  </a:lnTo>
                  <a:lnTo>
                    <a:pt x="40" y="7"/>
                  </a:lnTo>
                  <a:lnTo>
                    <a:pt x="40" y="5"/>
                  </a:lnTo>
                  <a:lnTo>
                    <a:pt x="54" y="5"/>
                  </a:lnTo>
                  <a:lnTo>
                    <a:pt x="54" y="4"/>
                  </a:lnTo>
                  <a:lnTo>
                    <a:pt x="78" y="4"/>
                  </a:lnTo>
                  <a:lnTo>
                    <a:pt x="78"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1" name="Line 2653"/>
            <p:cNvSpPr>
              <a:spLocks noChangeShapeType="1"/>
            </p:cNvSpPr>
            <p:nvPr/>
          </p:nvSpPr>
          <p:spPr bwMode="auto">
            <a:xfrm>
              <a:off x="2338" y="3006"/>
              <a:ext cx="1" cy="7"/>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2" name="Freeform 2654"/>
            <p:cNvSpPr>
              <a:spLocks/>
            </p:cNvSpPr>
            <p:nvPr/>
          </p:nvSpPr>
          <p:spPr bwMode="auto">
            <a:xfrm>
              <a:off x="2339" y="3006"/>
              <a:ext cx="39" cy="2"/>
            </a:xfrm>
            <a:custGeom>
              <a:avLst/>
              <a:gdLst>
                <a:gd name="T0" fmla="*/ 78 w 78"/>
                <a:gd name="T1" fmla="*/ 5 h 5"/>
                <a:gd name="T2" fmla="*/ 78 w 78"/>
                <a:gd name="T3" fmla="*/ 0 h 5"/>
                <a:gd name="T4" fmla="*/ 76 w 78"/>
                <a:gd name="T5" fmla="*/ 0 h 5"/>
                <a:gd name="T6" fmla="*/ 0 w 78"/>
                <a:gd name="T7" fmla="*/ 0 h 5"/>
              </a:gdLst>
              <a:ahLst/>
              <a:cxnLst>
                <a:cxn ang="0">
                  <a:pos x="T0" y="T1"/>
                </a:cxn>
                <a:cxn ang="0">
                  <a:pos x="T2" y="T3"/>
                </a:cxn>
                <a:cxn ang="0">
                  <a:pos x="T4" y="T5"/>
                </a:cxn>
                <a:cxn ang="0">
                  <a:pos x="T6" y="T7"/>
                </a:cxn>
              </a:cxnLst>
              <a:rect l="0" t="0" r="r" b="b"/>
              <a:pathLst>
                <a:path w="78" h="5">
                  <a:moveTo>
                    <a:pt x="78" y="5"/>
                  </a:moveTo>
                  <a:lnTo>
                    <a:pt x="78" y="0"/>
                  </a:lnTo>
                  <a:lnTo>
                    <a:pt x="76"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3" name="Freeform 2655"/>
            <p:cNvSpPr>
              <a:spLocks/>
            </p:cNvSpPr>
            <p:nvPr/>
          </p:nvSpPr>
          <p:spPr bwMode="auto">
            <a:xfrm>
              <a:off x="2300" y="3006"/>
              <a:ext cx="38" cy="11"/>
            </a:xfrm>
            <a:custGeom>
              <a:avLst/>
              <a:gdLst>
                <a:gd name="T0" fmla="*/ 0 w 78"/>
                <a:gd name="T1" fmla="*/ 0 h 21"/>
                <a:gd name="T2" fmla="*/ 0 w 78"/>
                <a:gd name="T3" fmla="*/ 21 h 21"/>
                <a:gd name="T4" fmla="*/ 52 w 78"/>
                <a:gd name="T5" fmla="*/ 21 h 21"/>
                <a:gd name="T6" fmla="*/ 52 w 78"/>
                <a:gd name="T7" fmla="*/ 20 h 21"/>
                <a:gd name="T8" fmla="*/ 64 w 78"/>
                <a:gd name="T9" fmla="*/ 18 h 21"/>
                <a:gd name="T10" fmla="*/ 64 w 78"/>
                <a:gd name="T11" fmla="*/ 17 h 21"/>
                <a:gd name="T12" fmla="*/ 69 w 78"/>
                <a:gd name="T13" fmla="*/ 17 h 21"/>
                <a:gd name="T14" fmla="*/ 69 w 78"/>
                <a:gd name="T15" fmla="*/ 15 h 21"/>
                <a:gd name="T16" fmla="*/ 78 w 78"/>
                <a:gd name="T17" fmla="*/ 15 h 21"/>
                <a:gd name="T18" fmla="*/ 78 w 78"/>
                <a:gd name="T19" fmla="*/ 0 h 21"/>
                <a:gd name="T20" fmla="*/ 0 w 78"/>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21">
                  <a:moveTo>
                    <a:pt x="0" y="0"/>
                  </a:moveTo>
                  <a:lnTo>
                    <a:pt x="0" y="21"/>
                  </a:lnTo>
                  <a:lnTo>
                    <a:pt x="52" y="21"/>
                  </a:lnTo>
                  <a:lnTo>
                    <a:pt x="52" y="20"/>
                  </a:lnTo>
                  <a:lnTo>
                    <a:pt x="64" y="18"/>
                  </a:lnTo>
                  <a:lnTo>
                    <a:pt x="64" y="17"/>
                  </a:lnTo>
                  <a:lnTo>
                    <a:pt x="69" y="17"/>
                  </a:lnTo>
                  <a:lnTo>
                    <a:pt x="69" y="15"/>
                  </a:lnTo>
                  <a:lnTo>
                    <a:pt x="78" y="15"/>
                  </a:lnTo>
                  <a:lnTo>
                    <a:pt x="78"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4" name="Freeform 2656"/>
            <p:cNvSpPr>
              <a:spLocks/>
            </p:cNvSpPr>
            <p:nvPr/>
          </p:nvSpPr>
          <p:spPr bwMode="auto">
            <a:xfrm>
              <a:off x="2299" y="3006"/>
              <a:ext cx="21" cy="11"/>
            </a:xfrm>
            <a:custGeom>
              <a:avLst/>
              <a:gdLst>
                <a:gd name="T0" fmla="*/ 0 w 42"/>
                <a:gd name="T1" fmla="*/ 0 h 23"/>
                <a:gd name="T2" fmla="*/ 0 w 42"/>
                <a:gd name="T3" fmla="*/ 23 h 23"/>
                <a:gd name="T4" fmla="*/ 1 w 42"/>
                <a:gd name="T5" fmla="*/ 23 h 23"/>
                <a:gd name="T6" fmla="*/ 42 w 42"/>
                <a:gd name="T7" fmla="*/ 23 h 23"/>
              </a:gdLst>
              <a:ahLst/>
              <a:cxnLst>
                <a:cxn ang="0">
                  <a:pos x="T0" y="T1"/>
                </a:cxn>
                <a:cxn ang="0">
                  <a:pos x="T2" y="T3"/>
                </a:cxn>
                <a:cxn ang="0">
                  <a:pos x="T4" y="T5"/>
                </a:cxn>
                <a:cxn ang="0">
                  <a:pos x="T6" y="T7"/>
                </a:cxn>
              </a:cxnLst>
              <a:rect l="0" t="0" r="r" b="b"/>
              <a:pathLst>
                <a:path w="42" h="23">
                  <a:moveTo>
                    <a:pt x="0" y="0"/>
                  </a:moveTo>
                  <a:lnTo>
                    <a:pt x="0" y="23"/>
                  </a:lnTo>
                  <a:lnTo>
                    <a:pt x="1" y="23"/>
                  </a:lnTo>
                  <a:lnTo>
                    <a:pt x="42" y="23"/>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5" name="Freeform 2657"/>
            <p:cNvSpPr>
              <a:spLocks/>
            </p:cNvSpPr>
            <p:nvPr/>
          </p:nvSpPr>
          <p:spPr bwMode="auto">
            <a:xfrm>
              <a:off x="2300" y="3006"/>
              <a:ext cx="38" cy="7"/>
            </a:xfrm>
            <a:custGeom>
              <a:avLst/>
              <a:gdLst>
                <a:gd name="T0" fmla="*/ 78 w 78"/>
                <a:gd name="T1" fmla="*/ 15 h 15"/>
                <a:gd name="T2" fmla="*/ 78 w 78"/>
                <a:gd name="T3" fmla="*/ 0 h 15"/>
                <a:gd name="T4" fmla="*/ 76 w 78"/>
                <a:gd name="T5" fmla="*/ 0 h 15"/>
                <a:gd name="T6" fmla="*/ 0 w 78"/>
                <a:gd name="T7" fmla="*/ 0 h 15"/>
              </a:gdLst>
              <a:ahLst/>
              <a:cxnLst>
                <a:cxn ang="0">
                  <a:pos x="T0" y="T1"/>
                </a:cxn>
                <a:cxn ang="0">
                  <a:pos x="T2" y="T3"/>
                </a:cxn>
                <a:cxn ang="0">
                  <a:pos x="T4" y="T5"/>
                </a:cxn>
                <a:cxn ang="0">
                  <a:pos x="T6" y="T7"/>
                </a:cxn>
              </a:cxnLst>
              <a:rect l="0" t="0" r="r" b="b"/>
              <a:pathLst>
                <a:path w="78" h="15">
                  <a:moveTo>
                    <a:pt x="78" y="15"/>
                  </a:moveTo>
                  <a:lnTo>
                    <a:pt x="78" y="0"/>
                  </a:lnTo>
                  <a:lnTo>
                    <a:pt x="76"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6" name="Rectangle 2658"/>
            <p:cNvSpPr>
              <a:spLocks noChangeArrowheads="1"/>
            </p:cNvSpPr>
            <p:nvPr/>
          </p:nvSpPr>
          <p:spPr bwMode="auto">
            <a:xfrm>
              <a:off x="2260" y="3006"/>
              <a:ext cx="39"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7" name="Freeform 2659"/>
            <p:cNvSpPr>
              <a:spLocks/>
            </p:cNvSpPr>
            <p:nvPr/>
          </p:nvSpPr>
          <p:spPr bwMode="auto">
            <a:xfrm>
              <a:off x="2259" y="3006"/>
              <a:ext cx="40"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8" name="Rectangle 2660"/>
            <p:cNvSpPr>
              <a:spLocks noChangeArrowheads="1"/>
            </p:cNvSpPr>
            <p:nvPr/>
          </p:nvSpPr>
          <p:spPr bwMode="auto">
            <a:xfrm>
              <a:off x="2221" y="3006"/>
              <a:ext cx="38"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39" name="Freeform 2661"/>
            <p:cNvSpPr>
              <a:spLocks/>
            </p:cNvSpPr>
            <p:nvPr/>
          </p:nvSpPr>
          <p:spPr bwMode="auto">
            <a:xfrm>
              <a:off x="2220" y="3006"/>
              <a:ext cx="39" cy="11"/>
            </a:xfrm>
            <a:custGeom>
              <a:avLst/>
              <a:gdLst>
                <a:gd name="T0" fmla="*/ 0 w 79"/>
                <a:gd name="T1" fmla="*/ 0 h 23"/>
                <a:gd name="T2" fmla="*/ 0 w 79"/>
                <a:gd name="T3" fmla="*/ 23 h 23"/>
                <a:gd name="T4" fmla="*/ 1 w 79"/>
                <a:gd name="T5" fmla="*/ 23 h 23"/>
                <a:gd name="T6" fmla="*/ 79 w 79"/>
                <a:gd name="T7" fmla="*/ 23 h 23"/>
                <a:gd name="T8" fmla="*/ 79 w 79"/>
                <a:gd name="T9" fmla="*/ 22 h 23"/>
                <a:gd name="T10" fmla="*/ 79 w 79"/>
                <a:gd name="T11" fmla="*/ 0 h 23"/>
                <a:gd name="T12" fmla="*/ 77 w 79"/>
                <a:gd name="T13" fmla="*/ 0 h 23"/>
                <a:gd name="T14" fmla="*/ 1 w 7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23">
                  <a:moveTo>
                    <a:pt x="0" y="0"/>
                  </a:moveTo>
                  <a:lnTo>
                    <a:pt x="0" y="23"/>
                  </a:lnTo>
                  <a:lnTo>
                    <a:pt x="1" y="23"/>
                  </a:lnTo>
                  <a:lnTo>
                    <a:pt x="79" y="23"/>
                  </a:lnTo>
                  <a:lnTo>
                    <a:pt x="79" y="22"/>
                  </a:lnTo>
                  <a:lnTo>
                    <a:pt x="79" y="0"/>
                  </a:lnTo>
                  <a:lnTo>
                    <a:pt x="77" y="0"/>
                  </a:lnTo>
                  <a:lnTo>
                    <a:pt x="1"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0" name="Rectangle 2662"/>
            <p:cNvSpPr>
              <a:spLocks noChangeArrowheads="1"/>
            </p:cNvSpPr>
            <p:nvPr/>
          </p:nvSpPr>
          <p:spPr bwMode="auto">
            <a:xfrm>
              <a:off x="2210" y="3006"/>
              <a:ext cx="10" cy="11"/>
            </a:xfrm>
            <a:prstGeom prst="rect">
              <a:avLst/>
            </a:prstGeom>
            <a:solidFill>
              <a:srgbClr val="CCCC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1" name="Freeform 2663"/>
            <p:cNvSpPr>
              <a:spLocks/>
            </p:cNvSpPr>
            <p:nvPr/>
          </p:nvSpPr>
          <p:spPr bwMode="auto">
            <a:xfrm>
              <a:off x="2210" y="3006"/>
              <a:ext cx="10" cy="11"/>
            </a:xfrm>
            <a:custGeom>
              <a:avLst/>
              <a:gdLst>
                <a:gd name="T0" fmla="*/ 0 w 20"/>
                <a:gd name="T1" fmla="*/ 23 h 23"/>
                <a:gd name="T2" fmla="*/ 20 w 20"/>
                <a:gd name="T3" fmla="*/ 23 h 23"/>
                <a:gd name="T4" fmla="*/ 20 w 20"/>
                <a:gd name="T5" fmla="*/ 22 h 23"/>
                <a:gd name="T6" fmla="*/ 20 w 20"/>
                <a:gd name="T7" fmla="*/ 0 h 23"/>
                <a:gd name="T8" fmla="*/ 18 w 20"/>
                <a:gd name="T9" fmla="*/ 0 h 23"/>
                <a:gd name="T10" fmla="*/ 0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0" y="23"/>
                  </a:moveTo>
                  <a:lnTo>
                    <a:pt x="20" y="23"/>
                  </a:lnTo>
                  <a:lnTo>
                    <a:pt x="20" y="22"/>
                  </a:lnTo>
                  <a:lnTo>
                    <a:pt x="20" y="0"/>
                  </a:lnTo>
                  <a:lnTo>
                    <a:pt x="1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2" name="Line 2664"/>
            <p:cNvSpPr>
              <a:spLocks noChangeShapeType="1"/>
            </p:cNvSpPr>
            <p:nvPr/>
          </p:nvSpPr>
          <p:spPr bwMode="auto">
            <a:xfrm>
              <a:off x="2634" y="3025"/>
              <a:ext cx="1"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3" name="Freeform 2665"/>
            <p:cNvSpPr>
              <a:spLocks/>
            </p:cNvSpPr>
            <p:nvPr/>
          </p:nvSpPr>
          <p:spPr bwMode="auto">
            <a:xfrm>
              <a:off x="2595" y="3018"/>
              <a:ext cx="39" cy="10"/>
            </a:xfrm>
            <a:custGeom>
              <a:avLst/>
              <a:gdLst>
                <a:gd name="T0" fmla="*/ 0 w 77"/>
                <a:gd name="T1" fmla="*/ 0 h 20"/>
                <a:gd name="T2" fmla="*/ 0 w 77"/>
                <a:gd name="T3" fmla="*/ 13 h 20"/>
                <a:gd name="T4" fmla="*/ 18 w 77"/>
                <a:gd name="T5" fmla="*/ 13 h 20"/>
                <a:gd name="T6" fmla="*/ 18 w 77"/>
                <a:gd name="T7" fmla="*/ 15 h 20"/>
                <a:gd name="T8" fmla="*/ 29 w 77"/>
                <a:gd name="T9" fmla="*/ 15 h 20"/>
                <a:gd name="T10" fmla="*/ 29 w 77"/>
                <a:gd name="T11" fmla="*/ 16 h 20"/>
                <a:gd name="T12" fmla="*/ 46 w 77"/>
                <a:gd name="T13" fmla="*/ 16 h 20"/>
                <a:gd name="T14" fmla="*/ 46 w 77"/>
                <a:gd name="T15" fmla="*/ 17 h 20"/>
                <a:gd name="T16" fmla="*/ 58 w 77"/>
                <a:gd name="T17" fmla="*/ 17 h 20"/>
                <a:gd name="T18" fmla="*/ 58 w 77"/>
                <a:gd name="T19" fmla="*/ 19 h 20"/>
                <a:gd name="T20" fmla="*/ 67 w 77"/>
                <a:gd name="T21" fmla="*/ 19 h 20"/>
                <a:gd name="T22" fmla="*/ 67 w 77"/>
                <a:gd name="T23" fmla="*/ 20 h 20"/>
                <a:gd name="T24" fmla="*/ 77 w 77"/>
                <a:gd name="T25" fmla="*/ 20 h 20"/>
                <a:gd name="T26" fmla="*/ 77 w 77"/>
                <a:gd name="T27" fmla="*/ 9 h 20"/>
                <a:gd name="T28" fmla="*/ 76 w 77"/>
                <a:gd name="T29" fmla="*/ 9 h 20"/>
                <a:gd name="T30" fmla="*/ 76 w 77"/>
                <a:gd name="T31" fmla="*/ 3 h 20"/>
                <a:gd name="T32" fmla="*/ 74 w 77"/>
                <a:gd name="T33" fmla="*/ 3 h 20"/>
                <a:gd name="T34" fmla="*/ 74 w 77"/>
                <a:gd name="T35" fmla="*/ 0 h 20"/>
                <a:gd name="T36" fmla="*/ 0 w 77"/>
                <a:gd name="T3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20">
                  <a:moveTo>
                    <a:pt x="0" y="0"/>
                  </a:moveTo>
                  <a:lnTo>
                    <a:pt x="0" y="13"/>
                  </a:lnTo>
                  <a:lnTo>
                    <a:pt x="18" y="13"/>
                  </a:lnTo>
                  <a:lnTo>
                    <a:pt x="18" y="15"/>
                  </a:lnTo>
                  <a:lnTo>
                    <a:pt x="29" y="15"/>
                  </a:lnTo>
                  <a:lnTo>
                    <a:pt x="29" y="16"/>
                  </a:lnTo>
                  <a:lnTo>
                    <a:pt x="46" y="16"/>
                  </a:lnTo>
                  <a:lnTo>
                    <a:pt x="46" y="17"/>
                  </a:lnTo>
                  <a:lnTo>
                    <a:pt x="58" y="17"/>
                  </a:lnTo>
                  <a:lnTo>
                    <a:pt x="58" y="19"/>
                  </a:lnTo>
                  <a:lnTo>
                    <a:pt x="67" y="19"/>
                  </a:lnTo>
                  <a:lnTo>
                    <a:pt x="67" y="20"/>
                  </a:lnTo>
                  <a:lnTo>
                    <a:pt x="77" y="20"/>
                  </a:lnTo>
                  <a:lnTo>
                    <a:pt x="77" y="9"/>
                  </a:lnTo>
                  <a:lnTo>
                    <a:pt x="76" y="9"/>
                  </a:lnTo>
                  <a:lnTo>
                    <a:pt x="76" y="3"/>
                  </a:lnTo>
                  <a:lnTo>
                    <a:pt x="74" y="3"/>
                  </a:lnTo>
                  <a:lnTo>
                    <a:pt x="74"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4" name="Line 2666"/>
            <p:cNvSpPr>
              <a:spLocks noChangeShapeType="1"/>
            </p:cNvSpPr>
            <p:nvPr/>
          </p:nvSpPr>
          <p:spPr bwMode="auto">
            <a:xfrm>
              <a:off x="2595" y="3017"/>
              <a:ext cx="1" cy="6"/>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5" name="Line 2667"/>
            <p:cNvSpPr>
              <a:spLocks noChangeShapeType="1"/>
            </p:cNvSpPr>
            <p:nvPr/>
          </p:nvSpPr>
          <p:spPr bwMode="auto">
            <a:xfrm flipV="1">
              <a:off x="2634" y="3025"/>
              <a:ext cx="1"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6" name="Line 2668"/>
            <p:cNvSpPr>
              <a:spLocks noChangeShapeType="1"/>
            </p:cNvSpPr>
            <p:nvPr/>
          </p:nvSpPr>
          <p:spPr bwMode="auto">
            <a:xfrm flipH="1">
              <a:off x="2595" y="3017"/>
              <a:ext cx="37"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7" name="Freeform 2669"/>
            <p:cNvSpPr>
              <a:spLocks/>
            </p:cNvSpPr>
            <p:nvPr/>
          </p:nvSpPr>
          <p:spPr bwMode="auto">
            <a:xfrm>
              <a:off x="2556" y="3018"/>
              <a:ext cx="39" cy="6"/>
            </a:xfrm>
            <a:custGeom>
              <a:avLst/>
              <a:gdLst>
                <a:gd name="T0" fmla="*/ 0 w 77"/>
                <a:gd name="T1" fmla="*/ 0 h 13"/>
                <a:gd name="T2" fmla="*/ 0 w 77"/>
                <a:gd name="T3" fmla="*/ 6 h 13"/>
                <a:gd name="T4" fmla="*/ 22 w 77"/>
                <a:gd name="T5" fmla="*/ 6 h 13"/>
                <a:gd name="T6" fmla="*/ 22 w 77"/>
                <a:gd name="T7" fmla="*/ 7 h 13"/>
                <a:gd name="T8" fmla="*/ 32 w 77"/>
                <a:gd name="T9" fmla="*/ 7 h 13"/>
                <a:gd name="T10" fmla="*/ 32 w 77"/>
                <a:gd name="T11" fmla="*/ 9 h 13"/>
                <a:gd name="T12" fmla="*/ 41 w 77"/>
                <a:gd name="T13" fmla="*/ 9 h 13"/>
                <a:gd name="T14" fmla="*/ 41 w 77"/>
                <a:gd name="T15" fmla="*/ 10 h 13"/>
                <a:gd name="T16" fmla="*/ 62 w 77"/>
                <a:gd name="T17" fmla="*/ 10 h 13"/>
                <a:gd name="T18" fmla="*/ 62 w 77"/>
                <a:gd name="T19" fmla="*/ 12 h 13"/>
                <a:gd name="T20" fmla="*/ 74 w 77"/>
                <a:gd name="T21" fmla="*/ 12 h 13"/>
                <a:gd name="T22" fmla="*/ 74 w 77"/>
                <a:gd name="T23" fmla="*/ 13 h 13"/>
                <a:gd name="T24" fmla="*/ 77 w 77"/>
                <a:gd name="T25" fmla="*/ 13 h 13"/>
                <a:gd name="T26" fmla="*/ 77 w 77"/>
                <a:gd name="T27" fmla="*/ 0 h 13"/>
                <a:gd name="T28" fmla="*/ 0 w 7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13">
                  <a:moveTo>
                    <a:pt x="0" y="0"/>
                  </a:moveTo>
                  <a:lnTo>
                    <a:pt x="0" y="6"/>
                  </a:lnTo>
                  <a:lnTo>
                    <a:pt x="22" y="6"/>
                  </a:lnTo>
                  <a:lnTo>
                    <a:pt x="22" y="7"/>
                  </a:lnTo>
                  <a:lnTo>
                    <a:pt x="32" y="7"/>
                  </a:lnTo>
                  <a:lnTo>
                    <a:pt x="32" y="9"/>
                  </a:lnTo>
                  <a:lnTo>
                    <a:pt x="41" y="9"/>
                  </a:lnTo>
                  <a:lnTo>
                    <a:pt x="41" y="10"/>
                  </a:lnTo>
                  <a:lnTo>
                    <a:pt x="62" y="10"/>
                  </a:lnTo>
                  <a:lnTo>
                    <a:pt x="62" y="12"/>
                  </a:lnTo>
                  <a:lnTo>
                    <a:pt x="74" y="12"/>
                  </a:lnTo>
                  <a:lnTo>
                    <a:pt x="74" y="13"/>
                  </a:lnTo>
                  <a:lnTo>
                    <a:pt x="77" y="13"/>
                  </a:lnTo>
                  <a:lnTo>
                    <a:pt x="7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8" name="Line 2670"/>
            <p:cNvSpPr>
              <a:spLocks noChangeShapeType="1"/>
            </p:cNvSpPr>
            <p:nvPr/>
          </p:nvSpPr>
          <p:spPr bwMode="auto">
            <a:xfrm>
              <a:off x="2555" y="3017"/>
              <a:ext cx="1" cy="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49" name="Freeform 2671"/>
            <p:cNvSpPr>
              <a:spLocks/>
            </p:cNvSpPr>
            <p:nvPr/>
          </p:nvSpPr>
          <p:spPr bwMode="auto">
            <a:xfrm>
              <a:off x="2556" y="3017"/>
              <a:ext cx="39" cy="6"/>
            </a:xfrm>
            <a:custGeom>
              <a:avLst/>
              <a:gdLst>
                <a:gd name="T0" fmla="*/ 77 w 77"/>
                <a:gd name="T1" fmla="*/ 13 h 13"/>
                <a:gd name="T2" fmla="*/ 77 w 77"/>
                <a:gd name="T3" fmla="*/ 0 h 13"/>
                <a:gd name="T4" fmla="*/ 76 w 77"/>
                <a:gd name="T5" fmla="*/ 0 h 13"/>
                <a:gd name="T6" fmla="*/ 0 w 77"/>
                <a:gd name="T7" fmla="*/ 0 h 13"/>
              </a:gdLst>
              <a:ahLst/>
              <a:cxnLst>
                <a:cxn ang="0">
                  <a:pos x="T0" y="T1"/>
                </a:cxn>
                <a:cxn ang="0">
                  <a:pos x="T2" y="T3"/>
                </a:cxn>
                <a:cxn ang="0">
                  <a:pos x="T4" y="T5"/>
                </a:cxn>
                <a:cxn ang="0">
                  <a:pos x="T6" y="T7"/>
                </a:cxn>
              </a:cxnLst>
              <a:rect l="0" t="0" r="r" b="b"/>
              <a:pathLst>
                <a:path w="77" h="13">
                  <a:moveTo>
                    <a:pt x="77" y="13"/>
                  </a:moveTo>
                  <a:lnTo>
                    <a:pt x="77" y="0"/>
                  </a:lnTo>
                  <a:lnTo>
                    <a:pt x="76"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0" name="Freeform 2672"/>
            <p:cNvSpPr>
              <a:spLocks/>
            </p:cNvSpPr>
            <p:nvPr/>
          </p:nvSpPr>
          <p:spPr bwMode="auto">
            <a:xfrm>
              <a:off x="2516" y="3018"/>
              <a:ext cx="39" cy="2"/>
            </a:xfrm>
            <a:custGeom>
              <a:avLst/>
              <a:gdLst>
                <a:gd name="T0" fmla="*/ 0 w 77"/>
                <a:gd name="T1" fmla="*/ 0 h 5"/>
                <a:gd name="T2" fmla="*/ 0 w 77"/>
                <a:gd name="T3" fmla="*/ 3 h 5"/>
                <a:gd name="T4" fmla="*/ 55 w 77"/>
                <a:gd name="T5" fmla="*/ 3 h 5"/>
                <a:gd name="T6" fmla="*/ 55 w 77"/>
                <a:gd name="T7" fmla="*/ 5 h 5"/>
                <a:gd name="T8" fmla="*/ 77 w 77"/>
                <a:gd name="T9" fmla="*/ 5 h 5"/>
                <a:gd name="T10" fmla="*/ 77 w 77"/>
                <a:gd name="T11" fmla="*/ 0 h 5"/>
                <a:gd name="T12" fmla="*/ 0 w 77"/>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7" h="5">
                  <a:moveTo>
                    <a:pt x="0" y="0"/>
                  </a:moveTo>
                  <a:lnTo>
                    <a:pt x="0" y="3"/>
                  </a:lnTo>
                  <a:lnTo>
                    <a:pt x="55" y="3"/>
                  </a:lnTo>
                  <a:lnTo>
                    <a:pt x="55" y="5"/>
                  </a:lnTo>
                  <a:lnTo>
                    <a:pt x="77" y="5"/>
                  </a:lnTo>
                  <a:lnTo>
                    <a:pt x="7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1" name="Freeform 2673"/>
            <p:cNvSpPr>
              <a:spLocks/>
            </p:cNvSpPr>
            <p:nvPr/>
          </p:nvSpPr>
          <p:spPr bwMode="auto">
            <a:xfrm>
              <a:off x="2516" y="3019"/>
              <a:ext cx="11" cy="4"/>
            </a:xfrm>
            <a:custGeom>
              <a:avLst/>
              <a:gdLst>
                <a:gd name="T0" fmla="*/ 0 w 21"/>
                <a:gd name="T1" fmla="*/ 0 h 7"/>
                <a:gd name="T2" fmla="*/ 0 w 21"/>
                <a:gd name="T3" fmla="*/ 7 h 7"/>
                <a:gd name="T4" fmla="*/ 2 w 21"/>
                <a:gd name="T5" fmla="*/ 7 h 7"/>
                <a:gd name="T6" fmla="*/ 2 w 21"/>
                <a:gd name="T7" fmla="*/ 6 h 7"/>
                <a:gd name="T8" fmla="*/ 8 w 21"/>
                <a:gd name="T9" fmla="*/ 6 h 7"/>
                <a:gd name="T10" fmla="*/ 8 w 21"/>
                <a:gd name="T11" fmla="*/ 4 h 7"/>
                <a:gd name="T12" fmla="*/ 17 w 21"/>
                <a:gd name="T13" fmla="*/ 3 h 7"/>
                <a:gd name="T14" fmla="*/ 17 w 21"/>
                <a:gd name="T15" fmla="*/ 2 h 7"/>
                <a:gd name="T16" fmla="*/ 21 w 21"/>
                <a:gd name="T17" fmla="*/ 2 h 7"/>
                <a:gd name="T18" fmla="*/ 21 w 21"/>
                <a:gd name="T19" fmla="*/ 0 h 7"/>
                <a:gd name="T20" fmla="*/ 0 w 2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
                  <a:moveTo>
                    <a:pt x="0" y="0"/>
                  </a:moveTo>
                  <a:lnTo>
                    <a:pt x="0" y="7"/>
                  </a:lnTo>
                  <a:lnTo>
                    <a:pt x="2" y="7"/>
                  </a:lnTo>
                  <a:lnTo>
                    <a:pt x="2" y="6"/>
                  </a:lnTo>
                  <a:lnTo>
                    <a:pt x="8" y="6"/>
                  </a:lnTo>
                  <a:lnTo>
                    <a:pt x="8" y="4"/>
                  </a:lnTo>
                  <a:lnTo>
                    <a:pt x="17" y="3"/>
                  </a:lnTo>
                  <a:lnTo>
                    <a:pt x="17" y="2"/>
                  </a:lnTo>
                  <a:lnTo>
                    <a:pt x="21" y="2"/>
                  </a:lnTo>
                  <a:lnTo>
                    <a:pt x="21"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2" name="Line 2674"/>
            <p:cNvSpPr>
              <a:spLocks noChangeShapeType="1"/>
            </p:cNvSpPr>
            <p:nvPr/>
          </p:nvSpPr>
          <p:spPr bwMode="auto">
            <a:xfrm>
              <a:off x="2516" y="3017"/>
              <a:ext cx="1" cy="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3" name="Freeform 2675"/>
            <p:cNvSpPr>
              <a:spLocks/>
            </p:cNvSpPr>
            <p:nvPr/>
          </p:nvSpPr>
          <p:spPr bwMode="auto">
            <a:xfrm>
              <a:off x="2516" y="3017"/>
              <a:ext cx="39" cy="3"/>
            </a:xfrm>
            <a:custGeom>
              <a:avLst/>
              <a:gdLst>
                <a:gd name="T0" fmla="*/ 77 w 77"/>
                <a:gd name="T1" fmla="*/ 6 h 6"/>
                <a:gd name="T2" fmla="*/ 77 w 77"/>
                <a:gd name="T3" fmla="*/ 0 h 6"/>
                <a:gd name="T4" fmla="*/ 76 w 77"/>
                <a:gd name="T5" fmla="*/ 0 h 6"/>
                <a:gd name="T6" fmla="*/ 0 w 77"/>
                <a:gd name="T7" fmla="*/ 0 h 6"/>
              </a:gdLst>
              <a:ahLst/>
              <a:cxnLst>
                <a:cxn ang="0">
                  <a:pos x="T0" y="T1"/>
                </a:cxn>
                <a:cxn ang="0">
                  <a:pos x="T2" y="T3"/>
                </a:cxn>
                <a:cxn ang="0">
                  <a:pos x="T4" y="T5"/>
                </a:cxn>
                <a:cxn ang="0">
                  <a:pos x="T6" y="T7"/>
                </a:cxn>
              </a:cxnLst>
              <a:rect l="0" t="0" r="r" b="b"/>
              <a:pathLst>
                <a:path w="77" h="6">
                  <a:moveTo>
                    <a:pt x="77" y="6"/>
                  </a:moveTo>
                  <a:lnTo>
                    <a:pt x="77" y="0"/>
                  </a:lnTo>
                  <a:lnTo>
                    <a:pt x="76"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4" name="Freeform 2676"/>
            <p:cNvSpPr>
              <a:spLocks/>
            </p:cNvSpPr>
            <p:nvPr/>
          </p:nvSpPr>
          <p:spPr bwMode="auto">
            <a:xfrm>
              <a:off x="2477" y="3018"/>
              <a:ext cx="39" cy="7"/>
            </a:xfrm>
            <a:custGeom>
              <a:avLst/>
              <a:gdLst>
                <a:gd name="T0" fmla="*/ 0 w 77"/>
                <a:gd name="T1" fmla="*/ 0 h 15"/>
                <a:gd name="T2" fmla="*/ 0 w 77"/>
                <a:gd name="T3" fmla="*/ 10 h 15"/>
                <a:gd name="T4" fmla="*/ 29 w 77"/>
                <a:gd name="T5" fmla="*/ 10 h 15"/>
                <a:gd name="T6" fmla="*/ 29 w 77"/>
                <a:gd name="T7" fmla="*/ 12 h 15"/>
                <a:gd name="T8" fmla="*/ 36 w 77"/>
                <a:gd name="T9" fmla="*/ 12 h 15"/>
                <a:gd name="T10" fmla="*/ 36 w 77"/>
                <a:gd name="T11" fmla="*/ 13 h 15"/>
                <a:gd name="T12" fmla="*/ 53 w 77"/>
                <a:gd name="T13" fmla="*/ 13 h 15"/>
                <a:gd name="T14" fmla="*/ 53 w 77"/>
                <a:gd name="T15" fmla="*/ 15 h 15"/>
                <a:gd name="T16" fmla="*/ 69 w 77"/>
                <a:gd name="T17" fmla="*/ 15 h 15"/>
                <a:gd name="T18" fmla="*/ 69 w 77"/>
                <a:gd name="T19" fmla="*/ 13 h 15"/>
                <a:gd name="T20" fmla="*/ 77 w 77"/>
                <a:gd name="T21" fmla="*/ 12 h 15"/>
                <a:gd name="T22" fmla="*/ 77 w 77"/>
                <a:gd name="T23" fmla="*/ 0 h 15"/>
                <a:gd name="T24" fmla="*/ 0 w 77"/>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15">
                  <a:moveTo>
                    <a:pt x="0" y="0"/>
                  </a:moveTo>
                  <a:lnTo>
                    <a:pt x="0" y="10"/>
                  </a:lnTo>
                  <a:lnTo>
                    <a:pt x="29" y="10"/>
                  </a:lnTo>
                  <a:lnTo>
                    <a:pt x="29" y="12"/>
                  </a:lnTo>
                  <a:lnTo>
                    <a:pt x="36" y="12"/>
                  </a:lnTo>
                  <a:lnTo>
                    <a:pt x="36" y="13"/>
                  </a:lnTo>
                  <a:lnTo>
                    <a:pt x="53" y="13"/>
                  </a:lnTo>
                  <a:lnTo>
                    <a:pt x="53" y="15"/>
                  </a:lnTo>
                  <a:lnTo>
                    <a:pt x="69" y="15"/>
                  </a:lnTo>
                  <a:lnTo>
                    <a:pt x="69" y="13"/>
                  </a:lnTo>
                  <a:lnTo>
                    <a:pt x="77" y="12"/>
                  </a:lnTo>
                  <a:lnTo>
                    <a:pt x="77"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5" name="Line 2677"/>
            <p:cNvSpPr>
              <a:spLocks noChangeShapeType="1"/>
            </p:cNvSpPr>
            <p:nvPr/>
          </p:nvSpPr>
          <p:spPr bwMode="auto">
            <a:xfrm>
              <a:off x="2476" y="3017"/>
              <a:ext cx="1" cy="5"/>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6" name="Freeform 2678"/>
            <p:cNvSpPr>
              <a:spLocks/>
            </p:cNvSpPr>
            <p:nvPr/>
          </p:nvSpPr>
          <p:spPr bwMode="auto">
            <a:xfrm>
              <a:off x="2477" y="3017"/>
              <a:ext cx="39" cy="5"/>
            </a:xfrm>
            <a:custGeom>
              <a:avLst/>
              <a:gdLst>
                <a:gd name="T0" fmla="*/ 77 w 77"/>
                <a:gd name="T1" fmla="*/ 10 h 10"/>
                <a:gd name="T2" fmla="*/ 77 w 77"/>
                <a:gd name="T3" fmla="*/ 0 h 10"/>
                <a:gd name="T4" fmla="*/ 76 w 77"/>
                <a:gd name="T5" fmla="*/ 0 h 10"/>
                <a:gd name="T6" fmla="*/ 0 w 77"/>
                <a:gd name="T7" fmla="*/ 0 h 10"/>
              </a:gdLst>
              <a:ahLst/>
              <a:cxnLst>
                <a:cxn ang="0">
                  <a:pos x="T0" y="T1"/>
                </a:cxn>
                <a:cxn ang="0">
                  <a:pos x="T2" y="T3"/>
                </a:cxn>
                <a:cxn ang="0">
                  <a:pos x="T4" y="T5"/>
                </a:cxn>
                <a:cxn ang="0">
                  <a:pos x="T6" y="T7"/>
                </a:cxn>
              </a:cxnLst>
              <a:rect l="0" t="0" r="r" b="b"/>
              <a:pathLst>
                <a:path w="77" h="10">
                  <a:moveTo>
                    <a:pt x="77" y="10"/>
                  </a:moveTo>
                  <a:lnTo>
                    <a:pt x="77" y="0"/>
                  </a:lnTo>
                  <a:lnTo>
                    <a:pt x="76"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7" name="Freeform 2679"/>
            <p:cNvSpPr>
              <a:spLocks/>
            </p:cNvSpPr>
            <p:nvPr/>
          </p:nvSpPr>
          <p:spPr bwMode="auto">
            <a:xfrm>
              <a:off x="2437" y="3018"/>
              <a:ext cx="39" cy="6"/>
            </a:xfrm>
            <a:custGeom>
              <a:avLst/>
              <a:gdLst>
                <a:gd name="T0" fmla="*/ 0 w 78"/>
                <a:gd name="T1" fmla="*/ 0 h 13"/>
                <a:gd name="T2" fmla="*/ 0 w 78"/>
                <a:gd name="T3" fmla="*/ 5 h 13"/>
                <a:gd name="T4" fmla="*/ 5 w 78"/>
                <a:gd name="T5" fmla="*/ 6 h 13"/>
                <a:gd name="T6" fmla="*/ 5 w 78"/>
                <a:gd name="T7" fmla="*/ 7 h 13"/>
                <a:gd name="T8" fmla="*/ 9 w 78"/>
                <a:gd name="T9" fmla="*/ 7 h 13"/>
                <a:gd name="T10" fmla="*/ 9 w 78"/>
                <a:gd name="T11" fmla="*/ 9 h 13"/>
                <a:gd name="T12" fmla="*/ 12 w 78"/>
                <a:gd name="T13" fmla="*/ 9 h 13"/>
                <a:gd name="T14" fmla="*/ 12 w 78"/>
                <a:gd name="T15" fmla="*/ 10 h 13"/>
                <a:gd name="T16" fmla="*/ 23 w 78"/>
                <a:gd name="T17" fmla="*/ 10 h 13"/>
                <a:gd name="T18" fmla="*/ 23 w 78"/>
                <a:gd name="T19" fmla="*/ 12 h 13"/>
                <a:gd name="T20" fmla="*/ 33 w 78"/>
                <a:gd name="T21" fmla="*/ 12 h 13"/>
                <a:gd name="T22" fmla="*/ 33 w 78"/>
                <a:gd name="T23" fmla="*/ 13 h 13"/>
                <a:gd name="T24" fmla="*/ 75 w 78"/>
                <a:gd name="T25" fmla="*/ 12 h 13"/>
                <a:gd name="T26" fmla="*/ 75 w 78"/>
                <a:gd name="T27" fmla="*/ 10 h 13"/>
                <a:gd name="T28" fmla="*/ 78 w 78"/>
                <a:gd name="T29" fmla="*/ 10 h 13"/>
                <a:gd name="T30" fmla="*/ 78 w 78"/>
                <a:gd name="T31" fmla="*/ 0 h 13"/>
                <a:gd name="T32" fmla="*/ 0 w 78"/>
                <a:gd name="T3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
                  <a:moveTo>
                    <a:pt x="0" y="0"/>
                  </a:moveTo>
                  <a:lnTo>
                    <a:pt x="0" y="5"/>
                  </a:lnTo>
                  <a:lnTo>
                    <a:pt x="5" y="6"/>
                  </a:lnTo>
                  <a:lnTo>
                    <a:pt x="5" y="7"/>
                  </a:lnTo>
                  <a:lnTo>
                    <a:pt x="9" y="7"/>
                  </a:lnTo>
                  <a:lnTo>
                    <a:pt x="9" y="9"/>
                  </a:lnTo>
                  <a:lnTo>
                    <a:pt x="12" y="9"/>
                  </a:lnTo>
                  <a:lnTo>
                    <a:pt x="12" y="10"/>
                  </a:lnTo>
                  <a:lnTo>
                    <a:pt x="23" y="10"/>
                  </a:lnTo>
                  <a:lnTo>
                    <a:pt x="23" y="12"/>
                  </a:lnTo>
                  <a:lnTo>
                    <a:pt x="33" y="12"/>
                  </a:lnTo>
                  <a:lnTo>
                    <a:pt x="33" y="13"/>
                  </a:lnTo>
                  <a:lnTo>
                    <a:pt x="75" y="12"/>
                  </a:lnTo>
                  <a:lnTo>
                    <a:pt x="75" y="10"/>
                  </a:lnTo>
                  <a:lnTo>
                    <a:pt x="78" y="10"/>
                  </a:lnTo>
                  <a:lnTo>
                    <a:pt x="78"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8" name="Line 2680"/>
            <p:cNvSpPr>
              <a:spLocks noChangeShapeType="1"/>
            </p:cNvSpPr>
            <p:nvPr/>
          </p:nvSpPr>
          <p:spPr bwMode="auto">
            <a:xfrm>
              <a:off x="2437" y="3017"/>
              <a:ext cx="1" cy="2"/>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59" name="Freeform 2681"/>
            <p:cNvSpPr>
              <a:spLocks/>
            </p:cNvSpPr>
            <p:nvPr/>
          </p:nvSpPr>
          <p:spPr bwMode="auto">
            <a:xfrm>
              <a:off x="2437" y="3017"/>
              <a:ext cx="39" cy="5"/>
            </a:xfrm>
            <a:custGeom>
              <a:avLst/>
              <a:gdLst>
                <a:gd name="T0" fmla="*/ 78 w 78"/>
                <a:gd name="T1" fmla="*/ 10 h 10"/>
                <a:gd name="T2" fmla="*/ 78 w 78"/>
                <a:gd name="T3" fmla="*/ 0 h 10"/>
                <a:gd name="T4" fmla="*/ 77 w 78"/>
                <a:gd name="T5" fmla="*/ 0 h 10"/>
                <a:gd name="T6" fmla="*/ 0 w 78"/>
                <a:gd name="T7" fmla="*/ 0 h 10"/>
              </a:gdLst>
              <a:ahLst/>
              <a:cxnLst>
                <a:cxn ang="0">
                  <a:pos x="T0" y="T1"/>
                </a:cxn>
                <a:cxn ang="0">
                  <a:pos x="T2" y="T3"/>
                </a:cxn>
                <a:cxn ang="0">
                  <a:pos x="T4" y="T5"/>
                </a:cxn>
                <a:cxn ang="0">
                  <a:pos x="T6" y="T7"/>
                </a:cxn>
              </a:cxnLst>
              <a:rect l="0" t="0" r="r" b="b"/>
              <a:pathLst>
                <a:path w="78" h="10">
                  <a:moveTo>
                    <a:pt x="78" y="10"/>
                  </a:moveTo>
                  <a:lnTo>
                    <a:pt x="78" y="0"/>
                  </a:lnTo>
                  <a:lnTo>
                    <a:pt x="77"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0" name="Freeform 2682"/>
            <p:cNvSpPr>
              <a:spLocks/>
            </p:cNvSpPr>
            <p:nvPr/>
          </p:nvSpPr>
          <p:spPr bwMode="auto">
            <a:xfrm>
              <a:off x="2432" y="3018"/>
              <a:ext cx="5" cy="2"/>
            </a:xfrm>
            <a:custGeom>
              <a:avLst/>
              <a:gdLst>
                <a:gd name="T0" fmla="*/ 0 w 10"/>
                <a:gd name="T1" fmla="*/ 0 h 5"/>
                <a:gd name="T2" fmla="*/ 0 w 10"/>
                <a:gd name="T3" fmla="*/ 2 h 5"/>
                <a:gd name="T4" fmla="*/ 6 w 10"/>
                <a:gd name="T5" fmla="*/ 2 h 5"/>
                <a:gd name="T6" fmla="*/ 6 w 10"/>
                <a:gd name="T7" fmla="*/ 3 h 5"/>
                <a:gd name="T8" fmla="*/ 9 w 10"/>
                <a:gd name="T9" fmla="*/ 3 h 5"/>
                <a:gd name="T10" fmla="*/ 9 w 10"/>
                <a:gd name="T11" fmla="*/ 5 h 5"/>
                <a:gd name="T12" fmla="*/ 10 w 10"/>
                <a:gd name="T13" fmla="*/ 5 h 5"/>
                <a:gd name="T14" fmla="*/ 10 w 10"/>
                <a:gd name="T15" fmla="*/ 0 h 5"/>
                <a:gd name="T16" fmla="*/ 0 w 1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
                  <a:moveTo>
                    <a:pt x="0" y="0"/>
                  </a:moveTo>
                  <a:lnTo>
                    <a:pt x="0" y="2"/>
                  </a:lnTo>
                  <a:lnTo>
                    <a:pt x="6" y="2"/>
                  </a:lnTo>
                  <a:lnTo>
                    <a:pt x="6" y="3"/>
                  </a:lnTo>
                  <a:lnTo>
                    <a:pt x="9" y="3"/>
                  </a:lnTo>
                  <a:lnTo>
                    <a:pt x="9" y="5"/>
                  </a:lnTo>
                  <a:lnTo>
                    <a:pt x="10" y="5"/>
                  </a:lnTo>
                  <a:lnTo>
                    <a:pt x="10"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1" name="Freeform 2683"/>
            <p:cNvSpPr>
              <a:spLocks/>
            </p:cNvSpPr>
            <p:nvPr/>
          </p:nvSpPr>
          <p:spPr bwMode="auto">
            <a:xfrm>
              <a:off x="2430" y="3017"/>
              <a:ext cx="7" cy="2"/>
            </a:xfrm>
            <a:custGeom>
              <a:avLst/>
              <a:gdLst>
                <a:gd name="T0" fmla="*/ 13 w 13"/>
                <a:gd name="T1" fmla="*/ 4 h 4"/>
                <a:gd name="T2" fmla="*/ 13 w 13"/>
                <a:gd name="T3" fmla="*/ 0 h 4"/>
                <a:gd name="T4" fmla="*/ 12 w 13"/>
                <a:gd name="T5" fmla="*/ 0 h 4"/>
                <a:gd name="T6" fmla="*/ 0 w 13"/>
                <a:gd name="T7" fmla="*/ 0 h 4"/>
              </a:gdLst>
              <a:ahLst/>
              <a:cxnLst>
                <a:cxn ang="0">
                  <a:pos x="T0" y="T1"/>
                </a:cxn>
                <a:cxn ang="0">
                  <a:pos x="T2" y="T3"/>
                </a:cxn>
                <a:cxn ang="0">
                  <a:pos x="T4" y="T5"/>
                </a:cxn>
                <a:cxn ang="0">
                  <a:pos x="T6" y="T7"/>
                </a:cxn>
              </a:cxnLst>
              <a:rect l="0" t="0" r="r" b="b"/>
              <a:pathLst>
                <a:path w="13" h="4">
                  <a:moveTo>
                    <a:pt x="13" y="4"/>
                  </a:moveTo>
                  <a:lnTo>
                    <a:pt x="13" y="0"/>
                  </a:lnTo>
                  <a:lnTo>
                    <a:pt x="12"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2" name="Line 2684"/>
            <p:cNvSpPr>
              <a:spLocks noChangeShapeType="1"/>
            </p:cNvSpPr>
            <p:nvPr/>
          </p:nvSpPr>
          <p:spPr bwMode="auto">
            <a:xfrm flipH="1">
              <a:off x="2319" y="3017"/>
              <a:ext cx="1"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3" name="Freeform 2685"/>
            <p:cNvSpPr>
              <a:spLocks/>
            </p:cNvSpPr>
            <p:nvPr/>
          </p:nvSpPr>
          <p:spPr bwMode="auto">
            <a:xfrm>
              <a:off x="2285" y="3018"/>
              <a:ext cx="33" cy="2"/>
            </a:xfrm>
            <a:custGeom>
              <a:avLst/>
              <a:gdLst>
                <a:gd name="T0" fmla="*/ 0 w 66"/>
                <a:gd name="T1" fmla="*/ 0 h 5"/>
                <a:gd name="T2" fmla="*/ 0 w 66"/>
                <a:gd name="T3" fmla="*/ 2 h 5"/>
                <a:gd name="T4" fmla="*/ 9 w 66"/>
                <a:gd name="T5" fmla="*/ 2 h 5"/>
                <a:gd name="T6" fmla="*/ 9 w 66"/>
                <a:gd name="T7" fmla="*/ 3 h 5"/>
                <a:gd name="T8" fmla="*/ 28 w 66"/>
                <a:gd name="T9" fmla="*/ 3 h 5"/>
                <a:gd name="T10" fmla="*/ 28 w 66"/>
                <a:gd name="T11" fmla="*/ 5 h 5"/>
                <a:gd name="T12" fmla="*/ 45 w 66"/>
                <a:gd name="T13" fmla="*/ 5 h 5"/>
                <a:gd name="T14" fmla="*/ 45 w 66"/>
                <a:gd name="T15" fmla="*/ 3 h 5"/>
                <a:gd name="T16" fmla="*/ 59 w 66"/>
                <a:gd name="T17" fmla="*/ 3 h 5"/>
                <a:gd name="T18" fmla="*/ 59 w 66"/>
                <a:gd name="T19" fmla="*/ 2 h 5"/>
                <a:gd name="T20" fmla="*/ 66 w 66"/>
                <a:gd name="T21" fmla="*/ 2 h 5"/>
                <a:gd name="T22" fmla="*/ 66 w 66"/>
                <a:gd name="T23" fmla="*/ 0 h 5"/>
                <a:gd name="T24" fmla="*/ 0 w 66"/>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
                  <a:moveTo>
                    <a:pt x="0" y="0"/>
                  </a:moveTo>
                  <a:lnTo>
                    <a:pt x="0" y="2"/>
                  </a:lnTo>
                  <a:lnTo>
                    <a:pt x="9" y="2"/>
                  </a:lnTo>
                  <a:lnTo>
                    <a:pt x="9" y="3"/>
                  </a:lnTo>
                  <a:lnTo>
                    <a:pt x="28" y="3"/>
                  </a:lnTo>
                  <a:lnTo>
                    <a:pt x="28" y="5"/>
                  </a:lnTo>
                  <a:lnTo>
                    <a:pt x="45" y="5"/>
                  </a:lnTo>
                  <a:lnTo>
                    <a:pt x="45" y="3"/>
                  </a:lnTo>
                  <a:lnTo>
                    <a:pt x="59" y="3"/>
                  </a:lnTo>
                  <a:lnTo>
                    <a:pt x="59" y="2"/>
                  </a:lnTo>
                  <a:lnTo>
                    <a:pt x="66" y="2"/>
                  </a:lnTo>
                  <a:lnTo>
                    <a:pt x="66"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4" name="Line 2686"/>
            <p:cNvSpPr>
              <a:spLocks noChangeShapeType="1"/>
            </p:cNvSpPr>
            <p:nvPr/>
          </p:nvSpPr>
          <p:spPr bwMode="auto">
            <a:xfrm flipH="1">
              <a:off x="2280" y="3017"/>
              <a:ext cx="39"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5" name="Freeform 2687"/>
            <p:cNvSpPr>
              <a:spLocks/>
            </p:cNvSpPr>
            <p:nvPr/>
          </p:nvSpPr>
          <p:spPr bwMode="auto">
            <a:xfrm>
              <a:off x="2240" y="3018"/>
              <a:ext cx="38" cy="8"/>
            </a:xfrm>
            <a:custGeom>
              <a:avLst/>
              <a:gdLst>
                <a:gd name="T0" fmla="*/ 0 w 74"/>
                <a:gd name="T1" fmla="*/ 0 h 17"/>
                <a:gd name="T2" fmla="*/ 0 w 74"/>
                <a:gd name="T3" fmla="*/ 17 h 17"/>
                <a:gd name="T4" fmla="*/ 5 w 74"/>
                <a:gd name="T5" fmla="*/ 17 h 17"/>
                <a:gd name="T6" fmla="*/ 5 w 74"/>
                <a:gd name="T7" fmla="*/ 16 h 17"/>
                <a:gd name="T8" fmla="*/ 15 w 74"/>
                <a:gd name="T9" fmla="*/ 16 h 17"/>
                <a:gd name="T10" fmla="*/ 15 w 74"/>
                <a:gd name="T11" fmla="*/ 15 h 17"/>
                <a:gd name="T12" fmla="*/ 26 w 74"/>
                <a:gd name="T13" fmla="*/ 15 h 17"/>
                <a:gd name="T14" fmla="*/ 26 w 74"/>
                <a:gd name="T15" fmla="*/ 13 h 17"/>
                <a:gd name="T16" fmla="*/ 32 w 74"/>
                <a:gd name="T17" fmla="*/ 13 h 17"/>
                <a:gd name="T18" fmla="*/ 32 w 74"/>
                <a:gd name="T19" fmla="*/ 12 h 17"/>
                <a:gd name="T20" fmla="*/ 41 w 74"/>
                <a:gd name="T21" fmla="*/ 10 h 17"/>
                <a:gd name="T22" fmla="*/ 41 w 74"/>
                <a:gd name="T23" fmla="*/ 9 h 17"/>
                <a:gd name="T24" fmla="*/ 49 w 74"/>
                <a:gd name="T25" fmla="*/ 7 h 17"/>
                <a:gd name="T26" fmla="*/ 49 w 74"/>
                <a:gd name="T27" fmla="*/ 6 h 17"/>
                <a:gd name="T28" fmla="*/ 63 w 74"/>
                <a:gd name="T29" fmla="*/ 5 h 17"/>
                <a:gd name="T30" fmla="*/ 63 w 74"/>
                <a:gd name="T31" fmla="*/ 3 h 17"/>
                <a:gd name="T32" fmla="*/ 74 w 74"/>
                <a:gd name="T33" fmla="*/ 2 h 17"/>
                <a:gd name="T34" fmla="*/ 74 w 74"/>
                <a:gd name="T35" fmla="*/ 0 h 17"/>
                <a:gd name="T36" fmla="*/ 0 w 74"/>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7">
                  <a:moveTo>
                    <a:pt x="0" y="0"/>
                  </a:moveTo>
                  <a:lnTo>
                    <a:pt x="0" y="17"/>
                  </a:lnTo>
                  <a:lnTo>
                    <a:pt x="5" y="17"/>
                  </a:lnTo>
                  <a:lnTo>
                    <a:pt x="5" y="16"/>
                  </a:lnTo>
                  <a:lnTo>
                    <a:pt x="15" y="16"/>
                  </a:lnTo>
                  <a:lnTo>
                    <a:pt x="15" y="15"/>
                  </a:lnTo>
                  <a:lnTo>
                    <a:pt x="26" y="15"/>
                  </a:lnTo>
                  <a:lnTo>
                    <a:pt x="26" y="13"/>
                  </a:lnTo>
                  <a:lnTo>
                    <a:pt x="32" y="13"/>
                  </a:lnTo>
                  <a:lnTo>
                    <a:pt x="32" y="12"/>
                  </a:lnTo>
                  <a:lnTo>
                    <a:pt x="41" y="10"/>
                  </a:lnTo>
                  <a:lnTo>
                    <a:pt x="41" y="9"/>
                  </a:lnTo>
                  <a:lnTo>
                    <a:pt x="49" y="7"/>
                  </a:lnTo>
                  <a:lnTo>
                    <a:pt x="49" y="6"/>
                  </a:lnTo>
                  <a:lnTo>
                    <a:pt x="63" y="5"/>
                  </a:lnTo>
                  <a:lnTo>
                    <a:pt x="63" y="3"/>
                  </a:lnTo>
                  <a:lnTo>
                    <a:pt x="74" y="2"/>
                  </a:lnTo>
                  <a:lnTo>
                    <a:pt x="74"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6" name="Line 2688"/>
            <p:cNvSpPr>
              <a:spLocks noChangeShapeType="1"/>
            </p:cNvSpPr>
            <p:nvPr/>
          </p:nvSpPr>
          <p:spPr bwMode="auto">
            <a:xfrm>
              <a:off x="2240" y="3017"/>
              <a:ext cx="1" cy="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7" name="Line 2689"/>
            <p:cNvSpPr>
              <a:spLocks noChangeShapeType="1"/>
            </p:cNvSpPr>
            <p:nvPr/>
          </p:nvSpPr>
          <p:spPr bwMode="auto">
            <a:xfrm flipH="1">
              <a:off x="2240" y="3017"/>
              <a:ext cx="39" cy="1"/>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8" name="Freeform 2690"/>
            <p:cNvSpPr>
              <a:spLocks/>
            </p:cNvSpPr>
            <p:nvPr/>
          </p:nvSpPr>
          <p:spPr bwMode="auto">
            <a:xfrm>
              <a:off x="2210" y="3018"/>
              <a:ext cx="30" cy="8"/>
            </a:xfrm>
            <a:custGeom>
              <a:avLst/>
              <a:gdLst>
                <a:gd name="T0" fmla="*/ 0 w 59"/>
                <a:gd name="T1" fmla="*/ 0 h 17"/>
                <a:gd name="T2" fmla="*/ 0 w 59"/>
                <a:gd name="T3" fmla="*/ 9 h 17"/>
                <a:gd name="T4" fmla="*/ 10 w 59"/>
                <a:gd name="T5" fmla="*/ 10 h 17"/>
                <a:gd name="T6" fmla="*/ 10 w 59"/>
                <a:gd name="T7" fmla="*/ 12 h 17"/>
                <a:gd name="T8" fmla="*/ 20 w 59"/>
                <a:gd name="T9" fmla="*/ 12 h 17"/>
                <a:gd name="T10" fmla="*/ 20 w 59"/>
                <a:gd name="T11" fmla="*/ 13 h 17"/>
                <a:gd name="T12" fmla="*/ 27 w 59"/>
                <a:gd name="T13" fmla="*/ 13 h 17"/>
                <a:gd name="T14" fmla="*/ 27 w 59"/>
                <a:gd name="T15" fmla="*/ 15 h 17"/>
                <a:gd name="T16" fmla="*/ 41 w 59"/>
                <a:gd name="T17" fmla="*/ 15 h 17"/>
                <a:gd name="T18" fmla="*/ 41 w 59"/>
                <a:gd name="T19" fmla="*/ 16 h 17"/>
                <a:gd name="T20" fmla="*/ 59 w 59"/>
                <a:gd name="T21" fmla="*/ 17 h 17"/>
                <a:gd name="T22" fmla="*/ 59 w 59"/>
                <a:gd name="T23" fmla="*/ 0 h 17"/>
                <a:gd name="T24" fmla="*/ 0 w 59"/>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17">
                  <a:moveTo>
                    <a:pt x="0" y="0"/>
                  </a:moveTo>
                  <a:lnTo>
                    <a:pt x="0" y="9"/>
                  </a:lnTo>
                  <a:lnTo>
                    <a:pt x="10" y="10"/>
                  </a:lnTo>
                  <a:lnTo>
                    <a:pt x="10" y="12"/>
                  </a:lnTo>
                  <a:lnTo>
                    <a:pt x="20" y="12"/>
                  </a:lnTo>
                  <a:lnTo>
                    <a:pt x="20" y="13"/>
                  </a:lnTo>
                  <a:lnTo>
                    <a:pt x="27" y="13"/>
                  </a:lnTo>
                  <a:lnTo>
                    <a:pt x="27" y="15"/>
                  </a:lnTo>
                  <a:lnTo>
                    <a:pt x="41" y="15"/>
                  </a:lnTo>
                  <a:lnTo>
                    <a:pt x="41" y="16"/>
                  </a:lnTo>
                  <a:lnTo>
                    <a:pt x="59" y="17"/>
                  </a:lnTo>
                  <a:lnTo>
                    <a:pt x="59" y="0"/>
                  </a:lnTo>
                  <a:lnTo>
                    <a:pt x="0" y="0"/>
                  </a:lnTo>
                  <a:close/>
                </a:path>
              </a:pathLst>
            </a:custGeom>
            <a:solidFill>
              <a:srgbClr val="CCCC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69" name="Freeform 2691"/>
            <p:cNvSpPr>
              <a:spLocks/>
            </p:cNvSpPr>
            <p:nvPr/>
          </p:nvSpPr>
          <p:spPr bwMode="auto">
            <a:xfrm>
              <a:off x="2210" y="3017"/>
              <a:ext cx="30" cy="8"/>
            </a:xfrm>
            <a:custGeom>
              <a:avLst/>
              <a:gdLst>
                <a:gd name="T0" fmla="*/ 59 w 59"/>
                <a:gd name="T1" fmla="*/ 17 h 17"/>
                <a:gd name="T2" fmla="*/ 59 w 59"/>
                <a:gd name="T3" fmla="*/ 0 h 17"/>
                <a:gd name="T4" fmla="*/ 58 w 59"/>
                <a:gd name="T5" fmla="*/ 0 h 17"/>
                <a:gd name="T6" fmla="*/ 0 w 59"/>
                <a:gd name="T7" fmla="*/ 0 h 17"/>
              </a:gdLst>
              <a:ahLst/>
              <a:cxnLst>
                <a:cxn ang="0">
                  <a:pos x="T0" y="T1"/>
                </a:cxn>
                <a:cxn ang="0">
                  <a:pos x="T2" y="T3"/>
                </a:cxn>
                <a:cxn ang="0">
                  <a:pos x="T4" y="T5"/>
                </a:cxn>
                <a:cxn ang="0">
                  <a:pos x="T6" y="T7"/>
                </a:cxn>
              </a:cxnLst>
              <a:rect l="0" t="0" r="r" b="b"/>
              <a:pathLst>
                <a:path w="59" h="17">
                  <a:moveTo>
                    <a:pt x="59" y="17"/>
                  </a:moveTo>
                  <a:lnTo>
                    <a:pt x="59" y="0"/>
                  </a:lnTo>
                  <a:lnTo>
                    <a:pt x="58" y="0"/>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0" name="Freeform 2692"/>
            <p:cNvSpPr>
              <a:spLocks/>
            </p:cNvSpPr>
            <p:nvPr/>
          </p:nvSpPr>
          <p:spPr bwMode="auto">
            <a:xfrm>
              <a:off x="2210" y="2908"/>
              <a:ext cx="424" cy="119"/>
            </a:xfrm>
            <a:custGeom>
              <a:avLst/>
              <a:gdLst>
                <a:gd name="T0" fmla="*/ 14 w 848"/>
                <a:gd name="T1" fmla="*/ 228 h 237"/>
                <a:gd name="T2" fmla="*/ 56 w 848"/>
                <a:gd name="T3" fmla="*/ 234 h 237"/>
                <a:gd name="T4" fmla="*/ 113 w 848"/>
                <a:gd name="T5" fmla="*/ 223 h 237"/>
                <a:gd name="T6" fmla="*/ 169 w 848"/>
                <a:gd name="T7" fmla="*/ 220 h 237"/>
                <a:gd name="T8" fmla="*/ 203 w 848"/>
                <a:gd name="T9" fmla="*/ 220 h 237"/>
                <a:gd name="T10" fmla="*/ 251 w 848"/>
                <a:gd name="T11" fmla="*/ 210 h 237"/>
                <a:gd name="T12" fmla="*/ 302 w 848"/>
                <a:gd name="T13" fmla="*/ 200 h 237"/>
                <a:gd name="T14" fmla="*/ 336 w 848"/>
                <a:gd name="T15" fmla="*/ 199 h 237"/>
                <a:gd name="T16" fmla="*/ 366 w 848"/>
                <a:gd name="T17" fmla="*/ 204 h 237"/>
                <a:gd name="T18" fmla="*/ 423 w 848"/>
                <a:gd name="T19" fmla="*/ 209 h 237"/>
                <a:gd name="T20" fmla="*/ 469 w 848"/>
                <a:gd name="T21" fmla="*/ 227 h 237"/>
                <a:gd name="T22" fmla="*/ 519 w 848"/>
                <a:gd name="T23" fmla="*/ 228 h 237"/>
                <a:gd name="T24" fmla="*/ 556 w 848"/>
                <a:gd name="T25" fmla="*/ 227 h 237"/>
                <a:gd name="T26" fmla="*/ 597 w 848"/>
                <a:gd name="T27" fmla="*/ 231 h 237"/>
                <a:gd name="T28" fmla="*/ 661 w 848"/>
                <a:gd name="T29" fmla="*/ 220 h 237"/>
                <a:gd name="T30" fmla="*/ 706 w 848"/>
                <a:gd name="T31" fmla="*/ 223 h 237"/>
                <a:gd name="T32" fmla="*/ 778 w 848"/>
                <a:gd name="T33" fmla="*/ 230 h 237"/>
                <a:gd name="T34" fmla="*/ 823 w 848"/>
                <a:gd name="T35" fmla="*/ 234 h 237"/>
                <a:gd name="T36" fmla="*/ 843 w 848"/>
                <a:gd name="T37" fmla="*/ 237 h 237"/>
                <a:gd name="T38" fmla="*/ 817 w 848"/>
                <a:gd name="T39" fmla="*/ 111 h 237"/>
                <a:gd name="T40" fmla="*/ 814 w 848"/>
                <a:gd name="T41" fmla="*/ 93 h 237"/>
                <a:gd name="T42" fmla="*/ 805 w 848"/>
                <a:gd name="T43" fmla="*/ 43 h 237"/>
                <a:gd name="T44" fmla="*/ 800 w 848"/>
                <a:gd name="T45" fmla="*/ 25 h 237"/>
                <a:gd name="T46" fmla="*/ 796 w 848"/>
                <a:gd name="T47" fmla="*/ 19 h 237"/>
                <a:gd name="T48" fmla="*/ 788 w 848"/>
                <a:gd name="T49" fmla="*/ 18 h 237"/>
                <a:gd name="T50" fmla="*/ 766 w 848"/>
                <a:gd name="T51" fmla="*/ 19 h 237"/>
                <a:gd name="T52" fmla="*/ 704 w 848"/>
                <a:gd name="T53" fmla="*/ 26 h 237"/>
                <a:gd name="T54" fmla="*/ 644 w 848"/>
                <a:gd name="T55" fmla="*/ 34 h 237"/>
                <a:gd name="T56" fmla="*/ 622 w 848"/>
                <a:gd name="T57" fmla="*/ 36 h 237"/>
                <a:gd name="T58" fmla="*/ 604 w 848"/>
                <a:gd name="T59" fmla="*/ 29 h 237"/>
                <a:gd name="T60" fmla="*/ 589 w 848"/>
                <a:gd name="T61" fmla="*/ 14 h 237"/>
                <a:gd name="T62" fmla="*/ 580 w 848"/>
                <a:gd name="T63" fmla="*/ 14 h 237"/>
                <a:gd name="T64" fmla="*/ 545 w 848"/>
                <a:gd name="T65" fmla="*/ 25 h 237"/>
                <a:gd name="T66" fmla="*/ 507 w 848"/>
                <a:gd name="T67" fmla="*/ 18 h 237"/>
                <a:gd name="T68" fmla="*/ 490 w 848"/>
                <a:gd name="T69" fmla="*/ 18 h 237"/>
                <a:gd name="T70" fmla="*/ 467 w 848"/>
                <a:gd name="T71" fmla="*/ 34 h 237"/>
                <a:gd name="T72" fmla="*/ 446 w 848"/>
                <a:gd name="T73" fmla="*/ 42 h 237"/>
                <a:gd name="T74" fmla="*/ 422 w 848"/>
                <a:gd name="T75" fmla="*/ 34 h 237"/>
                <a:gd name="T76" fmla="*/ 395 w 848"/>
                <a:gd name="T77" fmla="*/ 18 h 237"/>
                <a:gd name="T78" fmla="*/ 354 w 848"/>
                <a:gd name="T79" fmla="*/ 1 h 237"/>
                <a:gd name="T80" fmla="*/ 320 w 848"/>
                <a:gd name="T81" fmla="*/ 4 h 237"/>
                <a:gd name="T82" fmla="*/ 298 w 848"/>
                <a:gd name="T83" fmla="*/ 7 h 237"/>
                <a:gd name="T84" fmla="*/ 255 w 848"/>
                <a:gd name="T85" fmla="*/ 0 h 237"/>
                <a:gd name="T86" fmla="*/ 227 w 848"/>
                <a:gd name="T87" fmla="*/ 3 h 237"/>
                <a:gd name="T88" fmla="*/ 200 w 848"/>
                <a:gd name="T89" fmla="*/ 12 h 237"/>
                <a:gd name="T90" fmla="*/ 174 w 848"/>
                <a:gd name="T91" fmla="*/ 15 h 237"/>
                <a:gd name="T92" fmla="*/ 130 w 848"/>
                <a:gd name="T93" fmla="*/ 7 h 237"/>
                <a:gd name="T94" fmla="*/ 104 w 848"/>
                <a:gd name="T95" fmla="*/ 12 h 237"/>
                <a:gd name="T96" fmla="*/ 80 w 848"/>
                <a:gd name="T97" fmla="*/ 18 h 237"/>
                <a:gd name="T98" fmla="*/ 20 w 848"/>
                <a:gd name="T99" fmla="*/ 19 h 237"/>
                <a:gd name="T100" fmla="*/ 4 w 848"/>
                <a:gd name="T101" fmla="*/ 26 h 237"/>
                <a:gd name="T102" fmla="*/ 0 w 848"/>
                <a:gd name="T103" fmla="*/ 22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48" h="237">
                  <a:moveTo>
                    <a:pt x="0" y="225"/>
                  </a:moveTo>
                  <a:lnTo>
                    <a:pt x="14" y="228"/>
                  </a:lnTo>
                  <a:lnTo>
                    <a:pt x="32" y="231"/>
                  </a:lnTo>
                  <a:lnTo>
                    <a:pt x="56" y="234"/>
                  </a:lnTo>
                  <a:lnTo>
                    <a:pt x="85" y="231"/>
                  </a:lnTo>
                  <a:lnTo>
                    <a:pt x="113" y="223"/>
                  </a:lnTo>
                  <a:lnTo>
                    <a:pt x="140" y="217"/>
                  </a:lnTo>
                  <a:lnTo>
                    <a:pt x="169" y="220"/>
                  </a:lnTo>
                  <a:lnTo>
                    <a:pt x="185" y="221"/>
                  </a:lnTo>
                  <a:lnTo>
                    <a:pt x="203" y="220"/>
                  </a:lnTo>
                  <a:lnTo>
                    <a:pt x="226" y="216"/>
                  </a:lnTo>
                  <a:lnTo>
                    <a:pt x="251" y="210"/>
                  </a:lnTo>
                  <a:lnTo>
                    <a:pt x="278" y="204"/>
                  </a:lnTo>
                  <a:lnTo>
                    <a:pt x="302" y="200"/>
                  </a:lnTo>
                  <a:lnTo>
                    <a:pt x="322" y="199"/>
                  </a:lnTo>
                  <a:lnTo>
                    <a:pt x="336" y="199"/>
                  </a:lnTo>
                  <a:lnTo>
                    <a:pt x="350" y="201"/>
                  </a:lnTo>
                  <a:lnTo>
                    <a:pt x="366" y="204"/>
                  </a:lnTo>
                  <a:lnTo>
                    <a:pt x="397" y="207"/>
                  </a:lnTo>
                  <a:lnTo>
                    <a:pt x="423" y="209"/>
                  </a:lnTo>
                  <a:lnTo>
                    <a:pt x="446" y="218"/>
                  </a:lnTo>
                  <a:lnTo>
                    <a:pt x="469" y="227"/>
                  </a:lnTo>
                  <a:lnTo>
                    <a:pt x="495" y="230"/>
                  </a:lnTo>
                  <a:lnTo>
                    <a:pt x="519" y="228"/>
                  </a:lnTo>
                  <a:lnTo>
                    <a:pt x="539" y="227"/>
                  </a:lnTo>
                  <a:lnTo>
                    <a:pt x="556" y="227"/>
                  </a:lnTo>
                  <a:lnTo>
                    <a:pt x="577" y="230"/>
                  </a:lnTo>
                  <a:lnTo>
                    <a:pt x="597" y="231"/>
                  </a:lnTo>
                  <a:lnTo>
                    <a:pt x="637" y="220"/>
                  </a:lnTo>
                  <a:lnTo>
                    <a:pt x="661" y="220"/>
                  </a:lnTo>
                  <a:lnTo>
                    <a:pt x="673" y="221"/>
                  </a:lnTo>
                  <a:lnTo>
                    <a:pt x="706" y="223"/>
                  </a:lnTo>
                  <a:lnTo>
                    <a:pt x="741" y="227"/>
                  </a:lnTo>
                  <a:lnTo>
                    <a:pt x="778" y="230"/>
                  </a:lnTo>
                  <a:lnTo>
                    <a:pt x="810" y="233"/>
                  </a:lnTo>
                  <a:lnTo>
                    <a:pt x="823" y="234"/>
                  </a:lnTo>
                  <a:lnTo>
                    <a:pt x="834" y="235"/>
                  </a:lnTo>
                  <a:lnTo>
                    <a:pt x="843" y="237"/>
                  </a:lnTo>
                  <a:lnTo>
                    <a:pt x="848" y="237"/>
                  </a:lnTo>
                  <a:lnTo>
                    <a:pt x="817" y="111"/>
                  </a:lnTo>
                  <a:lnTo>
                    <a:pt x="816" y="104"/>
                  </a:lnTo>
                  <a:lnTo>
                    <a:pt x="814" y="93"/>
                  </a:lnTo>
                  <a:lnTo>
                    <a:pt x="810" y="69"/>
                  </a:lnTo>
                  <a:lnTo>
                    <a:pt x="805" y="43"/>
                  </a:lnTo>
                  <a:lnTo>
                    <a:pt x="803" y="32"/>
                  </a:lnTo>
                  <a:lnTo>
                    <a:pt x="800" y="25"/>
                  </a:lnTo>
                  <a:lnTo>
                    <a:pt x="799" y="22"/>
                  </a:lnTo>
                  <a:lnTo>
                    <a:pt x="796" y="19"/>
                  </a:lnTo>
                  <a:lnTo>
                    <a:pt x="793" y="18"/>
                  </a:lnTo>
                  <a:lnTo>
                    <a:pt x="788" y="18"/>
                  </a:lnTo>
                  <a:lnTo>
                    <a:pt x="778" y="19"/>
                  </a:lnTo>
                  <a:lnTo>
                    <a:pt x="766" y="19"/>
                  </a:lnTo>
                  <a:lnTo>
                    <a:pt x="738" y="24"/>
                  </a:lnTo>
                  <a:lnTo>
                    <a:pt x="704" y="26"/>
                  </a:lnTo>
                  <a:lnTo>
                    <a:pt x="672" y="31"/>
                  </a:lnTo>
                  <a:lnTo>
                    <a:pt x="644" y="34"/>
                  </a:lnTo>
                  <a:lnTo>
                    <a:pt x="631" y="35"/>
                  </a:lnTo>
                  <a:lnTo>
                    <a:pt x="622" y="36"/>
                  </a:lnTo>
                  <a:lnTo>
                    <a:pt x="613" y="36"/>
                  </a:lnTo>
                  <a:lnTo>
                    <a:pt x="604" y="29"/>
                  </a:lnTo>
                  <a:lnTo>
                    <a:pt x="597" y="21"/>
                  </a:lnTo>
                  <a:lnTo>
                    <a:pt x="589" y="14"/>
                  </a:lnTo>
                  <a:lnTo>
                    <a:pt x="584" y="12"/>
                  </a:lnTo>
                  <a:lnTo>
                    <a:pt x="580" y="14"/>
                  </a:lnTo>
                  <a:lnTo>
                    <a:pt x="562" y="21"/>
                  </a:lnTo>
                  <a:lnTo>
                    <a:pt x="545" y="25"/>
                  </a:lnTo>
                  <a:lnTo>
                    <a:pt x="525" y="24"/>
                  </a:lnTo>
                  <a:lnTo>
                    <a:pt x="507" y="18"/>
                  </a:lnTo>
                  <a:lnTo>
                    <a:pt x="495" y="17"/>
                  </a:lnTo>
                  <a:lnTo>
                    <a:pt x="490" y="18"/>
                  </a:lnTo>
                  <a:lnTo>
                    <a:pt x="483" y="21"/>
                  </a:lnTo>
                  <a:lnTo>
                    <a:pt x="467" y="34"/>
                  </a:lnTo>
                  <a:lnTo>
                    <a:pt x="457" y="39"/>
                  </a:lnTo>
                  <a:lnTo>
                    <a:pt x="446" y="42"/>
                  </a:lnTo>
                  <a:lnTo>
                    <a:pt x="435" y="39"/>
                  </a:lnTo>
                  <a:lnTo>
                    <a:pt x="422" y="34"/>
                  </a:lnTo>
                  <a:lnTo>
                    <a:pt x="409" y="26"/>
                  </a:lnTo>
                  <a:lnTo>
                    <a:pt x="395" y="18"/>
                  </a:lnTo>
                  <a:lnTo>
                    <a:pt x="367" y="5"/>
                  </a:lnTo>
                  <a:lnTo>
                    <a:pt x="354" y="1"/>
                  </a:lnTo>
                  <a:lnTo>
                    <a:pt x="342" y="1"/>
                  </a:lnTo>
                  <a:lnTo>
                    <a:pt x="320" y="4"/>
                  </a:lnTo>
                  <a:lnTo>
                    <a:pt x="309" y="7"/>
                  </a:lnTo>
                  <a:lnTo>
                    <a:pt x="298" y="7"/>
                  </a:lnTo>
                  <a:lnTo>
                    <a:pt x="270" y="3"/>
                  </a:lnTo>
                  <a:lnTo>
                    <a:pt x="255" y="0"/>
                  </a:lnTo>
                  <a:lnTo>
                    <a:pt x="241" y="0"/>
                  </a:lnTo>
                  <a:lnTo>
                    <a:pt x="227" y="3"/>
                  </a:lnTo>
                  <a:lnTo>
                    <a:pt x="215" y="8"/>
                  </a:lnTo>
                  <a:lnTo>
                    <a:pt x="200" y="12"/>
                  </a:lnTo>
                  <a:lnTo>
                    <a:pt x="188" y="15"/>
                  </a:lnTo>
                  <a:lnTo>
                    <a:pt x="174" y="15"/>
                  </a:lnTo>
                  <a:lnTo>
                    <a:pt x="158" y="12"/>
                  </a:lnTo>
                  <a:lnTo>
                    <a:pt x="130" y="7"/>
                  </a:lnTo>
                  <a:lnTo>
                    <a:pt x="117" y="8"/>
                  </a:lnTo>
                  <a:lnTo>
                    <a:pt x="104" y="12"/>
                  </a:lnTo>
                  <a:lnTo>
                    <a:pt x="93" y="15"/>
                  </a:lnTo>
                  <a:lnTo>
                    <a:pt x="80" y="18"/>
                  </a:lnTo>
                  <a:lnTo>
                    <a:pt x="30" y="18"/>
                  </a:lnTo>
                  <a:lnTo>
                    <a:pt x="20" y="19"/>
                  </a:lnTo>
                  <a:lnTo>
                    <a:pt x="13" y="21"/>
                  </a:lnTo>
                  <a:lnTo>
                    <a:pt x="4" y="26"/>
                  </a:lnTo>
                  <a:lnTo>
                    <a:pt x="0" y="29"/>
                  </a:lnTo>
                  <a:lnTo>
                    <a:pt x="0" y="225"/>
                  </a:lnTo>
                  <a:close/>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1" name="Freeform 2693"/>
            <p:cNvSpPr>
              <a:spLocks/>
            </p:cNvSpPr>
            <p:nvPr/>
          </p:nvSpPr>
          <p:spPr bwMode="auto">
            <a:xfrm>
              <a:off x="2542" y="2953"/>
              <a:ext cx="14" cy="6"/>
            </a:xfrm>
            <a:custGeom>
              <a:avLst/>
              <a:gdLst>
                <a:gd name="T0" fmla="*/ 0 w 29"/>
                <a:gd name="T1" fmla="*/ 0 h 12"/>
                <a:gd name="T2" fmla="*/ 0 w 29"/>
                <a:gd name="T3" fmla="*/ 2 h 12"/>
                <a:gd name="T4" fmla="*/ 2 w 29"/>
                <a:gd name="T5" fmla="*/ 2 h 12"/>
                <a:gd name="T6" fmla="*/ 2 w 29"/>
                <a:gd name="T7" fmla="*/ 7 h 12"/>
                <a:gd name="T8" fmla="*/ 3 w 29"/>
                <a:gd name="T9" fmla="*/ 7 h 12"/>
                <a:gd name="T10" fmla="*/ 5 w 29"/>
                <a:gd name="T11" fmla="*/ 12 h 12"/>
                <a:gd name="T12" fmla="*/ 19 w 29"/>
                <a:gd name="T13" fmla="*/ 12 h 12"/>
                <a:gd name="T14" fmla="*/ 19 w 29"/>
                <a:gd name="T15" fmla="*/ 11 h 12"/>
                <a:gd name="T16" fmla="*/ 29 w 29"/>
                <a:gd name="T17" fmla="*/ 11 h 12"/>
                <a:gd name="T18" fmla="*/ 29 w 29"/>
                <a:gd name="T19" fmla="*/ 9 h 12"/>
                <a:gd name="T20" fmla="*/ 24 w 29"/>
                <a:gd name="T21" fmla="*/ 9 h 12"/>
                <a:gd name="T22" fmla="*/ 24 w 29"/>
                <a:gd name="T23" fmla="*/ 8 h 12"/>
                <a:gd name="T24" fmla="*/ 20 w 29"/>
                <a:gd name="T25" fmla="*/ 8 h 12"/>
                <a:gd name="T26" fmla="*/ 20 w 29"/>
                <a:gd name="T27" fmla="*/ 7 h 12"/>
                <a:gd name="T28" fmla="*/ 13 w 29"/>
                <a:gd name="T29" fmla="*/ 5 h 12"/>
                <a:gd name="T30" fmla="*/ 13 w 29"/>
                <a:gd name="T31" fmla="*/ 4 h 12"/>
                <a:gd name="T32" fmla="*/ 9 w 29"/>
                <a:gd name="T33" fmla="*/ 4 h 12"/>
                <a:gd name="T34" fmla="*/ 9 w 29"/>
                <a:gd name="T35" fmla="*/ 2 h 12"/>
                <a:gd name="T36" fmla="*/ 2 w 29"/>
                <a:gd name="T37" fmla="*/ 1 h 12"/>
                <a:gd name="T38" fmla="*/ 2 w 29"/>
                <a:gd name="T39" fmla="*/ 0 h 12"/>
                <a:gd name="T40" fmla="*/ 0 w 29"/>
                <a:gd name="T4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12">
                  <a:moveTo>
                    <a:pt x="0" y="0"/>
                  </a:moveTo>
                  <a:lnTo>
                    <a:pt x="0" y="2"/>
                  </a:lnTo>
                  <a:lnTo>
                    <a:pt x="2" y="2"/>
                  </a:lnTo>
                  <a:lnTo>
                    <a:pt x="2" y="7"/>
                  </a:lnTo>
                  <a:lnTo>
                    <a:pt x="3" y="7"/>
                  </a:lnTo>
                  <a:lnTo>
                    <a:pt x="5" y="12"/>
                  </a:lnTo>
                  <a:lnTo>
                    <a:pt x="19" y="12"/>
                  </a:lnTo>
                  <a:lnTo>
                    <a:pt x="19" y="11"/>
                  </a:lnTo>
                  <a:lnTo>
                    <a:pt x="29" y="11"/>
                  </a:lnTo>
                  <a:lnTo>
                    <a:pt x="29" y="9"/>
                  </a:lnTo>
                  <a:lnTo>
                    <a:pt x="24" y="9"/>
                  </a:lnTo>
                  <a:lnTo>
                    <a:pt x="24" y="8"/>
                  </a:lnTo>
                  <a:lnTo>
                    <a:pt x="20" y="8"/>
                  </a:lnTo>
                  <a:lnTo>
                    <a:pt x="20" y="7"/>
                  </a:lnTo>
                  <a:lnTo>
                    <a:pt x="13" y="5"/>
                  </a:lnTo>
                  <a:lnTo>
                    <a:pt x="13" y="4"/>
                  </a:lnTo>
                  <a:lnTo>
                    <a:pt x="9" y="4"/>
                  </a:lnTo>
                  <a:lnTo>
                    <a:pt x="9" y="2"/>
                  </a:lnTo>
                  <a:lnTo>
                    <a:pt x="2" y="1"/>
                  </a:lnTo>
                  <a:lnTo>
                    <a:pt x="2"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2" name="Freeform 2694"/>
            <p:cNvSpPr>
              <a:spLocks/>
            </p:cNvSpPr>
            <p:nvPr/>
          </p:nvSpPr>
          <p:spPr bwMode="auto">
            <a:xfrm>
              <a:off x="2548" y="2970"/>
              <a:ext cx="24" cy="12"/>
            </a:xfrm>
            <a:custGeom>
              <a:avLst/>
              <a:gdLst>
                <a:gd name="T0" fmla="*/ 0 w 48"/>
                <a:gd name="T1" fmla="*/ 0 h 24"/>
                <a:gd name="T2" fmla="*/ 0 w 48"/>
                <a:gd name="T3" fmla="*/ 3 h 24"/>
                <a:gd name="T4" fmla="*/ 2 w 48"/>
                <a:gd name="T5" fmla="*/ 3 h 24"/>
                <a:gd name="T6" fmla="*/ 2 w 48"/>
                <a:gd name="T7" fmla="*/ 8 h 24"/>
                <a:gd name="T8" fmla="*/ 3 w 48"/>
                <a:gd name="T9" fmla="*/ 8 h 24"/>
                <a:gd name="T10" fmla="*/ 3 w 48"/>
                <a:gd name="T11" fmla="*/ 10 h 24"/>
                <a:gd name="T12" fmla="*/ 4 w 48"/>
                <a:gd name="T13" fmla="*/ 10 h 24"/>
                <a:gd name="T14" fmla="*/ 6 w 48"/>
                <a:gd name="T15" fmla="*/ 19 h 24"/>
                <a:gd name="T16" fmla="*/ 7 w 48"/>
                <a:gd name="T17" fmla="*/ 19 h 24"/>
                <a:gd name="T18" fmla="*/ 9 w 48"/>
                <a:gd name="T19" fmla="*/ 24 h 24"/>
                <a:gd name="T20" fmla="*/ 14 w 48"/>
                <a:gd name="T21" fmla="*/ 24 h 24"/>
                <a:gd name="T22" fmla="*/ 14 w 48"/>
                <a:gd name="T23" fmla="*/ 23 h 24"/>
                <a:gd name="T24" fmla="*/ 27 w 48"/>
                <a:gd name="T25" fmla="*/ 23 h 24"/>
                <a:gd name="T26" fmla="*/ 27 w 48"/>
                <a:gd name="T27" fmla="*/ 22 h 24"/>
                <a:gd name="T28" fmla="*/ 35 w 48"/>
                <a:gd name="T29" fmla="*/ 20 h 24"/>
                <a:gd name="T30" fmla="*/ 35 w 48"/>
                <a:gd name="T31" fmla="*/ 19 h 24"/>
                <a:gd name="T32" fmla="*/ 44 w 48"/>
                <a:gd name="T33" fmla="*/ 17 h 24"/>
                <a:gd name="T34" fmla="*/ 44 w 48"/>
                <a:gd name="T35" fmla="*/ 16 h 24"/>
                <a:gd name="T36" fmla="*/ 48 w 48"/>
                <a:gd name="T37" fmla="*/ 16 h 24"/>
                <a:gd name="T38" fmla="*/ 48 w 48"/>
                <a:gd name="T39" fmla="*/ 15 h 24"/>
                <a:gd name="T40" fmla="*/ 44 w 48"/>
                <a:gd name="T41" fmla="*/ 15 h 24"/>
                <a:gd name="T42" fmla="*/ 44 w 48"/>
                <a:gd name="T43" fmla="*/ 13 h 24"/>
                <a:gd name="T44" fmla="*/ 37 w 48"/>
                <a:gd name="T45" fmla="*/ 12 h 24"/>
                <a:gd name="T46" fmla="*/ 37 w 48"/>
                <a:gd name="T47" fmla="*/ 10 h 24"/>
                <a:gd name="T48" fmla="*/ 30 w 48"/>
                <a:gd name="T49" fmla="*/ 10 h 24"/>
                <a:gd name="T50" fmla="*/ 30 w 48"/>
                <a:gd name="T51" fmla="*/ 9 h 24"/>
                <a:gd name="T52" fmla="*/ 26 w 48"/>
                <a:gd name="T53" fmla="*/ 9 h 24"/>
                <a:gd name="T54" fmla="*/ 26 w 48"/>
                <a:gd name="T55" fmla="*/ 8 h 24"/>
                <a:gd name="T56" fmla="*/ 21 w 48"/>
                <a:gd name="T57" fmla="*/ 8 h 24"/>
                <a:gd name="T58" fmla="*/ 21 w 48"/>
                <a:gd name="T59" fmla="*/ 6 h 24"/>
                <a:gd name="T60" fmla="*/ 17 w 48"/>
                <a:gd name="T61" fmla="*/ 6 h 24"/>
                <a:gd name="T62" fmla="*/ 17 w 48"/>
                <a:gd name="T63" fmla="*/ 5 h 24"/>
                <a:gd name="T64" fmla="*/ 13 w 48"/>
                <a:gd name="T65" fmla="*/ 5 h 24"/>
                <a:gd name="T66" fmla="*/ 13 w 48"/>
                <a:gd name="T67" fmla="*/ 3 h 24"/>
                <a:gd name="T68" fmla="*/ 9 w 48"/>
                <a:gd name="T69" fmla="*/ 3 h 24"/>
                <a:gd name="T70" fmla="*/ 9 w 48"/>
                <a:gd name="T71" fmla="*/ 2 h 24"/>
                <a:gd name="T72" fmla="*/ 4 w 48"/>
                <a:gd name="T73" fmla="*/ 2 h 24"/>
                <a:gd name="T74" fmla="*/ 4 w 48"/>
                <a:gd name="T75" fmla="*/ 0 h 24"/>
                <a:gd name="T76" fmla="*/ 0 w 48"/>
                <a:gd name="T7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24">
                  <a:moveTo>
                    <a:pt x="0" y="0"/>
                  </a:moveTo>
                  <a:lnTo>
                    <a:pt x="0" y="3"/>
                  </a:lnTo>
                  <a:lnTo>
                    <a:pt x="2" y="3"/>
                  </a:lnTo>
                  <a:lnTo>
                    <a:pt x="2" y="8"/>
                  </a:lnTo>
                  <a:lnTo>
                    <a:pt x="3" y="8"/>
                  </a:lnTo>
                  <a:lnTo>
                    <a:pt x="3" y="10"/>
                  </a:lnTo>
                  <a:lnTo>
                    <a:pt x="4" y="10"/>
                  </a:lnTo>
                  <a:lnTo>
                    <a:pt x="6" y="19"/>
                  </a:lnTo>
                  <a:lnTo>
                    <a:pt x="7" y="19"/>
                  </a:lnTo>
                  <a:lnTo>
                    <a:pt x="9" y="24"/>
                  </a:lnTo>
                  <a:lnTo>
                    <a:pt x="14" y="24"/>
                  </a:lnTo>
                  <a:lnTo>
                    <a:pt x="14" y="23"/>
                  </a:lnTo>
                  <a:lnTo>
                    <a:pt x="27" y="23"/>
                  </a:lnTo>
                  <a:lnTo>
                    <a:pt x="27" y="22"/>
                  </a:lnTo>
                  <a:lnTo>
                    <a:pt x="35" y="20"/>
                  </a:lnTo>
                  <a:lnTo>
                    <a:pt x="35" y="19"/>
                  </a:lnTo>
                  <a:lnTo>
                    <a:pt x="44" y="17"/>
                  </a:lnTo>
                  <a:lnTo>
                    <a:pt x="44" y="16"/>
                  </a:lnTo>
                  <a:lnTo>
                    <a:pt x="48" y="16"/>
                  </a:lnTo>
                  <a:lnTo>
                    <a:pt x="48" y="15"/>
                  </a:lnTo>
                  <a:lnTo>
                    <a:pt x="44" y="15"/>
                  </a:lnTo>
                  <a:lnTo>
                    <a:pt x="44" y="13"/>
                  </a:lnTo>
                  <a:lnTo>
                    <a:pt x="37" y="12"/>
                  </a:lnTo>
                  <a:lnTo>
                    <a:pt x="37" y="10"/>
                  </a:lnTo>
                  <a:lnTo>
                    <a:pt x="30" y="10"/>
                  </a:lnTo>
                  <a:lnTo>
                    <a:pt x="30" y="9"/>
                  </a:lnTo>
                  <a:lnTo>
                    <a:pt x="26" y="9"/>
                  </a:lnTo>
                  <a:lnTo>
                    <a:pt x="26" y="8"/>
                  </a:lnTo>
                  <a:lnTo>
                    <a:pt x="21" y="8"/>
                  </a:lnTo>
                  <a:lnTo>
                    <a:pt x="21" y="6"/>
                  </a:lnTo>
                  <a:lnTo>
                    <a:pt x="17" y="6"/>
                  </a:lnTo>
                  <a:lnTo>
                    <a:pt x="17" y="5"/>
                  </a:lnTo>
                  <a:lnTo>
                    <a:pt x="13" y="5"/>
                  </a:lnTo>
                  <a:lnTo>
                    <a:pt x="13" y="3"/>
                  </a:lnTo>
                  <a:lnTo>
                    <a:pt x="9" y="3"/>
                  </a:lnTo>
                  <a:lnTo>
                    <a:pt x="9" y="2"/>
                  </a:lnTo>
                  <a:lnTo>
                    <a:pt x="4" y="2"/>
                  </a:lnTo>
                  <a:lnTo>
                    <a:pt x="4" y="0"/>
                  </a:lnTo>
                  <a:lnTo>
                    <a:pt x="0" y="0"/>
                  </a:lnTo>
                  <a:close/>
                </a:path>
              </a:pathLst>
            </a:custGeom>
            <a:solidFill>
              <a:srgbClr val="FF3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3" name="Freeform 2695"/>
            <p:cNvSpPr>
              <a:spLocks/>
            </p:cNvSpPr>
            <p:nvPr/>
          </p:nvSpPr>
          <p:spPr bwMode="auto">
            <a:xfrm>
              <a:off x="2516" y="2943"/>
              <a:ext cx="37" cy="43"/>
            </a:xfrm>
            <a:custGeom>
              <a:avLst/>
              <a:gdLst>
                <a:gd name="T0" fmla="*/ 0 w 73"/>
                <a:gd name="T1" fmla="*/ 3 h 86"/>
                <a:gd name="T2" fmla="*/ 2 w 73"/>
                <a:gd name="T3" fmla="*/ 11 h 86"/>
                <a:gd name="T4" fmla="*/ 4 w 73"/>
                <a:gd name="T5" fmla="*/ 14 h 86"/>
                <a:gd name="T6" fmla="*/ 7 w 73"/>
                <a:gd name="T7" fmla="*/ 22 h 86"/>
                <a:gd name="T8" fmla="*/ 8 w 73"/>
                <a:gd name="T9" fmla="*/ 25 h 86"/>
                <a:gd name="T10" fmla="*/ 11 w 73"/>
                <a:gd name="T11" fmla="*/ 34 h 86"/>
                <a:gd name="T12" fmla="*/ 12 w 73"/>
                <a:gd name="T13" fmla="*/ 37 h 86"/>
                <a:gd name="T14" fmla="*/ 15 w 73"/>
                <a:gd name="T15" fmla="*/ 45 h 86"/>
                <a:gd name="T16" fmla="*/ 17 w 73"/>
                <a:gd name="T17" fmla="*/ 48 h 86"/>
                <a:gd name="T18" fmla="*/ 19 w 73"/>
                <a:gd name="T19" fmla="*/ 56 h 86"/>
                <a:gd name="T20" fmla="*/ 21 w 73"/>
                <a:gd name="T21" fmla="*/ 59 h 86"/>
                <a:gd name="T22" fmla="*/ 24 w 73"/>
                <a:gd name="T23" fmla="*/ 68 h 86"/>
                <a:gd name="T24" fmla="*/ 25 w 73"/>
                <a:gd name="T25" fmla="*/ 70 h 86"/>
                <a:gd name="T26" fmla="*/ 28 w 73"/>
                <a:gd name="T27" fmla="*/ 79 h 86"/>
                <a:gd name="T28" fmla="*/ 29 w 73"/>
                <a:gd name="T29" fmla="*/ 82 h 86"/>
                <a:gd name="T30" fmla="*/ 31 w 73"/>
                <a:gd name="T31" fmla="*/ 86 h 86"/>
                <a:gd name="T32" fmla="*/ 36 w 73"/>
                <a:gd name="T33" fmla="*/ 83 h 86"/>
                <a:gd name="T34" fmla="*/ 43 w 73"/>
                <a:gd name="T35" fmla="*/ 82 h 86"/>
                <a:gd name="T36" fmla="*/ 52 w 73"/>
                <a:gd name="T37" fmla="*/ 79 h 86"/>
                <a:gd name="T38" fmla="*/ 66 w 73"/>
                <a:gd name="T39" fmla="*/ 77 h 86"/>
                <a:gd name="T40" fmla="*/ 72 w 73"/>
                <a:gd name="T41" fmla="*/ 72 h 86"/>
                <a:gd name="T42" fmla="*/ 69 w 73"/>
                <a:gd name="T43" fmla="*/ 63 h 86"/>
                <a:gd name="T44" fmla="*/ 67 w 73"/>
                <a:gd name="T45" fmla="*/ 61 h 86"/>
                <a:gd name="T46" fmla="*/ 66 w 73"/>
                <a:gd name="T47" fmla="*/ 56 h 86"/>
                <a:gd name="T48" fmla="*/ 65 w 73"/>
                <a:gd name="T49" fmla="*/ 53 h 86"/>
                <a:gd name="T50" fmla="*/ 63 w 73"/>
                <a:gd name="T51" fmla="*/ 52 h 86"/>
                <a:gd name="T52" fmla="*/ 57 w 73"/>
                <a:gd name="T53" fmla="*/ 51 h 86"/>
                <a:gd name="T54" fmla="*/ 53 w 73"/>
                <a:gd name="T55" fmla="*/ 49 h 86"/>
                <a:gd name="T56" fmla="*/ 49 w 73"/>
                <a:gd name="T57" fmla="*/ 46 h 86"/>
                <a:gd name="T58" fmla="*/ 46 w 73"/>
                <a:gd name="T59" fmla="*/ 45 h 86"/>
                <a:gd name="T60" fmla="*/ 42 w 73"/>
                <a:gd name="T61" fmla="*/ 42 h 86"/>
                <a:gd name="T62" fmla="*/ 39 w 73"/>
                <a:gd name="T63" fmla="*/ 41 h 86"/>
                <a:gd name="T64" fmla="*/ 35 w 73"/>
                <a:gd name="T65" fmla="*/ 38 h 86"/>
                <a:gd name="T66" fmla="*/ 42 w 73"/>
                <a:gd name="T67" fmla="*/ 37 h 86"/>
                <a:gd name="T68" fmla="*/ 53 w 73"/>
                <a:gd name="T69" fmla="*/ 34 h 86"/>
                <a:gd name="T70" fmla="*/ 56 w 73"/>
                <a:gd name="T71" fmla="*/ 32 h 86"/>
                <a:gd name="T72" fmla="*/ 53 w 73"/>
                <a:gd name="T73" fmla="*/ 27 h 86"/>
                <a:gd name="T74" fmla="*/ 52 w 73"/>
                <a:gd name="T75" fmla="*/ 22 h 86"/>
                <a:gd name="T76" fmla="*/ 45 w 73"/>
                <a:gd name="T77" fmla="*/ 18 h 86"/>
                <a:gd name="T78" fmla="*/ 41 w 73"/>
                <a:gd name="T79" fmla="*/ 17 h 86"/>
                <a:gd name="T80" fmla="*/ 33 w 73"/>
                <a:gd name="T81" fmla="*/ 14 h 86"/>
                <a:gd name="T82" fmla="*/ 26 w 73"/>
                <a:gd name="T83" fmla="*/ 11 h 86"/>
                <a:gd name="T84" fmla="*/ 22 w 73"/>
                <a:gd name="T85" fmla="*/ 10 h 86"/>
                <a:gd name="T86" fmla="*/ 15 w 73"/>
                <a:gd name="T87" fmla="*/ 7 h 86"/>
                <a:gd name="T88" fmla="*/ 8 w 73"/>
                <a:gd name="T89" fmla="*/ 4 h 86"/>
                <a:gd name="T90" fmla="*/ 4 w 73"/>
                <a:gd name="T91" fmla="*/ 3 h 86"/>
                <a:gd name="T92" fmla="*/ 1 w 73"/>
                <a:gd name="T93" fmla="*/ 1 h 86"/>
                <a:gd name="T94" fmla="*/ 0 w 73"/>
                <a:gd name="T9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3" h="86">
                  <a:moveTo>
                    <a:pt x="0" y="0"/>
                  </a:moveTo>
                  <a:lnTo>
                    <a:pt x="0" y="3"/>
                  </a:lnTo>
                  <a:lnTo>
                    <a:pt x="1" y="3"/>
                  </a:lnTo>
                  <a:lnTo>
                    <a:pt x="2" y="11"/>
                  </a:lnTo>
                  <a:lnTo>
                    <a:pt x="4" y="11"/>
                  </a:lnTo>
                  <a:lnTo>
                    <a:pt x="4" y="14"/>
                  </a:lnTo>
                  <a:lnTo>
                    <a:pt x="5" y="14"/>
                  </a:lnTo>
                  <a:lnTo>
                    <a:pt x="7" y="22"/>
                  </a:lnTo>
                  <a:lnTo>
                    <a:pt x="8" y="22"/>
                  </a:lnTo>
                  <a:lnTo>
                    <a:pt x="8" y="25"/>
                  </a:lnTo>
                  <a:lnTo>
                    <a:pt x="9" y="25"/>
                  </a:lnTo>
                  <a:lnTo>
                    <a:pt x="11" y="34"/>
                  </a:lnTo>
                  <a:lnTo>
                    <a:pt x="12" y="34"/>
                  </a:lnTo>
                  <a:lnTo>
                    <a:pt x="12" y="37"/>
                  </a:lnTo>
                  <a:lnTo>
                    <a:pt x="14" y="37"/>
                  </a:lnTo>
                  <a:lnTo>
                    <a:pt x="15" y="45"/>
                  </a:lnTo>
                  <a:lnTo>
                    <a:pt x="17" y="45"/>
                  </a:lnTo>
                  <a:lnTo>
                    <a:pt x="17" y="48"/>
                  </a:lnTo>
                  <a:lnTo>
                    <a:pt x="18" y="48"/>
                  </a:lnTo>
                  <a:lnTo>
                    <a:pt x="19" y="56"/>
                  </a:lnTo>
                  <a:lnTo>
                    <a:pt x="21" y="56"/>
                  </a:lnTo>
                  <a:lnTo>
                    <a:pt x="21" y="59"/>
                  </a:lnTo>
                  <a:lnTo>
                    <a:pt x="22" y="59"/>
                  </a:lnTo>
                  <a:lnTo>
                    <a:pt x="24" y="68"/>
                  </a:lnTo>
                  <a:lnTo>
                    <a:pt x="25" y="68"/>
                  </a:lnTo>
                  <a:lnTo>
                    <a:pt x="25" y="70"/>
                  </a:lnTo>
                  <a:lnTo>
                    <a:pt x="26" y="70"/>
                  </a:lnTo>
                  <a:lnTo>
                    <a:pt x="28" y="79"/>
                  </a:lnTo>
                  <a:lnTo>
                    <a:pt x="29" y="79"/>
                  </a:lnTo>
                  <a:lnTo>
                    <a:pt x="29" y="82"/>
                  </a:lnTo>
                  <a:lnTo>
                    <a:pt x="31" y="82"/>
                  </a:lnTo>
                  <a:lnTo>
                    <a:pt x="31" y="86"/>
                  </a:lnTo>
                  <a:lnTo>
                    <a:pt x="36" y="84"/>
                  </a:lnTo>
                  <a:lnTo>
                    <a:pt x="36" y="83"/>
                  </a:lnTo>
                  <a:lnTo>
                    <a:pt x="43" y="83"/>
                  </a:lnTo>
                  <a:lnTo>
                    <a:pt x="43" y="82"/>
                  </a:lnTo>
                  <a:lnTo>
                    <a:pt x="52" y="80"/>
                  </a:lnTo>
                  <a:lnTo>
                    <a:pt x="52" y="79"/>
                  </a:lnTo>
                  <a:lnTo>
                    <a:pt x="66" y="79"/>
                  </a:lnTo>
                  <a:lnTo>
                    <a:pt x="66" y="77"/>
                  </a:lnTo>
                  <a:lnTo>
                    <a:pt x="73" y="77"/>
                  </a:lnTo>
                  <a:lnTo>
                    <a:pt x="72" y="72"/>
                  </a:lnTo>
                  <a:lnTo>
                    <a:pt x="70" y="72"/>
                  </a:lnTo>
                  <a:lnTo>
                    <a:pt x="69" y="63"/>
                  </a:lnTo>
                  <a:lnTo>
                    <a:pt x="67" y="63"/>
                  </a:lnTo>
                  <a:lnTo>
                    <a:pt x="67" y="61"/>
                  </a:lnTo>
                  <a:lnTo>
                    <a:pt x="66" y="61"/>
                  </a:lnTo>
                  <a:lnTo>
                    <a:pt x="66" y="56"/>
                  </a:lnTo>
                  <a:lnTo>
                    <a:pt x="65" y="56"/>
                  </a:lnTo>
                  <a:lnTo>
                    <a:pt x="65" y="53"/>
                  </a:lnTo>
                  <a:lnTo>
                    <a:pt x="63" y="53"/>
                  </a:lnTo>
                  <a:lnTo>
                    <a:pt x="63" y="52"/>
                  </a:lnTo>
                  <a:lnTo>
                    <a:pt x="57" y="52"/>
                  </a:lnTo>
                  <a:lnTo>
                    <a:pt x="57" y="51"/>
                  </a:lnTo>
                  <a:lnTo>
                    <a:pt x="53" y="51"/>
                  </a:lnTo>
                  <a:lnTo>
                    <a:pt x="53" y="49"/>
                  </a:lnTo>
                  <a:lnTo>
                    <a:pt x="50" y="49"/>
                  </a:lnTo>
                  <a:lnTo>
                    <a:pt x="49" y="46"/>
                  </a:lnTo>
                  <a:lnTo>
                    <a:pt x="46" y="46"/>
                  </a:lnTo>
                  <a:lnTo>
                    <a:pt x="46" y="45"/>
                  </a:lnTo>
                  <a:lnTo>
                    <a:pt x="43" y="45"/>
                  </a:lnTo>
                  <a:lnTo>
                    <a:pt x="42" y="42"/>
                  </a:lnTo>
                  <a:lnTo>
                    <a:pt x="39" y="42"/>
                  </a:lnTo>
                  <a:lnTo>
                    <a:pt x="39" y="41"/>
                  </a:lnTo>
                  <a:lnTo>
                    <a:pt x="36" y="41"/>
                  </a:lnTo>
                  <a:lnTo>
                    <a:pt x="35" y="38"/>
                  </a:lnTo>
                  <a:lnTo>
                    <a:pt x="38" y="37"/>
                  </a:lnTo>
                  <a:lnTo>
                    <a:pt x="42" y="37"/>
                  </a:lnTo>
                  <a:lnTo>
                    <a:pt x="42" y="35"/>
                  </a:lnTo>
                  <a:lnTo>
                    <a:pt x="53" y="34"/>
                  </a:lnTo>
                  <a:lnTo>
                    <a:pt x="53" y="32"/>
                  </a:lnTo>
                  <a:lnTo>
                    <a:pt x="56" y="32"/>
                  </a:lnTo>
                  <a:lnTo>
                    <a:pt x="55" y="27"/>
                  </a:lnTo>
                  <a:lnTo>
                    <a:pt x="53" y="27"/>
                  </a:lnTo>
                  <a:lnTo>
                    <a:pt x="53" y="22"/>
                  </a:lnTo>
                  <a:lnTo>
                    <a:pt x="52" y="22"/>
                  </a:lnTo>
                  <a:lnTo>
                    <a:pt x="52" y="20"/>
                  </a:lnTo>
                  <a:lnTo>
                    <a:pt x="45" y="18"/>
                  </a:lnTo>
                  <a:lnTo>
                    <a:pt x="45" y="17"/>
                  </a:lnTo>
                  <a:lnTo>
                    <a:pt x="41" y="17"/>
                  </a:lnTo>
                  <a:lnTo>
                    <a:pt x="41" y="15"/>
                  </a:lnTo>
                  <a:lnTo>
                    <a:pt x="33" y="14"/>
                  </a:lnTo>
                  <a:lnTo>
                    <a:pt x="33" y="13"/>
                  </a:lnTo>
                  <a:lnTo>
                    <a:pt x="26" y="11"/>
                  </a:lnTo>
                  <a:lnTo>
                    <a:pt x="26" y="10"/>
                  </a:lnTo>
                  <a:lnTo>
                    <a:pt x="22" y="10"/>
                  </a:lnTo>
                  <a:lnTo>
                    <a:pt x="22" y="8"/>
                  </a:lnTo>
                  <a:lnTo>
                    <a:pt x="15" y="7"/>
                  </a:lnTo>
                  <a:lnTo>
                    <a:pt x="15" y="5"/>
                  </a:lnTo>
                  <a:lnTo>
                    <a:pt x="8" y="4"/>
                  </a:lnTo>
                  <a:lnTo>
                    <a:pt x="8" y="3"/>
                  </a:lnTo>
                  <a:lnTo>
                    <a:pt x="4" y="3"/>
                  </a:lnTo>
                  <a:lnTo>
                    <a:pt x="4" y="1"/>
                  </a:lnTo>
                  <a:lnTo>
                    <a:pt x="1" y="1"/>
                  </a:lnTo>
                  <a:lnTo>
                    <a:pt x="1" y="0"/>
                  </a:lnTo>
                  <a:lnTo>
                    <a:pt x="0" y="0"/>
                  </a:lnTo>
                  <a:close/>
                </a:path>
              </a:pathLst>
            </a:custGeom>
            <a:solidFill>
              <a:srgbClr val="FF4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4" name="Freeform 2696"/>
            <p:cNvSpPr>
              <a:spLocks/>
            </p:cNvSpPr>
            <p:nvPr/>
          </p:nvSpPr>
          <p:spPr bwMode="auto">
            <a:xfrm>
              <a:off x="2535" y="2994"/>
              <a:ext cx="4" cy="3"/>
            </a:xfrm>
            <a:custGeom>
              <a:avLst/>
              <a:gdLst>
                <a:gd name="T0" fmla="*/ 0 w 7"/>
                <a:gd name="T1" fmla="*/ 0 h 4"/>
                <a:gd name="T2" fmla="*/ 1 w 7"/>
                <a:gd name="T3" fmla="*/ 4 h 4"/>
                <a:gd name="T4" fmla="*/ 7 w 7"/>
                <a:gd name="T5" fmla="*/ 4 h 4"/>
                <a:gd name="T6" fmla="*/ 7 w 7"/>
                <a:gd name="T7" fmla="*/ 3 h 4"/>
                <a:gd name="T8" fmla="*/ 4 w 7"/>
                <a:gd name="T9" fmla="*/ 3 h 4"/>
                <a:gd name="T10" fmla="*/ 4 w 7"/>
                <a:gd name="T11" fmla="*/ 1 h 4"/>
                <a:gd name="T12" fmla="*/ 1 w 7"/>
                <a:gd name="T13" fmla="*/ 1 h 4"/>
                <a:gd name="T14" fmla="*/ 1 w 7"/>
                <a:gd name="T15" fmla="*/ 0 h 4"/>
                <a:gd name="T16" fmla="*/ 0 w 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0" y="0"/>
                  </a:moveTo>
                  <a:lnTo>
                    <a:pt x="1" y="4"/>
                  </a:lnTo>
                  <a:lnTo>
                    <a:pt x="7" y="4"/>
                  </a:lnTo>
                  <a:lnTo>
                    <a:pt x="7" y="3"/>
                  </a:lnTo>
                  <a:lnTo>
                    <a:pt x="4" y="3"/>
                  </a:lnTo>
                  <a:lnTo>
                    <a:pt x="4" y="1"/>
                  </a:lnTo>
                  <a:lnTo>
                    <a:pt x="1" y="1"/>
                  </a:lnTo>
                  <a:lnTo>
                    <a:pt x="1" y="0"/>
                  </a:lnTo>
                  <a:lnTo>
                    <a:pt x="0" y="0"/>
                  </a:lnTo>
                  <a:close/>
                </a:path>
              </a:pathLst>
            </a:custGeom>
            <a:solidFill>
              <a:srgbClr val="FF4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5" name="Freeform 2697"/>
            <p:cNvSpPr>
              <a:spLocks/>
            </p:cNvSpPr>
            <p:nvPr/>
          </p:nvSpPr>
          <p:spPr bwMode="auto">
            <a:xfrm>
              <a:off x="2492" y="2937"/>
              <a:ext cx="45" cy="60"/>
            </a:xfrm>
            <a:custGeom>
              <a:avLst/>
              <a:gdLst>
                <a:gd name="T0" fmla="*/ 2 w 91"/>
                <a:gd name="T1" fmla="*/ 6 h 120"/>
                <a:gd name="T2" fmla="*/ 3 w 91"/>
                <a:gd name="T3" fmla="*/ 10 h 120"/>
                <a:gd name="T4" fmla="*/ 4 w 91"/>
                <a:gd name="T5" fmla="*/ 13 h 120"/>
                <a:gd name="T6" fmla="*/ 7 w 91"/>
                <a:gd name="T7" fmla="*/ 21 h 120"/>
                <a:gd name="T8" fmla="*/ 9 w 91"/>
                <a:gd name="T9" fmla="*/ 26 h 120"/>
                <a:gd name="T10" fmla="*/ 10 w 91"/>
                <a:gd name="T11" fmla="*/ 28 h 120"/>
                <a:gd name="T12" fmla="*/ 13 w 91"/>
                <a:gd name="T13" fmla="*/ 37 h 120"/>
                <a:gd name="T14" fmla="*/ 14 w 91"/>
                <a:gd name="T15" fmla="*/ 40 h 120"/>
                <a:gd name="T16" fmla="*/ 17 w 91"/>
                <a:gd name="T17" fmla="*/ 48 h 120"/>
                <a:gd name="T18" fmla="*/ 19 w 91"/>
                <a:gd name="T19" fmla="*/ 51 h 120"/>
                <a:gd name="T20" fmla="*/ 21 w 91"/>
                <a:gd name="T21" fmla="*/ 59 h 120"/>
                <a:gd name="T22" fmla="*/ 23 w 91"/>
                <a:gd name="T23" fmla="*/ 64 h 120"/>
                <a:gd name="T24" fmla="*/ 24 w 91"/>
                <a:gd name="T25" fmla="*/ 66 h 120"/>
                <a:gd name="T26" fmla="*/ 27 w 91"/>
                <a:gd name="T27" fmla="*/ 75 h 120"/>
                <a:gd name="T28" fmla="*/ 28 w 91"/>
                <a:gd name="T29" fmla="*/ 78 h 120"/>
                <a:gd name="T30" fmla="*/ 31 w 91"/>
                <a:gd name="T31" fmla="*/ 86 h 120"/>
                <a:gd name="T32" fmla="*/ 33 w 91"/>
                <a:gd name="T33" fmla="*/ 89 h 120"/>
                <a:gd name="T34" fmla="*/ 35 w 91"/>
                <a:gd name="T35" fmla="*/ 97 h 120"/>
                <a:gd name="T36" fmla="*/ 37 w 91"/>
                <a:gd name="T37" fmla="*/ 102 h 120"/>
                <a:gd name="T38" fmla="*/ 38 w 91"/>
                <a:gd name="T39" fmla="*/ 105 h 120"/>
                <a:gd name="T40" fmla="*/ 41 w 91"/>
                <a:gd name="T41" fmla="*/ 113 h 120"/>
                <a:gd name="T42" fmla="*/ 43 w 91"/>
                <a:gd name="T43" fmla="*/ 116 h 120"/>
                <a:gd name="T44" fmla="*/ 44 w 91"/>
                <a:gd name="T45" fmla="*/ 117 h 120"/>
                <a:gd name="T46" fmla="*/ 79 w 91"/>
                <a:gd name="T47" fmla="*/ 119 h 120"/>
                <a:gd name="T48" fmla="*/ 86 w 91"/>
                <a:gd name="T49" fmla="*/ 120 h 120"/>
                <a:gd name="T50" fmla="*/ 91 w 91"/>
                <a:gd name="T51" fmla="*/ 117 h 120"/>
                <a:gd name="T52" fmla="*/ 86 w 91"/>
                <a:gd name="T53" fmla="*/ 114 h 120"/>
                <a:gd name="T54" fmla="*/ 83 w 91"/>
                <a:gd name="T55" fmla="*/ 113 h 120"/>
                <a:gd name="T56" fmla="*/ 81 w 91"/>
                <a:gd name="T57" fmla="*/ 112 h 120"/>
                <a:gd name="T58" fmla="*/ 78 w 91"/>
                <a:gd name="T59" fmla="*/ 110 h 120"/>
                <a:gd name="T60" fmla="*/ 75 w 91"/>
                <a:gd name="T61" fmla="*/ 109 h 120"/>
                <a:gd name="T62" fmla="*/ 72 w 91"/>
                <a:gd name="T63" fmla="*/ 107 h 120"/>
                <a:gd name="T64" fmla="*/ 69 w 91"/>
                <a:gd name="T65" fmla="*/ 106 h 120"/>
                <a:gd name="T66" fmla="*/ 67 w 91"/>
                <a:gd name="T67" fmla="*/ 105 h 120"/>
                <a:gd name="T68" fmla="*/ 64 w 91"/>
                <a:gd name="T69" fmla="*/ 103 h 120"/>
                <a:gd name="T70" fmla="*/ 67 w 91"/>
                <a:gd name="T71" fmla="*/ 102 h 120"/>
                <a:gd name="T72" fmla="*/ 75 w 91"/>
                <a:gd name="T73" fmla="*/ 100 h 120"/>
                <a:gd name="T74" fmla="*/ 79 w 91"/>
                <a:gd name="T75" fmla="*/ 99 h 120"/>
                <a:gd name="T76" fmla="*/ 82 w 91"/>
                <a:gd name="T77" fmla="*/ 95 h 120"/>
                <a:gd name="T78" fmla="*/ 81 w 91"/>
                <a:gd name="T79" fmla="*/ 92 h 120"/>
                <a:gd name="T80" fmla="*/ 78 w 91"/>
                <a:gd name="T81" fmla="*/ 83 h 120"/>
                <a:gd name="T82" fmla="*/ 76 w 91"/>
                <a:gd name="T83" fmla="*/ 81 h 120"/>
                <a:gd name="T84" fmla="*/ 74 w 91"/>
                <a:gd name="T85" fmla="*/ 72 h 120"/>
                <a:gd name="T86" fmla="*/ 72 w 91"/>
                <a:gd name="T87" fmla="*/ 69 h 120"/>
                <a:gd name="T88" fmla="*/ 69 w 91"/>
                <a:gd name="T89" fmla="*/ 61 h 120"/>
                <a:gd name="T90" fmla="*/ 68 w 91"/>
                <a:gd name="T91" fmla="*/ 58 h 120"/>
                <a:gd name="T92" fmla="*/ 65 w 91"/>
                <a:gd name="T93" fmla="*/ 50 h 120"/>
                <a:gd name="T94" fmla="*/ 64 w 91"/>
                <a:gd name="T95" fmla="*/ 47 h 120"/>
                <a:gd name="T96" fmla="*/ 61 w 91"/>
                <a:gd name="T97" fmla="*/ 38 h 120"/>
                <a:gd name="T98" fmla="*/ 59 w 91"/>
                <a:gd name="T99" fmla="*/ 35 h 120"/>
                <a:gd name="T100" fmla="*/ 57 w 91"/>
                <a:gd name="T101" fmla="*/ 27 h 120"/>
                <a:gd name="T102" fmla="*/ 55 w 91"/>
                <a:gd name="T103" fmla="*/ 24 h 120"/>
                <a:gd name="T104" fmla="*/ 52 w 91"/>
                <a:gd name="T105" fmla="*/ 16 h 120"/>
                <a:gd name="T106" fmla="*/ 51 w 91"/>
                <a:gd name="T107" fmla="*/ 13 h 120"/>
                <a:gd name="T108" fmla="*/ 45 w 91"/>
                <a:gd name="T109" fmla="*/ 11 h 120"/>
                <a:gd name="T110" fmla="*/ 40 w 91"/>
                <a:gd name="T111" fmla="*/ 10 h 120"/>
                <a:gd name="T112" fmla="*/ 35 w 91"/>
                <a:gd name="T113" fmla="*/ 9 h 120"/>
                <a:gd name="T114" fmla="*/ 31 w 91"/>
                <a:gd name="T115" fmla="*/ 7 h 120"/>
                <a:gd name="T116" fmla="*/ 21 w 91"/>
                <a:gd name="T117" fmla="*/ 4 h 120"/>
                <a:gd name="T118" fmla="*/ 17 w 91"/>
                <a:gd name="T119" fmla="*/ 3 h 120"/>
                <a:gd name="T120" fmla="*/ 13 w 91"/>
                <a:gd name="T121" fmla="*/ 2 h 120"/>
                <a:gd name="T122" fmla="*/ 2 w 91"/>
                <a:gd name="T12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 h="120">
                  <a:moveTo>
                    <a:pt x="0" y="0"/>
                  </a:moveTo>
                  <a:lnTo>
                    <a:pt x="2" y="6"/>
                  </a:lnTo>
                  <a:lnTo>
                    <a:pt x="3" y="6"/>
                  </a:lnTo>
                  <a:lnTo>
                    <a:pt x="3" y="10"/>
                  </a:lnTo>
                  <a:lnTo>
                    <a:pt x="4" y="10"/>
                  </a:lnTo>
                  <a:lnTo>
                    <a:pt x="4" y="13"/>
                  </a:lnTo>
                  <a:lnTo>
                    <a:pt x="6" y="13"/>
                  </a:lnTo>
                  <a:lnTo>
                    <a:pt x="7" y="21"/>
                  </a:lnTo>
                  <a:lnTo>
                    <a:pt x="9" y="21"/>
                  </a:lnTo>
                  <a:lnTo>
                    <a:pt x="9" y="26"/>
                  </a:lnTo>
                  <a:lnTo>
                    <a:pt x="10" y="26"/>
                  </a:lnTo>
                  <a:lnTo>
                    <a:pt x="10" y="28"/>
                  </a:lnTo>
                  <a:lnTo>
                    <a:pt x="11" y="28"/>
                  </a:lnTo>
                  <a:lnTo>
                    <a:pt x="13" y="37"/>
                  </a:lnTo>
                  <a:lnTo>
                    <a:pt x="14" y="37"/>
                  </a:lnTo>
                  <a:lnTo>
                    <a:pt x="14" y="40"/>
                  </a:lnTo>
                  <a:lnTo>
                    <a:pt x="16" y="40"/>
                  </a:lnTo>
                  <a:lnTo>
                    <a:pt x="17" y="48"/>
                  </a:lnTo>
                  <a:lnTo>
                    <a:pt x="19" y="48"/>
                  </a:lnTo>
                  <a:lnTo>
                    <a:pt x="19" y="51"/>
                  </a:lnTo>
                  <a:lnTo>
                    <a:pt x="20" y="51"/>
                  </a:lnTo>
                  <a:lnTo>
                    <a:pt x="21" y="59"/>
                  </a:lnTo>
                  <a:lnTo>
                    <a:pt x="23" y="59"/>
                  </a:lnTo>
                  <a:lnTo>
                    <a:pt x="23" y="64"/>
                  </a:lnTo>
                  <a:lnTo>
                    <a:pt x="24" y="64"/>
                  </a:lnTo>
                  <a:lnTo>
                    <a:pt x="24" y="66"/>
                  </a:lnTo>
                  <a:lnTo>
                    <a:pt x="26" y="66"/>
                  </a:lnTo>
                  <a:lnTo>
                    <a:pt x="27" y="75"/>
                  </a:lnTo>
                  <a:lnTo>
                    <a:pt x="28" y="75"/>
                  </a:lnTo>
                  <a:lnTo>
                    <a:pt x="28" y="78"/>
                  </a:lnTo>
                  <a:lnTo>
                    <a:pt x="30" y="78"/>
                  </a:lnTo>
                  <a:lnTo>
                    <a:pt x="31" y="86"/>
                  </a:lnTo>
                  <a:lnTo>
                    <a:pt x="33" y="86"/>
                  </a:lnTo>
                  <a:lnTo>
                    <a:pt x="33" y="89"/>
                  </a:lnTo>
                  <a:lnTo>
                    <a:pt x="34" y="89"/>
                  </a:lnTo>
                  <a:lnTo>
                    <a:pt x="35" y="97"/>
                  </a:lnTo>
                  <a:lnTo>
                    <a:pt x="37" y="97"/>
                  </a:lnTo>
                  <a:lnTo>
                    <a:pt x="37" y="102"/>
                  </a:lnTo>
                  <a:lnTo>
                    <a:pt x="38" y="102"/>
                  </a:lnTo>
                  <a:lnTo>
                    <a:pt x="38" y="105"/>
                  </a:lnTo>
                  <a:lnTo>
                    <a:pt x="40" y="105"/>
                  </a:lnTo>
                  <a:lnTo>
                    <a:pt x="41" y="113"/>
                  </a:lnTo>
                  <a:lnTo>
                    <a:pt x="43" y="113"/>
                  </a:lnTo>
                  <a:lnTo>
                    <a:pt x="43" y="116"/>
                  </a:lnTo>
                  <a:lnTo>
                    <a:pt x="44" y="116"/>
                  </a:lnTo>
                  <a:lnTo>
                    <a:pt x="44" y="117"/>
                  </a:lnTo>
                  <a:lnTo>
                    <a:pt x="79" y="117"/>
                  </a:lnTo>
                  <a:lnTo>
                    <a:pt x="79" y="119"/>
                  </a:lnTo>
                  <a:lnTo>
                    <a:pt x="86" y="119"/>
                  </a:lnTo>
                  <a:lnTo>
                    <a:pt x="86" y="120"/>
                  </a:lnTo>
                  <a:lnTo>
                    <a:pt x="91" y="120"/>
                  </a:lnTo>
                  <a:lnTo>
                    <a:pt x="91" y="117"/>
                  </a:lnTo>
                  <a:lnTo>
                    <a:pt x="86" y="116"/>
                  </a:lnTo>
                  <a:lnTo>
                    <a:pt x="86" y="114"/>
                  </a:lnTo>
                  <a:lnTo>
                    <a:pt x="83" y="114"/>
                  </a:lnTo>
                  <a:lnTo>
                    <a:pt x="83" y="113"/>
                  </a:lnTo>
                  <a:lnTo>
                    <a:pt x="81" y="113"/>
                  </a:lnTo>
                  <a:lnTo>
                    <a:pt x="81" y="112"/>
                  </a:lnTo>
                  <a:lnTo>
                    <a:pt x="78" y="112"/>
                  </a:lnTo>
                  <a:lnTo>
                    <a:pt x="78" y="110"/>
                  </a:lnTo>
                  <a:lnTo>
                    <a:pt x="75" y="110"/>
                  </a:lnTo>
                  <a:lnTo>
                    <a:pt x="75" y="109"/>
                  </a:lnTo>
                  <a:lnTo>
                    <a:pt x="72" y="109"/>
                  </a:lnTo>
                  <a:lnTo>
                    <a:pt x="72" y="107"/>
                  </a:lnTo>
                  <a:lnTo>
                    <a:pt x="69" y="107"/>
                  </a:lnTo>
                  <a:lnTo>
                    <a:pt x="69" y="106"/>
                  </a:lnTo>
                  <a:lnTo>
                    <a:pt x="67" y="106"/>
                  </a:lnTo>
                  <a:lnTo>
                    <a:pt x="67" y="105"/>
                  </a:lnTo>
                  <a:lnTo>
                    <a:pt x="64" y="105"/>
                  </a:lnTo>
                  <a:lnTo>
                    <a:pt x="64" y="103"/>
                  </a:lnTo>
                  <a:lnTo>
                    <a:pt x="67" y="103"/>
                  </a:lnTo>
                  <a:lnTo>
                    <a:pt x="67" y="102"/>
                  </a:lnTo>
                  <a:lnTo>
                    <a:pt x="75" y="102"/>
                  </a:lnTo>
                  <a:lnTo>
                    <a:pt x="75" y="100"/>
                  </a:lnTo>
                  <a:lnTo>
                    <a:pt x="79" y="100"/>
                  </a:lnTo>
                  <a:lnTo>
                    <a:pt x="79" y="99"/>
                  </a:lnTo>
                  <a:lnTo>
                    <a:pt x="82" y="99"/>
                  </a:lnTo>
                  <a:lnTo>
                    <a:pt x="82" y="95"/>
                  </a:lnTo>
                  <a:lnTo>
                    <a:pt x="81" y="95"/>
                  </a:lnTo>
                  <a:lnTo>
                    <a:pt x="81" y="92"/>
                  </a:lnTo>
                  <a:lnTo>
                    <a:pt x="79" y="92"/>
                  </a:lnTo>
                  <a:lnTo>
                    <a:pt x="78" y="83"/>
                  </a:lnTo>
                  <a:lnTo>
                    <a:pt x="76" y="83"/>
                  </a:lnTo>
                  <a:lnTo>
                    <a:pt x="76" y="81"/>
                  </a:lnTo>
                  <a:lnTo>
                    <a:pt x="75" y="81"/>
                  </a:lnTo>
                  <a:lnTo>
                    <a:pt x="74" y="72"/>
                  </a:lnTo>
                  <a:lnTo>
                    <a:pt x="72" y="72"/>
                  </a:lnTo>
                  <a:lnTo>
                    <a:pt x="72" y="69"/>
                  </a:lnTo>
                  <a:lnTo>
                    <a:pt x="71" y="69"/>
                  </a:lnTo>
                  <a:lnTo>
                    <a:pt x="69" y="61"/>
                  </a:lnTo>
                  <a:lnTo>
                    <a:pt x="68" y="61"/>
                  </a:lnTo>
                  <a:lnTo>
                    <a:pt x="68" y="58"/>
                  </a:lnTo>
                  <a:lnTo>
                    <a:pt x="67" y="58"/>
                  </a:lnTo>
                  <a:lnTo>
                    <a:pt x="65" y="50"/>
                  </a:lnTo>
                  <a:lnTo>
                    <a:pt x="64" y="50"/>
                  </a:lnTo>
                  <a:lnTo>
                    <a:pt x="64" y="47"/>
                  </a:lnTo>
                  <a:lnTo>
                    <a:pt x="62" y="47"/>
                  </a:lnTo>
                  <a:lnTo>
                    <a:pt x="61" y="38"/>
                  </a:lnTo>
                  <a:lnTo>
                    <a:pt x="59" y="38"/>
                  </a:lnTo>
                  <a:lnTo>
                    <a:pt x="59" y="35"/>
                  </a:lnTo>
                  <a:lnTo>
                    <a:pt x="58" y="35"/>
                  </a:lnTo>
                  <a:lnTo>
                    <a:pt x="57" y="27"/>
                  </a:lnTo>
                  <a:lnTo>
                    <a:pt x="55" y="27"/>
                  </a:lnTo>
                  <a:lnTo>
                    <a:pt x="55" y="24"/>
                  </a:lnTo>
                  <a:lnTo>
                    <a:pt x="54" y="24"/>
                  </a:lnTo>
                  <a:lnTo>
                    <a:pt x="52" y="16"/>
                  </a:lnTo>
                  <a:lnTo>
                    <a:pt x="51" y="16"/>
                  </a:lnTo>
                  <a:lnTo>
                    <a:pt x="51" y="13"/>
                  </a:lnTo>
                  <a:lnTo>
                    <a:pt x="45" y="13"/>
                  </a:lnTo>
                  <a:lnTo>
                    <a:pt x="45" y="11"/>
                  </a:lnTo>
                  <a:lnTo>
                    <a:pt x="40" y="11"/>
                  </a:lnTo>
                  <a:lnTo>
                    <a:pt x="40" y="10"/>
                  </a:lnTo>
                  <a:lnTo>
                    <a:pt x="35" y="10"/>
                  </a:lnTo>
                  <a:lnTo>
                    <a:pt x="35" y="9"/>
                  </a:lnTo>
                  <a:lnTo>
                    <a:pt x="31" y="9"/>
                  </a:lnTo>
                  <a:lnTo>
                    <a:pt x="31" y="7"/>
                  </a:lnTo>
                  <a:lnTo>
                    <a:pt x="21" y="6"/>
                  </a:lnTo>
                  <a:lnTo>
                    <a:pt x="21" y="4"/>
                  </a:lnTo>
                  <a:lnTo>
                    <a:pt x="17" y="4"/>
                  </a:lnTo>
                  <a:lnTo>
                    <a:pt x="17" y="3"/>
                  </a:lnTo>
                  <a:lnTo>
                    <a:pt x="13" y="3"/>
                  </a:lnTo>
                  <a:lnTo>
                    <a:pt x="13" y="2"/>
                  </a:lnTo>
                  <a:lnTo>
                    <a:pt x="2" y="2"/>
                  </a:lnTo>
                  <a:lnTo>
                    <a:pt x="2" y="0"/>
                  </a:lnTo>
                  <a:lnTo>
                    <a:pt x="0" y="0"/>
                  </a:lnTo>
                  <a:close/>
                </a:path>
              </a:pathLst>
            </a:custGeom>
            <a:solidFill>
              <a:srgbClr val="FF59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6" name="Freeform 2698"/>
            <p:cNvSpPr>
              <a:spLocks/>
            </p:cNvSpPr>
            <p:nvPr/>
          </p:nvSpPr>
          <p:spPr bwMode="auto">
            <a:xfrm>
              <a:off x="2470" y="2935"/>
              <a:ext cx="44" cy="64"/>
            </a:xfrm>
            <a:custGeom>
              <a:avLst/>
              <a:gdLst>
                <a:gd name="T0" fmla="*/ 0 w 89"/>
                <a:gd name="T1" fmla="*/ 5 h 129"/>
                <a:gd name="T2" fmla="*/ 2 w 89"/>
                <a:gd name="T3" fmla="*/ 7 h 129"/>
                <a:gd name="T4" fmla="*/ 5 w 89"/>
                <a:gd name="T5" fmla="*/ 16 h 129"/>
                <a:gd name="T6" fmla="*/ 6 w 89"/>
                <a:gd name="T7" fmla="*/ 19 h 129"/>
                <a:gd name="T8" fmla="*/ 9 w 89"/>
                <a:gd name="T9" fmla="*/ 27 h 129"/>
                <a:gd name="T10" fmla="*/ 10 w 89"/>
                <a:gd name="T11" fmla="*/ 30 h 129"/>
                <a:gd name="T12" fmla="*/ 13 w 89"/>
                <a:gd name="T13" fmla="*/ 38 h 129"/>
                <a:gd name="T14" fmla="*/ 15 w 89"/>
                <a:gd name="T15" fmla="*/ 43 h 129"/>
                <a:gd name="T16" fmla="*/ 16 w 89"/>
                <a:gd name="T17" fmla="*/ 45 h 129"/>
                <a:gd name="T18" fmla="*/ 19 w 89"/>
                <a:gd name="T19" fmla="*/ 54 h 129"/>
                <a:gd name="T20" fmla="*/ 20 w 89"/>
                <a:gd name="T21" fmla="*/ 57 h 129"/>
                <a:gd name="T22" fmla="*/ 23 w 89"/>
                <a:gd name="T23" fmla="*/ 65 h 129"/>
                <a:gd name="T24" fmla="*/ 24 w 89"/>
                <a:gd name="T25" fmla="*/ 68 h 129"/>
                <a:gd name="T26" fmla="*/ 27 w 89"/>
                <a:gd name="T27" fmla="*/ 77 h 129"/>
                <a:gd name="T28" fmla="*/ 29 w 89"/>
                <a:gd name="T29" fmla="*/ 81 h 129"/>
                <a:gd name="T30" fmla="*/ 30 w 89"/>
                <a:gd name="T31" fmla="*/ 84 h 129"/>
                <a:gd name="T32" fmla="*/ 33 w 89"/>
                <a:gd name="T33" fmla="*/ 92 h 129"/>
                <a:gd name="T34" fmla="*/ 34 w 89"/>
                <a:gd name="T35" fmla="*/ 95 h 129"/>
                <a:gd name="T36" fmla="*/ 37 w 89"/>
                <a:gd name="T37" fmla="*/ 103 h 129"/>
                <a:gd name="T38" fmla="*/ 39 w 89"/>
                <a:gd name="T39" fmla="*/ 106 h 129"/>
                <a:gd name="T40" fmla="*/ 41 w 89"/>
                <a:gd name="T41" fmla="*/ 115 h 129"/>
                <a:gd name="T42" fmla="*/ 43 w 89"/>
                <a:gd name="T43" fmla="*/ 119 h 129"/>
                <a:gd name="T44" fmla="*/ 44 w 89"/>
                <a:gd name="T45" fmla="*/ 122 h 129"/>
                <a:gd name="T46" fmla="*/ 46 w 89"/>
                <a:gd name="T47" fmla="*/ 126 h 129"/>
                <a:gd name="T48" fmla="*/ 47 w 89"/>
                <a:gd name="T49" fmla="*/ 129 h 129"/>
                <a:gd name="T50" fmla="*/ 60 w 89"/>
                <a:gd name="T51" fmla="*/ 127 h 129"/>
                <a:gd name="T52" fmla="*/ 68 w 89"/>
                <a:gd name="T53" fmla="*/ 126 h 129"/>
                <a:gd name="T54" fmla="*/ 75 w 89"/>
                <a:gd name="T55" fmla="*/ 124 h 129"/>
                <a:gd name="T56" fmla="*/ 84 w 89"/>
                <a:gd name="T57" fmla="*/ 123 h 129"/>
                <a:gd name="T58" fmla="*/ 89 w 89"/>
                <a:gd name="T59" fmla="*/ 122 h 129"/>
                <a:gd name="T60" fmla="*/ 87 w 89"/>
                <a:gd name="T61" fmla="*/ 116 h 129"/>
                <a:gd name="T62" fmla="*/ 84 w 89"/>
                <a:gd name="T63" fmla="*/ 108 h 129"/>
                <a:gd name="T64" fmla="*/ 82 w 89"/>
                <a:gd name="T65" fmla="*/ 105 h 129"/>
                <a:gd name="T66" fmla="*/ 79 w 89"/>
                <a:gd name="T67" fmla="*/ 96 h 129"/>
                <a:gd name="T68" fmla="*/ 78 w 89"/>
                <a:gd name="T69" fmla="*/ 92 h 129"/>
                <a:gd name="T70" fmla="*/ 77 w 89"/>
                <a:gd name="T71" fmla="*/ 89 h 129"/>
                <a:gd name="T72" fmla="*/ 74 w 89"/>
                <a:gd name="T73" fmla="*/ 81 h 129"/>
                <a:gd name="T74" fmla="*/ 72 w 89"/>
                <a:gd name="T75" fmla="*/ 78 h 129"/>
                <a:gd name="T76" fmla="*/ 70 w 89"/>
                <a:gd name="T77" fmla="*/ 69 h 129"/>
                <a:gd name="T78" fmla="*/ 68 w 89"/>
                <a:gd name="T79" fmla="*/ 67 h 129"/>
                <a:gd name="T80" fmla="*/ 65 w 89"/>
                <a:gd name="T81" fmla="*/ 58 h 129"/>
                <a:gd name="T82" fmla="*/ 64 w 89"/>
                <a:gd name="T83" fmla="*/ 54 h 129"/>
                <a:gd name="T84" fmla="*/ 63 w 89"/>
                <a:gd name="T85" fmla="*/ 51 h 129"/>
                <a:gd name="T86" fmla="*/ 60 w 89"/>
                <a:gd name="T87" fmla="*/ 43 h 129"/>
                <a:gd name="T88" fmla="*/ 58 w 89"/>
                <a:gd name="T89" fmla="*/ 40 h 129"/>
                <a:gd name="T90" fmla="*/ 55 w 89"/>
                <a:gd name="T91" fmla="*/ 31 h 129"/>
                <a:gd name="T92" fmla="*/ 54 w 89"/>
                <a:gd name="T93" fmla="*/ 29 h 129"/>
                <a:gd name="T94" fmla="*/ 51 w 89"/>
                <a:gd name="T95" fmla="*/ 20 h 129"/>
                <a:gd name="T96" fmla="*/ 50 w 89"/>
                <a:gd name="T97" fmla="*/ 16 h 129"/>
                <a:gd name="T98" fmla="*/ 48 w 89"/>
                <a:gd name="T99" fmla="*/ 13 h 129"/>
                <a:gd name="T100" fmla="*/ 46 w 89"/>
                <a:gd name="T101" fmla="*/ 5 h 129"/>
                <a:gd name="T102" fmla="*/ 39 w 89"/>
                <a:gd name="T103" fmla="*/ 3 h 129"/>
                <a:gd name="T104" fmla="*/ 20 w 89"/>
                <a:gd name="T105" fmla="*/ 2 h 129"/>
                <a:gd name="T106" fmla="*/ 0 w 89"/>
                <a:gd name="T10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129">
                  <a:moveTo>
                    <a:pt x="0" y="0"/>
                  </a:moveTo>
                  <a:lnTo>
                    <a:pt x="0" y="5"/>
                  </a:lnTo>
                  <a:lnTo>
                    <a:pt x="2" y="5"/>
                  </a:lnTo>
                  <a:lnTo>
                    <a:pt x="2" y="7"/>
                  </a:lnTo>
                  <a:lnTo>
                    <a:pt x="3" y="7"/>
                  </a:lnTo>
                  <a:lnTo>
                    <a:pt x="5" y="16"/>
                  </a:lnTo>
                  <a:lnTo>
                    <a:pt x="6" y="16"/>
                  </a:lnTo>
                  <a:lnTo>
                    <a:pt x="6" y="19"/>
                  </a:lnTo>
                  <a:lnTo>
                    <a:pt x="7" y="19"/>
                  </a:lnTo>
                  <a:lnTo>
                    <a:pt x="9" y="27"/>
                  </a:lnTo>
                  <a:lnTo>
                    <a:pt x="10" y="27"/>
                  </a:lnTo>
                  <a:lnTo>
                    <a:pt x="10" y="30"/>
                  </a:lnTo>
                  <a:lnTo>
                    <a:pt x="12" y="30"/>
                  </a:lnTo>
                  <a:lnTo>
                    <a:pt x="13" y="38"/>
                  </a:lnTo>
                  <a:lnTo>
                    <a:pt x="15" y="38"/>
                  </a:lnTo>
                  <a:lnTo>
                    <a:pt x="15" y="43"/>
                  </a:lnTo>
                  <a:lnTo>
                    <a:pt x="16" y="43"/>
                  </a:lnTo>
                  <a:lnTo>
                    <a:pt x="16" y="45"/>
                  </a:lnTo>
                  <a:lnTo>
                    <a:pt x="17" y="45"/>
                  </a:lnTo>
                  <a:lnTo>
                    <a:pt x="19" y="54"/>
                  </a:lnTo>
                  <a:lnTo>
                    <a:pt x="20" y="54"/>
                  </a:lnTo>
                  <a:lnTo>
                    <a:pt x="20" y="57"/>
                  </a:lnTo>
                  <a:lnTo>
                    <a:pt x="22" y="57"/>
                  </a:lnTo>
                  <a:lnTo>
                    <a:pt x="23" y="65"/>
                  </a:lnTo>
                  <a:lnTo>
                    <a:pt x="24" y="65"/>
                  </a:lnTo>
                  <a:lnTo>
                    <a:pt x="24" y="68"/>
                  </a:lnTo>
                  <a:lnTo>
                    <a:pt x="26" y="68"/>
                  </a:lnTo>
                  <a:lnTo>
                    <a:pt x="27" y="77"/>
                  </a:lnTo>
                  <a:lnTo>
                    <a:pt x="29" y="77"/>
                  </a:lnTo>
                  <a:lnTo>
                    <a:pt x="29" y="81"/>
                  </a:lnTo>
                  <a:lnTo>
                    <a:pt x="30" y="81"/>
                  </a:lnTo>
                  <a:lnTo>
                    <a:pt x="30" y="84"/>
                  </a:lnTo>
                  <a:lnTo>
                    <a:pt x="31" y="84"/>
                  </a:lnTo>
                  <a:lnTo>
                    <a:pt x="33" y="92"/>
                  </a:lnTo>
                  <a:lnTo>
                    <a:pt x="34" y="92"/>
                  </a:lnTo>
                  <a:lnTo>
                    <a:pt x="34" y="95"/>
                  </a:lnTo>
                  <a:lnTo>
                    <a:pt x="36" y="95"/>
                  </a:lnTo>
                  <a:lnTo>
                    <a:pt x="37" y="103"/>
                  </a:lnTo>
                  <a:lnTo>
                    <a:pt x="39" y="103"/>
                  </a:lnTo>
                  <a:lnTo>
                    <a:pt x="39" y="106"/>
                  </a:lnTo>
                  <a:lnTo>
                    <a:pt x="40" y="106"/>
                  </a:lnTo>
                  <a:lnTo>
                    <a:pt x="41" y="115"/>
                  </a:lnTo>
                  <a:lnTo>
                    <a:pt x="43" y="115"/>
                  </a:lnTo>
                  <a:lnTo>
                    <a:pt x="43" y="119"/>
                  </a:lnTo>
                  <a:lnTo>
                    <a:pt x="44" y="119"/>
                  </a:lnTo>
                  <a:lnTo>
                    <a:pt x="44" y="122"/>
                  </a:lnTo>
                  <a:lnTo>
                    <a:pt x="46" y="122"/>
                  </a:lnTo>
                  <a:lnTo>
                    <a:pt x="46" y="126"/>
                  </a:lnTo>
                  <a:lnTo>
                    <a:pt x="47" y="126"/>
                  </a:lnTo>
                  <a:lnTo>
                    <a:pt x="47" y="129"/>
                  </a:lnTo>
                  <a:lnTo>
                    <a:pt x="50" y="127"/>
                  </a:lnTo>
                  <a:lnTo>
                    <a:pt x="60" y="127"/>
                  </a:lnTo>
                  <a:lnTo>
                    <a:pt x="60" y="126"/>
                  </a:lnTo>
                  <a:lnTo>
                    <a:pt x="68" y="126"/>
                  </a:lnTo>
                  <a:lnTo>
                    <a:pt x="68" y="124"/>
                  </a:lnTo>
                  <a:lnTo>
                    <a:pt x="75" y="124"/>
                  </a:lnTo>
                  <a:lnTo>
                    <a:pt x="75" y="123"/>
                  </a:lnTo>
                  <a:lnTo>
                    <a:pt x="84" y="123"/>
                  </a:lnTo>
                  <a:lnTo>
                    <a:pt x="84" y="122"/>
                  </a:lnTo>
                  <a:lnTo>
                    <a:pt x="89" y="122"/>
                  </a:lnTo>
                  <a:lnTo>
                    <a:pt x="88" y="116"/>
                  </a:lnTo>
                  <a:lnTo>
                    <a:pt x="87" y="116"/>
                  </a:lnTo>
                  <a:lnTo>
                    <a:pt x="85" y="108"/>
                  </a:lnTo>
                  <a:lnTo>
                    <a:pt x="84" y="108"/>
                  </a:lnTo>
                  <a:lnTo>
                    <a:pt x="84" y="105"/>
                  </a:lnTo>
                  <a:lnTo>
                    <a:pt x="82" y="105"/>
                  </a:lnTo>
                  <a:lnTo>
                    <a:pt x="81" y="96"/>
                  </a:lnTo>
                  <a:lnTo>
                    <a:pt x="79" y="96"/>
                  </a:lnTo>
                  <a:lnTo>
                    <a:pt x="79" y="92"/>
                  </a:lnTo>
                  <a:lnTo>
                    <a:pt x="78" y="92"/>
                  </a:lnTo>
                  <a:lnTo>
                    <a:pt x="78" y="89"/>
                  </a:lnTo>
                  <a:lnTo>
                    <a:pt x="77" y="89"/>
                  </a:lnTo>
                  <a:lnTo>
                    <a:pt x="75" y="81"/>
                  </a:lnTo>
                  <a:lnTo>
                    <a:pt x="74" y="81"/>
                  </a:lnTo>
                  <a:lnTo>
                    <a:pt x="74" y="78"/>
                  </a:lnTo>
                  <a:lnTo>
                    <a:pt x="72" y="78"/>
                  </a:lnTo>
                  <a:lnTo>
                    <a:pt x="71" y="69"/>
                  </a:lnTo>
                  <a:lnTo>
                    <a:pt x="70" y="69"/>
                  </a:lnTo>
                  <a:lnTo>
                    <a:pt x="70" y="67"/>
                  </a:lnTo>
                  <a:lnTo>
                    <a:pt x="68" y="67"/>
                  </a:lnTo>
                  <a:lnTo>
                    <a:pt x="67" y="58"/>
                  </a:lnTo>
                  <a:lnTo>
                    <a:pt x="65" y="58"/>
                  </a:lnTo>
                  <a:lnTo>
                    <a:pt x="65" y="54"/>
                  </a:lnTo>
                  <a:lnTo>
                    <a:pt x="64" y="54"/>
                  </a:lnTo>
                  <a:lnTo>
                    <a:pt x="64" y="51"/>
                  </a:lnTo>
                  <a:lnTo>
                    <a:pt x="63" y="51"/>
                  </a:lnTo>
                  <a:lnTo>
                    <a:pt x="61" y="43"/>
                  </a:lnTo>
                  <a:lnTo>
                    <a:pt x="60" y="43"/>
                  </a:lnTo>
                  <a:lnTo>
                    <a:pt x="60" y="40"/>
                  </a:lnTo>
                  <a:lnTo>
                    <a:pt x="58" y="40"/>
                  </a:lnTo>
                  <a:lnTo>
                    <a:pt x="57" y="31"/>
                  </a:lnTo>
                  <a:lnTo>
                    <a:pt x="55" y="31"/>
                  </a:lnTo>
                  <a:lnTo>
                    <a:pt x="55" y="29"/>
                  </a:lnTo>
                  <a:lnTo>
                    <a:pt x="54" y="29"/>
                  </a:lnTo>
                  <a:lnTo>
                    <a:pt x="53" y="20"/>
                  </a:lnTo>
                  <a:lnTo>
                    <a:pt x="51" y="20"/>
                  </a:lnTo>
                  <a:lnTo>
                    <a:pt x="51" y="16"/>
                  </a:lnTo>
                  <a:lnTo>
                    <a:pt x="50" y="16"/>
                  </a:lnTo>
                  <a:lnTo>
                    <a:pt x="50" y="13"/>
                  </a:lnTo>
                  <a:lnTo>
                    <a:pt x="48" y="13"/>
                  </a:lnTo>
                  <a:lnTo>
                    <a:pt x="47" y="5"/>
                  </a:lnTo>
                  <a:lnTo>
                    <a:pt x="46" y="5"/>
                  </a:lnTo>
                  <a:lnTo>
                    <a:pt x="46" y="3"/>
                  </a:lnTo>
                  <a:lnTo>
                    <a:pt x="39" y="3"/>
                  </a:lnTo>
                  <a:lnTo>
                    <a:pt x="39" y="2"/>
                  </a:lnTo>
                  <a:lnTo>
                    <a:pt x="20" y="2"/>
                  </a:lnTo>
                  <a:lnTo>
                    <a:pt x="20" y="0"/>
                  </a:lnTo>
                  <a:lnTo>
                    <a:pt x="0" y="0"/>
                  </a:lnTo>
                  <a:close/>
                </a:path>
              </a:pathLst>
            </a:custGeom>
            <a:solidFill>
              <a:srgbClr val="FF6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7" name="Freeform 2699"/>
            <p:cNvSpPr>
              <a:spLocks/>
            </p:cNvSpPr>
            <p:nvPr/>
          </p:nvSpPr>
          <p:spPr bwMode="auto">
            <a:xfrm>
              <a:off x="2449" y="2935"/>
              <a:ext cx="45" cy="69"/>
            </a:xfrm>
            <a:custGeom>
              <a:avLst/>
              <a:gdLst>
                <a:gd name="T0" fmla="*/ 37 w 90"/>
                <a:gd name="T1" fmla="*/ 2 h 139"/>
                <a:gd name="T2" fmla="*/ 11 w 90"/>
                <a:gd name="T3" fmla="*/ 3 h 139"/>
                <a:gd name="T4" fmla="*/ 1 w 90"/>
                <a:gd name="T5" fmla="*/ 5 h 139"/>
                <a:gd name="T6" fmla="*/ 1 w 90"/>
                <a:gd name="T7" fmla="*/ 13 h 139"/>
                <a:gd name="T8" fmla="*/ 3 w 90"/>
                <a:gd name="T9" fmla="*/ 16 h 139"/>
                <a:gd name="T10" fmla="*/ 6 w 90"/>
                <a:gd name="T11" fmla="*/ 24 h 139"/>
                <a:gd name="T12" fmla="*/ 7 w 90"/>
                <a:gd name="T13" fmla="*/ 27 h 139"/>
                <a:gd name="T14" fmla="*/ 10 w 90"/>
                <a:gd name="T15" fmla="*/ 36 h 139"/>
                <a:gd name="T16" fmla="*/ 11 w 90"/>
                <a:gd name="T17" fmla="*/ 38 h 139"/>
                <a:gd name="T18" fmla="*/ 14 w 90"/>
                <a:gd name="T19" fmla="*/ 47 h 139"/>
                <a:gd name="T20" fmla="*/ 16 w 90"/>
                <a:gd name="T21" fmla="*/ 50 h 139"/>
                <a:gd name="T22" fmla="*/ 18 w 90"/>
                <a:gd name="T23" fmla="*/ 58 h 139"/>
                <a:gd name="T24" fmla="*/ 20 w 90"/>
                <a:gd name="T25" fmla="*/ 61 h 139"/>
                <a:gd name="T26" fmla="*/ 23 w 90"/>
                <a:gd name="T27" fmla="*/ 69 h 139"/>
                <a:gd name="T28" fmla="*/ 24 w 90"/>
                <a:gd name="T29" fmla="*/ 72 h 139"/>
                <a:gd name="T30" fmla="*/ 27 w 90"/>
                <a:gd name="T31" fmla="*/ 81 h 139"/>
                <a:gd name="T32" fmla="*/ 28 w 90"/>
                <a:gd name="T33" fmla="*/ 84 h 139"/>
                <a:gd name="T34" fmla="*/ 31 w 90"/>
                <a:gd name="T35" fmla="*/ 92 h 139"/>
                <a:gd name="T36" fmla="*/ 33 w 90"/>
                <a:gd name="T37" fmla="*/ 95 h 139"/>
                <a:gd name="T38" fmla="*/ 35 w 90"/>
                <a:gd name="T39" fmla="*/ 103 h 139"/>
                <a:gd name="T40" fmla="*/ 37 w 90"/>
                <a:gd name="T41" fmla="*/ 106 h 139"/>
                <a:gd name="T42" fmla="*/ 40 w 90"/>
                <a:gd name="T43" fmla="*/ 115 h 139"/>
                <a:gd name="T44" fmla="*/ 41 w 90"/>
                <a:gd name="T45" fmla="*/ 117 h 139"/>
                <a:gd name="T46" fmla="*/ 44 w 90"/>
                <a:gd name="T47" fmla="*/ 126 h 139"/>
                <a:gd name="T48" fmla="*/ 45 w 90"/>
                <a:gd name="T49" fmla="*/ 129 h 139"/>
                <a:gd name="T50" fmla="*/ 48 w 90"/>
                <a:gd name="T51" fmla="*/ 137 h 139"/>
                <a:gd name="T52" fmla="*/ 52 w 90"/>
                <a:gd name="T53" fmla="*/ 137 h 139"/>
                <a:gd name="T54" fmla="*/ 61 w 90"/>
                <a:gd name="T55" fmla="*/ 136 h 139"/>
                <a:gd name="T56" fmla="*/ 65 w 90"/>
                <a:gd name="T57" fmla="*/ 134 h 139"/>
                <a:gd name="T58" fmla="*/ 71 w 90"/>
                <a:gd name="T59" fmla="*/ 133 h 139"/>
                <a:gd name="T60" fmla="*/ 75 w 90"/>
                <a:gd name="T61" fmla="*/ 132 h 139"/>
                <a:gd name="T62" fmla="*/ 81 w 90"/>
                <a:gd name="T63" fmla="*/ 130 h 139"/>
                <a:gd name="T64" fmla="*/ 85 w 90"/>
                <a:gd name="T65" fmla="*/ 129 h 139"/>
                <a:gd name="T66" fmla="*/ 90 w 90"/>
                <a:gd name="T67" fmla="*/ 126 h 139"/>
                <a:gd name="T68" fmla="*/ 89 w 90"/>
                <a:gd name="T69" fmla="*/ 122 h 139"/>
                <a:gd name="T70" fmla="*/ 88 w 90"/>
                <a:gd name="T71" fmla="*/ 119 h 139"/>
                <a:gd name="T72" fmla="*/ 85 w 90"/>
                <a:gd name="T73" fmla="*/ 110 h 139"/>
                <a:gd name="T74" fmla="*/ 83 w 90"/>
                <a:gd name="T75" fmla="*/ 106 h 139"/>
                <a:gd name="T76" fmla="*/ 82 w 90"/>
                <a:gd name="T77" fmla="*/ 103 h 139"/>
                <a:gd name="T78" fmla="*/ 79 w 90"/>
                <a:gd name="T79" fmla="*/ 95 h 139"/>
                <a:gd name="T80" fmla="*/ 78 w 90"/>
                <a:gd name="T81" fmla="*/ 92 h 139"/>
                <a:gd name="T82" fmla="*/ 75 w 90"/>
                <a:gd name="T83" fmla="*/ 84 h 139"/>
                <a:gd name="T84" fmla="*/ 73 w 90"/>
                <a:gd name="T85" fmla="*/ 81 h 139"/>
                <a:gd name="T86" fmla="*/ 71 w 90"/>
                <a:gd name="T87" fmla="*/ 72 h 139"/>
                <a:gd name="T88" fmla="*/ 69 w 90"/>
                <a:gd name="T89" fmla="*/ 68 h 139"/>
                <a:gd name="T90" fmla="*/ 68 w 90"/>
                <a:gd name="T91" fmla="*/ 65 h 139"/>
                <a:gd name="T92" fmla="*/ 65 w 90"/>
                <a:gd name="T93" fmla="*/ 57 h 139"/>
                <a:gd name="T94" fmla="*/ 64 w 90"/>
                <a:gd name="T95" fmla="*/ 54 h 139"/>
                <a:gd name="T96" fmla="*/ 61 w 90"/>
                <a:gd name="T97" fmla="*/ 45 h 139"/>
                <a:gd name="T98" fmla="*/ 59 w 90"/>
                <a:gd name="T99" fmla="*/ 43 h 139"/>
                <a:gd name="T100" fmla="*/ 57 w 90"/>
                <a:gd name="T101" fmla="*/ 34 h 139"/>
                <a:gd name="T102" fmla="*/ 55 w 90"/>
                <a:gd name="T103" fmla="*/ 30 h 139"/>
                <a:gd name="T104" fmla="*/ 54 w 90"/>
                <a:gd name="T105" fmla="*/ 27 h 139"/>
                <a:gd name="T106" fmla="*/ 51 w 90"/>
                <a:gd name="T107" fmla="*/ 19 h 139"/>
                <a:gd name="T108" fmla="*/ 49 w 90"/>
                <a:gd name="T109" fmla="*/ 16 h 139"/>
                <a:gd name="T110" fmla="*/ 47 w 90"/>
                <a:gd name="T111" fmla="*/ 7 h 139"/>
                <a:gd name="T112" fmla="*/ 45 w 90"/>
                <a:gd name="T113" fmla="*/ 5 h 139"/>
                <a:gd name="T114" fmla="*/ 44 w 90"/>
                <a:gd name="T11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 h="139">
                  <a:moveTo>
                    <a:pt x="37" y="0"/>
                  </a:moveTo>
                  <a:lnTo>
                    <a:pt x="37" y="2"/>
                  </a:lnTo>
                  <a:lnTo>
                    <a:pt x="11" y="2"/>
                  </a:lnTo>
                  <a:lnTo>
                    <a:pt x="11" y="3"/>
                  </a:lnTo>
                  <a:lnTo>
                    <a:pt x="1" y="3"/>
                  </a:lnTo>
                  <a:lnTo>
                    <a:pt x="1" y="5"/>
                  </a:lnTo>
                  <a:lnTo>
                    <a:pt x="0" y="5"/>
                  </a:lnTo>
                  <a:lnTo>
                    <a:pt x="1" y="13"/>
                  </a:lnTo>
                  <a:lnTo>
                    <a:pt x="3" y="13"/>
                  </a:lnTo>
                  <a:lnTo>
                    <a:pt x="3" y="16"/>
                  </a:lnTo>
                  <a:lnTo>
                    <a:pt x="4" y="16"/>
                  </a:lnTo>
                  <a:lnTo>
                    <a:pt x="6" y="24"/>
                  </a:lnTo>
                  <a:lnTo>
                    <a:pt x="7" y="24"/>
                  </a:lnTo>
                  <a:lnTo>
                    <a:pt x="7" y="27"/>
                  </a:lnTo>
                  <a:lnTo>
                    <a:pt x="9" y="27"/>
                  </a:lnTo>
                  <a:lnTo>
                    <a:pt x="10" y="36"/>
                  </a:lnTo>
                  <a:lnTo>
                    <a:pt x="11" y="36"/>
                  </a:lnTo>
                  <a:lnTo>
                    <a:pt x="11" y="38"/>
                  </a:lnTo>
                  <a:lnTo>
                    <a:pt x="13" y="38"/>
                  </a:lnTo>
                  <a:lnTo>
                    <a:pt x="14" y="47"/>
                  </a:lnTo>
                  <a:lnTo>
                    <a:pt x="16" y="47"/>
                  </a:lnTo>
                  <a:lnTo>
                    <a:pt x="16" y="50"/>
                  </a:lnTo>
                  <a:lnTo>
                    <a:pt x="17" y="50"/>
                  </a:lnTo>
                  <a:lnTo>
                    <a:pt x="18" y="58"/>
                  </a:lnTo>
                  <a:lnTo>
                    <a:pt x="20" y="58"/>
                  </a:lnTo>
                  <a:lnTo>
                    <a:pt x="20" y="61"/>
                  </a:lnTo>
                  <a:lnTo>
                    <a:pt x="21" y="61"/>
                  </a:lnTo>
                  <a:lnTo>
                    <a:pt x="23" y="69"/>
                  </a:lnTo>
                  <a:lnTo>
                    <a:pt x="24" y="69"/>
                  </a:lnTo>
                  <a:lnTo>
                    <a:pt x="24" y="72"/>
                  </a:lnTo>
                  <a:lnTo>
                    <a:pt x="25" y="72"/>
                  </a:lnTo>
                  <a:lnTo>
                    <a:pt x="27" y="81"/>
                  </a:lnTo>
                  <a:lnTo>
                    <a:pt x="28" y="81"/>
                  </a:lnTo>
                  <a:lnTo>
                    <a:pt x="28" y="84"/>
                  </a:lnTo>
                  <a:lnTo>
                    <a:pt x="30" y="84"/>
                  </a:lnTo>
                  <a:lnTo>
                    <a:pt x="31" y="92"/>
                  </a:lnTo>
                  <a:lnTo>
                    <a:pt x="33" y="92"/>
                  </a:lnTo>
                  <a:lnTo>
                    <a:pt x="33" y="95"/>
                  </a:lnTo>
                  <a:lnTo>
                    <a:pt x="34" y="95"/>
                  </a:lnTo>
                  <a:lnTo>
                    <a:pt x="35" y="103"/>
                  </a:lnTo>
                  <a:lnTo>
                    <a:pt x="37" y="103"/>
                  </a:lnTo>
                  <a:lnTo>
                    <a:pt x="37" y="106"/>
                  </a:lnTo>
                  <a:lnTo>
                    <a:pt x="38" y="106"/>
                  </a:lnTo>
                  <a:lnTo>
                    <a:pt x="40" y="115"/>
                  </a:lnTo>
                  <a:lnTo>
                    <a:pt x="41" y="115"/>
                  </a:lnTo>
                  <a:lnTo>
                    <a:pt x="41" y="117"/>
                  </a:lnTo>
                  <a:lnTo>
                    <a:pt x="42" y="117"/>
                  </a:lnTo>
                  <a:lnTo>
                    <a:pt x="44" y="126"/>
                  </a:lnTo>
                  <a:lnTo>
                    <a:pt x="45" y="126"/>
                  </a:lnTo>
                  <a:lnTo>
                    <a:pt x="45" y="129"/>
                  </a:lnTo>
                  <a:lnTo>
                    <a:pt x="47" y="129"/>
                  </a:lnTo>
                  <a:lnTo>
                    <a:pt x="48" y="137"/>
                  </a:lnTo>
                  <a:lnTo>
                    <a:pt x="52" y="139"/>
                  </a:lnTo>
                  <a:lnTo>
                    <a:pt x="52" y="137"/>
                  </a:lnTo>
                  <a:lnTo>
                    <a:pt x="61" y="137"/>
                  </a:lnTo>
                  <a:lnTo>
                    <a:pt x="61" y="136"/>
                  </a:lnTo>
                  <a:lnTo>
                    <a:pt x="65" y="136"/>
                  </a:lnTo>
                  <a:lnTo>
                    <a:pt x="65" y="134"/>
                  </a:lnTo>
                  <a:lnTo>
                    <a:pt x="71" y="134"/>
                  </a:lnTo>
                  <a:lnTo>
                    <a:pt x="71" y="133"/>
                  </a:lnTo>
                  <a:lnTo>
                    <a:pt x="75" y="133"/>
                  </a:lnTo>
                  <a:lnTo>
                    <a:pt x="75" y="132"/>
                  </a:lnTo>
                  <a:lnTo>
                    <a:pt x="81" y="132"/>
                  </a:lnTo>
                  <a:lnTo>
                    <a:pt x="81" y="130"/>
                  </a:lnTo>
                  <a:lnTo>
                    <a:pt x="85" y="130"/>
                  </a:lnTo>
                  <a:lnTo>
                    <a:pt x="85" y="129"/>
                  </a:lnTo>
                  <a:lnTo>
                    <a:pt x="90" y="129"/>
                  </a:lnTo>
                  <a:lnTo>
                    <a:pt x="90" y="126"/>
                  </a:lnTo>
                  <a:lnTo>
                    <a:pt x="89" y="126"/>
                  </a:lnTo>
                  <a:lnTo>
                    <a:pt x="89" y="122"/>
                  </a:lnTo>
                  <a:lnTo>
                    <a:pt x="88" y="122"/>
                  </a:lnTo>
                  <a:lnTo>
                    <a:pt x="88" y="119"/>
                  </a:lnTo>
                  <a:lnTo>
                    <a:pt x="86" y="119"/>
                  </a:lnTo>
                  <a:lnTo>
                    <a:pt x="85" y="110"/>
                  </a:lnTo>
                  <a:lnTo>
                    <a:pt x="83" y="110"/>
                  </a:lnTo>
                  <a:lnTo>
                    <a:pt x="83" y="106"/>
                  </a:lnTo>
                  <a:lnTo>
                    <a:pt x="82" y="106"/>
                  </a:lnTo>
                  <a:lnTo>
                    <a:pt x="82" y="103"/>
                  </a:lnTo>
                  <a:lnTo>
                    <a:pt x="81" y="103"/>
                  </a:lnTo>
                  <a:lnTo>
                    <a:pt x="79" y="95"/>
                  </a:lnTo>
                  <a:lnTo>
                    <a:pt x="78" y="95"/>
                  </a:lnTo>
                  <a:lnTo>
                    <a:pt x="78" y="92"/>
                  </a:lnTo>
                  <a:lnTo>
                    <a:pt x="76" y="92"/>
                  </a:lnTo>
                  <a:lnTo>
                    <a:pt x="75" y="84"/>
                  </a:lnTo>
                  <a:lnTo>
                    <a:pt x="73" y="84"/>
                  </a:lnTo>
                  <a:lnTo>
                    <a:pt x="73" y="81"/>
                  </a:lnTo>
                  <a:lnTo>
                    <a:pt x="72" y="81"/>
                  </a:lnTo>
                  <a:lnTo>
                    <a:pt x="71" y="72"/>
                  </a:lnTo>
                  <a:lnTo>
                    <a:pt x="69" y="72"/>
                  </a:lnTo>
                  <a:lnTo>
                    <a:pt x="69" y="68"/>
                  </a:lnTo>
                  <a:lnTo>
                    <a:pt x="68" y="68"/>
                  </a:lnTo>
                  <a:lnTo>
                    <a:pt x="68" y="65"/>
                  </a:lnTo>
                  <a:lnTo>
                    <a:pt x="66" y="65"/>
                  </a:lnTo>
                  <a:lnTo>
                    <a:pt x="65" y="57"/>
                  </a:lnTo>
                  <a:lnTo>
                    <a:pt x="64" y="57"/>
                  </a:lnTo>
                  <a:lnTo>
                    <a:pt x="64" y="54"/>
                  </a:lnTo>
                  <a:lnTo>
                    <a:pt x="62" y="54"/>
                  </a:lnTo>
                  <a:lnTo>
                    <a:pt x="61" y="45"/>
                  </a:lnTo>
                  <a:lnTo>
                    <a:pt x="59" y="45"/>
                  </a:lnTo>
                  <a:lnTo>
                    <a:pt x="59" y="43"/>
                  </a:lnTo>
                  <a:lnTo>
                    <a:pt x="58" y="43"/>
                  </a:lnTo>
                  <a:lnTo>
                    <a:pt x="57" y="34"/>
                  </a:lnTo>
                  <a:lnTo>
                    <a:pt x="55" y="34"/>
                  </a:lnTo>
                  <a:lnTo>
                    <a:pt x="55" y="30"/>
                  </a:lnTo>
                  <a:lnTo>
                    <a:pt x="54" y="30"/>
                  </a:lnTo>
                  <a:lnTo>
                    <a:pt x="54" y="27"/>
                  </a:lnTo>
                  <a:lnTo>
                    <a:pt x="52" y="27"/>
                  </a:lnTo>
                  <a:lnTo>
                    <a:pt x="51" y="19"/>
                  </a:lnTo>
                  <a:lnTo>
                    <a:pt x="49" y="19"/>
                  </a:lnTo>
                  <a:lnTo>
                    <a:pt x="49" y="16"/>
                  </a:lnTo>
                  <a:lnTo>
                    <a:pt x="48" y="16"/>
                  </a:lnTo>
                  <a:lnTo>
                    <a:pt x="47" y="7"/>
                  </a:lnTo>
                  <a:lnTo>
                    <a:pt x="45" y="7"/>
                  </a:lnTo>
                  <a:lnTo>
                    <a:pt x="45" y="5"/>
                  </a:lnTo>
                  <a:lnTo>
                    <a:pt x="44" y="5"/>
                  </a:lnTo>
                  <a:lnTo>
                    <a:pt x="44" y="0"/>
                  </a:lnTo>
                  <a:lnTo>
                    <a:pt x="37" y="0"/>
                  </a:lnTo>
                  <a:close/>
                </a:path>
              </a:pathLst>
            </a:custGeom>
            <a:solidFill>
              <a:srgbClr val="FF7E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8" name="Freeform 2700"/>
            <p:cNvSpPr>
              <a:spLocks/>
            </p:cNvSpPr>
            <p:nvPr/>
          </p:nvSpPr>
          <p:spPr bwMode="auto">
            <a:xfrm>
              <a:off x="2427" y="2937"/>
              <a:ext cx="47" cy="73"/>
            </a:xfrm>
            <a:custGeom>
              <a:avLst/>
              <a:gdLst>
                <a:gd name="T0" fmla="*/ 34 w 93"/>
                <a:gd name="T1" fmla="*/ 1 h 145"/>
                <a:gd name="T2" fmla="*/ 24 w 93"/>
                <a:gd name="T3" fmla="*/ 2 h 145"/>
                <a:gd name="T4" fmla="*/ 7 w 93"/>
                <a:gd name="T5" fmla="*/ 4 h 145"/>
                <a:gd name="T6" fmla="*/ 0 w 93"/>
                <a:gd name="T7" fmla="*/ 7 h 145"/>
                <a:gd name="T8" fmla="*/ 1 w 93"/>
                <a:gd name="T9" fmla="*/ 11 h 145"/>
                <a:gd name="T10" fmla="*/ 3 w 93"/>
                <a:gd name="T11" fmla="*/ 14 h 145"/>
                <a:gd name="T12" fmla="*/ 5 w 93"/>
                <a:gd name="T13" fmla="*/ 22 h 145"/>
                <a:gd name="T14" fmla="*/ 7 w 93"/>
                <a:gd name="T15" fmla="*/ 25 h 145"/>
                <a:gd name="T16" fmla="*/ 10 w 93"/>
                <a:gd name="T17" fmla="*/ 33 h 145"/>
                <a:gd name="T18" fmla="*/ 11 w 93"/>
                <a:gd name="T19" fmla="*/ 36 h 145"/>
                <a:gd name="T20" fmla="*/ 14 w 93"/>
                <a:gd name="T21" fmla="*/ 45 h 145"/>
                <a:gd name="T22" fmla="*/ 15 w 93"/>
                <a:gd name="T23" fmla="*/ 48 h 145"/>
                <a:gd name="T24" fmla="*/ 18 w 93"/>
                <a:gd name="T25" fmla="*/ 56 h 145"/>
                <a:gd name="T26" fmla="*/ 19 w 93"/>
                <a:gd name="T27" fmla="*/ 59 h 145"/>
                <a:gd name="T28" fmla="*/ 22 w 93"/>
                <a:gd name="T29" fmla="*/ 67 h 145"/>
                <a:gd name="T30" fmla="*/ 24 w 93"/>
                <a:gd name="T31" fmla="*/ 70 h 145"/>
                <a:gd name="T32" fmla="*/ 27 w 93"/>
                <a:gd name="T33" fmla="*/ 79 h 145"/>
                <a:gd name="T34" fmla="*/ 28 w 93"/>
                <a:gd name="T35" fmla="*/ 81 h 145"/>
                <a:gd name="T36" fmla="*/ 31 w 93"/>
                <a:gd name="T37" fmla="*/ 90 h 145"/>
                <a:gd name="T38" fmla="*/ 32 w 93"/>
                <a:gd name="T39" fmla="*/ 93 h 145"/>
                <a:gd name="T40" fmla="*/ 35 w 93"/>
                <a:gd name="T41" fmla="*/ 101 h 145"/>
                <a:gd name="T42" fmla="*/ 36 w 93"/>
                <a:gd name="T43" fmla="*/ 104 h 145"/>
                <a:gd name="T44" fmla="*/ 39 w 93"/>
                <a:gd name="T45" fmla="*/ 112 h 145"/>
                <a:gd name="T46" fmla="*/ 41 w 93"/>
                <a:gd name="T47" fmla="*/ 115 h 145"/>
                <a:gd name="T48" fmla="*/ 43 w 93"/>
                <a:gd name="T49" fmla="*/ 124 h 145"/>
                <a:gd name="T50" fmla="*/ 45 w 93"/>
                <a:gd name="T51" fmla="*/ 127 h 145"/>
                <a:gd name="T52" fmla="*/ 48 w 93"/>
                <a:gd name="T53" fmla="*/ 135 h 145"/>
                <a:gd name="T54" fmla="*/ 49 w 93"/>
                <a:gd name="T55" fmla="*/ 138 h 145"/>
                <a:gd name="T56" fmla="*/ 51 w 93"/>
                <a:gd name="T57" fmla="*/ 142 h 145"/>
                <a:gd name="T58" fmla="*/ 52 w 93"/>
                <a:gd name="T59" fmla="*/ 145 h 145"/>
                <a:gd name="T60" fmla="*/ 59 w 93"/>
                <a:gd name="T61" fmla="*/ 143 h 145"/>
                <a:gd name="T62" fmla="*/ 67 w 93"/>
                <a:gd name="T63" fmla="*/ 141 h 145"/>
                <a:gd name="T64" fmla="*/ 76 w 93"/>
                <a:gd name="T65" fmla="*/ 138 h 145"/>
                <a:gd name="T66" fmla="*/ 82 w 93"/>
                <a:gd name="T67" fmla="*/ 136 h 145"/>
                <a:gd name="T68" fmla="*/ 90 w 93"/>
                <a:gd name="T69" fmla="*/ 134 h 145"/>
                <a:gd name="T70" fmla="*/ 91 w 93"/>
                <a:gd name="T71" fmla="*/ 128 h 145"/>
                <a:gd name="T72" fmla="*/ 90 w 93"/>
                <a:gd name="T73" fmla="*/ 124 h 145"/>
                <a:gd name="T74" fmla="*/ 89 w 93"/>
                <a:gd name="T75" fmla="*/ 121 h 145"/>
                <a:gd name="T76" fmla="*/ 86 w 93"/>
                <a:gd name="T77" fmla="*/ 112 h 145"/>
                <a:gd name="T78" fmla="*/ 84 w 93"/>
                <a:gd name="T79" fmla="*/ 110 h 145"/>
                <a:gd name="T80" fmla="*/ 82 w 93"/>
                <a:gd name="T81" fmla="*/ 101 h 145"/>
                <a:gd name="T82" fmla="*/ 80 w 93"/>
                <a:gd name="T83" fmla="*/ 98 h 145"/>
                <a:gd name="T84" fmla="*/ 77 w 93"/>
                <a:gd name="T85" fmla="*/ 90 h 145"/>
                <a:gd name="T86" fmla="*/ 76 w 93"/>
                <a:gd name="T87" fmla="*/ 87 h 145"/>
                <a:gd name="T88" fmla="*/ 73 w 93"/>
                <a:gd name="T89" fmla="*/ 79 h 145"/>
                <a:gd name="T90" fmla="*/ 72 w 93"/>
                <a:gd name="T91" fmla="*/ 76 h 145"/>
                <a:gd name="T92" fmla="*/ 69 w 93"/>
                <a:gd name="T93" fmla="*/ 67 h 145"/>
                <a:gd name="T94" fmla="*/ 67 w 93"/>
                <a:gd name="T95" fmla="*/ 64 h 145"/>
                <a:gd name="T96" fmla="*/ 65 w 93"/>
                <a:gd name="T97" fmla="*/ 56 h 145"/>
                <a:gd name="T98" fmla="*/ 63 w 93"/>
                <a:gd name="T99" fmla="*/ 53 h 145"/>
                <a:gd name="T100" fmla="*/ 60 w 93"/>
                <a:gd name="T101" fmla="*/ 45 h 145"/>
                <a:gd name="T102" fmla="*/ 59 w 93"/>
                <a:gd name="T103" fmla="*/ 42 h 145"/>
                <a:gd name="T104" fmla="*/ 56 w 93"/>
                <a:gd name="T105" fmla="*/ 33 h 145"/>
                <a:gd name="T106" fmla="*/ 55 w 93"/>
                <a:gd name="T107" fmla="*/ 31 h 145"/>
                <a:gd name="T108" fmla="*/ 52 w 93"/>
                <a:gd name="T109" fmla="*/ 22 h 145"/>
                <a:gd name="T110" fmla="*/ 51 w 93"/>
                <a:gd name="T111" fmla="*/ 19 h 145"/>
                <a:gd name="T112" fmla="*/ 48 w 93"/>
                <a:gd name="T113" fmla="*/ 11 h 145"/>
                <a:gd name="T114" fmla="*/ 46 w 93"/>
                <a:gd name="T115" fmla="*/ 8 h 145"/>
                <a:gd name="T116" fmla="*/ 43 w 93"/>
                <a:gd name="T1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3" h="145">
                  <a:moveTo>
                    <a:pt x="34" y="0"/>
                  </a:moveTo>
                  <a:lnTo>
                    <a:pt x="34" y="1"/>
                  </a:lnTo>
                  <a:lnTo>
                    <a:pt x="24" y="1"/>
                  </a:lnTo>
                  <a:lnTo>
                    <a:pt x="24" y="2"/>
                  </a:lnTo>
                  <a:lnTo>
                    <a:pt x="7" y="2"/>
                  </a:lnTo>
                  <a:lnTo>
                    <a:pt x="7" y="4"/>
                  </a:lnTo>
                  <a:lnTo>
                    <a:pt x="0" y="4"/>
                  </a:lnTo>
                  <a:lnTo>
                    <a:pt x="0" y="7"/>
                  </a:lnTo>
                  <a:lnTo>
                    <a:pt x="1" y="7"/>
                  </a:lnTo>
                  <a:lnTo>
                    <a:pt x="1" y="11"/>
                  </a:lnTo>
                  <a:lnTo>
                    <a:pt x="3" y="11"/>
                  </a:lnTo>
                  <a:lnTo>
                    <a:pt x="3" y="14"/>
                  </a:lnTo>
                  <a:lnTo>
                    <a:pt x="4" y="14"/>
                  </a:lnTo>
                  <a:lnTo>
                    <a:pt x="5" y="22"/>
                  </a:lnTo>
                  <a:lnTo>
                    <a:pt x="7" y="22"/>
                  </a:lnTo>
                  <a:lnTo>
                    <a:pt x="7" y="25"/>
                  </a:lnTo>
                  <a:lnTo>
                    <a:pt x="8" y="25"/>
                  </a:lnTo>
                  <a:lnTo>
                    <a:pt x="10" y="33"/>
                  </a:lnTo>
                  <a:lnTo>
                    <a:pt x="11" y="33"/>
                  </a:lnTo>
                  <a:lnTo>
                    <a:pt x="11" y="36"/>
                  </a:lnTo>
                  <a:lnTo>
                    <a:pt x="12" y="36"/>
                  </a:lnTo>
                  <a:lnTo>
                    <a:pt x="14" y="45"/>
                  </a:lnTo>
                  <a:lnTo>
                    <a:pt x="15" y="45"/>
                  </a:lnTo>
                  <a:lnTo>
                    <a:pt x="15" y="48"/>
                  </a:lnTo>
                  <a:lnTo>
                    <a:pt x="17" y="48"/>
                  </a:lnTo>
                  <a:lnTo>
                    <a:pt x="18" y="56"/>
                  </a:lnTo>
                  <a:lnTo>
                    <a:pt x="19" y="56"/>
                  </a:lnTo>
                  <a:lnTo>
                    <a:pt x="19" y="59"/>
                  </a:lnTo>
                  <a:lnTo>
                    <a:pt x="21" y="59"/>
                  </a:lnTo>
                  <a:lnTo>
                    <a:pt x="22" y="67"/>
                  </a:lnTo>
                  <a:lnTo>
                    <a:pt x="24" y="67"/>
                  </a:lnTo>
                  <a:lnTo>
                    <a:pt x="24" y="70"/>
                  </a:lnTo>
                  <a:lnTo>
                    <a:pt x="25" y="70"/>
                  </a:lnTo>
                  <a:lnTo>
                    <a:pt x="27" y="79"/>
                  </a:lnTo>
                  <a:lnTo>
                    <a:pt x="28" y="79"/>
                  </a:lnTo>
                  <a:lnTo>
                    <a:pt x="28" y="81"/>
                  </a:lnTo>
                  <a:lnTo>
                    <a:pt x="29" y="81"/>
                  </a:lnTo>
                  <a:lnTo>
                    <a:pt x="31" y="90"/>
                  </a:lnTo>
                  <a:lnTo>
                    <a:pt x="32" y="90"/>
                  </a:lnTo>
                  <a:lnTo>
                    <a:pt x="32" y="93"/>
                  </a:lnTo>
                  <a:lnTo>
                    <a:pt x="34" y="93"/>
                  </a:lnTo>
                  <a:lnTo>
                    <a:pt x="35" y="101"/>
                  </a:lnTo>
                  <a:lnTo>
                    <a:pt x="36" y="101"/>
                  </a:lnTo>
                  <a:lnTo>
                    <a:pt x="36" y="104"/>
                  </a:lnTo>
                  <a:lnTo>
                    <a:pt x="38" y="104"/>
                  </a:lnTo>
                  <a:lnTo>
                    <a:pt x="39" y="112"/>
                  </a:lnTo>
                  <a:lnTo>
                    <a:pt x="41" y="112"/>
                  </a:lnTo>
                  <a:lnTo>
                    <a:pt x="41" y="115"/>
                  </a:lnTo>
                  <a:lnTo>
                    <a:pt x="42" y="115"/>
                  </a:lnTo>
                  <a:lnTo>
                    <a:pt x="43" y="124"/>
                  </a:lnTo>
                  <a:lnTo>
                    <a:pt x="45" y="124"/>
                  </a:lnTo>
                  <a:lnTo>
                    <a:pt x="45" y="127"/>
                  </a:lnTo>
                  <a:lnTo>
                    <a:pt x="46" y="127"/>
                  </a:lnTo>
                  <a:lnTo>
                    <a:pt x="48" y="135"/>
                  </a:lnTo>
                  <a:lnTo>
                    <a:pt x="49" y="135"/>
                  </a:lnTo>
                  <a:lnTo>
                    <a:pt x="49" y="138"/>
                  </a:lnTo>
                  <a:lnTo>
                    <a:pt x="51" y="138"/>
                  </a:lnTo>
                  <a:lnTo>
                    <a:pt x="51" y="142"/>
                  </a:lnTo>
                  <a:lnTo>
                    <a:pt x="52" y="142"/>
                  </a:lnTo>
                  <a:lnTo>
                    <a:pt x="52" y="145"/>
                  </a:lnTo>
                  <a:lnTo>
                    <a:pt x="59" y="145"/>
                  </a:lnTo>
                  <a:lnTo>
                    <a:pt x="59" y="143"/>
                  </a:lnTo>
                  <a:lnTo>
                    <a:pt x="67" y="142"/>
                  </a:lnTo>
                  <a:lnTo>
                    <a:pt x="67" y="141"/>
                  </a:lnTo>
                  <a:lnTo>
                    <a:pt x="76" y="139"/>
                  </a:lnTo>
                  <a:lnTo>
                    <a:pt x="76" y="138"/>
                  </a:lnTo>
                  <a:lnTo>
                    <a:pt x="82" y="138"/>
                  </a:lnTo>
                  <a:lnTo>
                    <a:pt x="82" y="136"/>
                  </a:lnTo>
                  <a:lnTo>
                    <a:pt x="90" y="135"/>
                  </a:lnTo>
                  <a:lnTo>
                    <a:pt x="90" y="134"/>
                  </a:lnTo>
                  <a:lnTo>
                    <a:pt x="93" y="134"/>
                  </a:lnTo>
                  <a:lnTo>
                    <a:pt x="91" y="128"/>
                  </a:lnTo>
                  <a:lnTo>
                    <a:pt x="90" y="128"/>
                  </a:lnTo>
                  <a:lnTo>
                    <a:pt x="90" y="124"/>
                  </a:lnTo>
                  <a:lnTo>
                    <a:pt x="89" y="124"/>
                  </a:lnTo>
                  <a:lnTo>
                    <a:pt x="89" y="121"/>
                  </a:lnTo>
                  <a:lnTo>
                    <a:pt x="87" y="121"/>
                  </a:lnTo>
                  <a:lnTo>
                    <a:pt x="86" y="112"/>
                  </a:lnTo>
                  <a:lnTo>
                    <a:pt x="84" y="112"/>
                  </a:lnTo>
                  <a:lnTo>
                    <a:pt x="84" y="110"/>
                  </a:lnTo>
                  <a:lnTo>
                    <a:pt x="83" y="110"/>
                  </a:lnTo>
                  <a:lnTo>
                    <a:pt x="82" y="101"/>
                  </a:lnTo>
                  <a:lnTo>
                    <a:pt x="80" y="101"/>
                  </a:lnTo>
                  <a:lnTo>
                    <a:pt x="80" y="98"/>
                  </a:lnTo>
                  <a:lnTo>
                    <a:pt x="79" y="98"/>
                  </a:lnTo>
                  <a:lnTo>
                    <a:pt x="77" y="90"/>
                  </a:lnTo>
                  <a:lnTo>
                    <a:pt x="76" y="90"/>
                  </a:lnTo>
                  <a:lnTo>
                    <a:pt x="76" y="87"/>
                  </a:lnTo>
                  <a:lnTo>
                    <a:pt x="75" y="87"/>
                  </a:lnTo>
                  <a:lnTo>
                    <a:pt x="73" y="79"/>
                  </a:lnTo>
                  <a:lnTo>
                    <a:pt x="72" y="79"/>
                  </a:lnTo>
                  <a:lnTo>
                    <a:pt x="72" y="76"/>
                  </a:lnTo>
                  <a:lnTo>
                    <a:pt x="70" y="76"/>
                  </a:lnTo>
                  <a:lnTo>
                    <a:pt x="69" y="67"/>
                  </a:lnTo>
                  <a:lnTo>
                    <a:pt x="67" y="67"/>
                  </a:lnTo>
                  <a:lnTo>
                    <a:pt x="67" y="64"/>
                  </a:lnTo>
                  <a:lnTo>
                    <a:pt x="66" y="64"/>
                  </a:lnTo>
                  <a:lnTo>
                    <a:pt x="65" y="56"/>
                  </a:lnTo>
                  <a:lnTo>
                    <a:pt x="63" y="56"/>
                  </a:lnTo>
                  <a:lnTo>
                    <a:pt x="63" y="53"/>
                  </a:lnTo>
                  <a:lnTo>
                    <a:pt x="62" y="53"/>
                  </a:lnTo>
                  <a:lnTo>
                    <a:pt x="60" y="45"/>
                  </a:lnTo>
                  <a:lnTo>
                    <a:pt x="59" y="45"/>
                  </a:lnTo>
                  <a:lnTo>
                    <a:pt x="59" y="42"/>
                  </a:lnTo>
                  <a:lnTo>
                    <a:pt x="58" y="42"/>
                  </a:lnTo>
                  <a:lnTo>
                    <a:pt x="56" y="33"/>
                  </a:lnTo>
                  <a:lnTo>
                    <a:pt x="55" y="33"/>
                  </a:lnTo>
                  <a:lnTo>
                    <a:pt x="55" y="31"/>
                  </a:lnTo>
                  <a:lnTo>
                    <a:pt x="53" y="31"/>
                  </a:lnTo>
                  <a:lnTo>
                    <a:pt x="52" y="22"/>
                  </a:lnTo>
                  <a:lnTo>
                    <a:pt x="51" y="22"/>
                  </a:lnTo>
                  <a:lnTo>
                    <a:pt x="51" y="19"/>
                  </a:lnTo>
                  <a:lnTo>
                    <a:pt x="49" y="19"/>
                  </a:lnTo>
                  <a:lnTo>
                    <a:pt x="48" y="11"/>
                  </a:lnTo>
                  <a:lnTo>
                    <a:pt x="46" y="11"/>
                  </a:lnTo>
                  <a:lnTo>
                    <a:pt x="46" y="8"/>
                  </a:lnTo>
                  <a:lnTo>
                    <a:pt x="45" y="8"/>
                  </a:lnTo>
                  <a:lnTo>
                    <a:pt x="43" y="0"/>
                  </a:lnTo>
                  <a:lnTo>
                    <a:pt x="34" y="0"/>
                  </a:lnTo>
                  <a:close/>
                </a:path>
              </a:pathLst>
            </a:custGeom>
            <a:solidFill>
              <a:srgbClr val="FF91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79" name="Freeform 2701"/>
            <p:cNvSpPr>
              <a:spLocks/>
            </p:cNvSpPr>
            <p:nvPr/>
          </p:nvSpPr>
          <p:spPr bwMode="auto">
            <a:xfrm>
              <a:off x="2407" y="2939"/>
              <a:ext cx="47" cy="71"/>
            </a:xfrm>
            <a:custGeom>
              <a:avLst/>
              <a:gdLst>
                <a:gd name="T0" fmla="*/ 41 w 94"/>
                <a:gd name="T1" fmla="*/ 1 h 141"/>
                <a:gd name="T2" fmla="*/ 34 w 94"/>
                <a:gd name="T3" fmla="*/ 3 h 141"/>
                <a:gd name="T4" fmla="*/ 25 w 94"/>
                <a:gd name="T5" fmla="*/ 4 h 141"/>
                <a:gd name="T6" fmla="*/ 11 w 94"/>
                <a:gd name="T7" fmla="*/ 7 h 141"/>
                <a:gd name="T8" fmla="*/ 4 w 94"/>
                <a:gd name="T9" fmla="*/ 8 h 141"/>
                <a:gd name="T10" fmla="*/ 0 w 94"/>
                <a:gd name="T11" fmla="*/ 11 h 141"/>
                <a:gd name="T12" fmla="*/ 3 w 94"/>
                <a:gd name="T13" fmla="*/ 20 h 141"/>
                <a:gd name="T14" fmla="*/ 4 w 94"/>
                <a:gd name="T15" fmla="*/ 22 h 141"/>
                <a:gd name="T16" fmla="*/ 5 w 94"/>
                <a:gd name="T17" fmla="*/ 27 h 141"/>
                <a:gd name="T18" fmla="*/ 7 w 94"/>
                <a:gd name="T19" fmla="*/ 29 h 141"/>
                <a:gd name="T20" fmla="*/ 10 w 94"/>
                <a:gd name="T21" fmla="*/ 38 h 141"/>
                <a:gd name="T22" fmla="*/ 11 w 94"/>
                <a:gd name="T23" fmla="*/ 41 h 141"/>
                <a:gd name="T24" fmla="*/ 14 w 94"/>
                <a:gd name="T25" fmla="*/ 49 h 141"/>
                <a:gd name="T26" fmla="*/ 15 w 94"/>
                <a:gd name="T27" fmla="*/ 52 h 141"/>
                <a:gd name="T28" fmla="*/ 18 w 94"/>
                <a:gd name="T29" fmla="*/ 60 h 141"/>
                <a:gd name="T30" fmla="*/ 20 w 94"/>
                <a:gd name="T31" fmla="*/ 63 h 141"/>
                <a:gd name="T32" fmla="*/ 21 w 94"/>
                <a:gd name="T33" fmla="*/ 68 h 141"/>
                <a:gd name="T34" fmla="*/ 22 w 94"/>
                <a:gd name="T35" fmla="*/ 70 h 141"/>
                <a:gd name="T36" fmla="*/ 25 w 94"/>
                <a:gd name="T37" fmla="*/ 79 h 141"/>
                <a:gd name="T38" fmla="*/ 27 w 94"/>
                <a:gd name="T39" fmla="*/ 82 h 141"/>
                <a:gd name="T40" fmla="*/ 29 w 94"/>
                <a:gd name="T41" fmla="*/ 90 h 141"/>
                <a:gd name="T42" fmla="*/ 31 w 94"/>
                <a:gd name="T43" fmla="*/ 93 h 141"/>
                <a:gd name="T44" fmla="*/ 32 w 94"/>
                <a:gd name="T45" fmla="*/ 97 h 141"/>
                <a:gd name="T46" fmla="*/ 34 w 94"/>
                <a:gd name="T47" fmla="*/ 100 h 141"/>
                <a:gd name="T48" fmla="*/ 36 w 94"/>
                <a:gd name="T49" fmla="*/ 108 h 141"/>
                <a:gd name="T50" fmla="*/ 38 w 94"/>
                <a:gd name="T51" fmla="*/ 111 h 141"/>
                <a:gd name="T52" fmla="*/ 41 w 94"/>
                <a:gd name="T53" fmla="*/ 120 h 141"/>
                <a:gd name="T54" fmla="*/ 42 w 94"/>
                <a:gd name="T55" fmla="*/ 123 h 141"/>
                <a:gd name="T56" fmla="*/ 44 w 94"/>
                <a:gd name="T57" fmla="*/ 127 h 141"/>
                <a:gd name="T58" fmla="*/ 45 w 94"/>
                <a:gd name="T59" fmla="*/ 130 h 141"/>
                <a:gd name="T60" fmla="*/ 48 w 94"/>
                <a:gd name="T61" fmla="*/ 138 h 141"/>
                <a:gd name="T62" fmla="*/ 49 w 94"/>
                <a:gd name="T63" fmla="*/ 141 h 141"/>
                <a:gd name="T64" fmla="*/ 94 w 94"/>
                <a:gd name="T65" fmla="*/ 138 h 141"/>
                <a:gd name="T66" fmla="*/ 93 w 94"/>
                <a:gd name="T67" fmla="*/ 134 h 141"/>
                <a:gd name="T68" fmla="*/ 92 w 94"/>
                <a:gd name="T69" fmla="*/ 131 h 141"/>
                <a:gd name="T70" fmla="*/ 89 w 94"/>
                <a:gd name="T71" fmla="*/ 123 h 141"/>
                <a:gd name="T72" fmla="*/ 87 w 94"/>
                <a:gd name="T73" fmla="*/ 120 h 141"/>
                <a:gd name="T74" fmla="*/ 84 w 94"/>
                <a:gd name="T75" fmla="*/ 111 h 141"/>
                <a:gd name="T76" fmla="*/ 83 w 94"/>
                <a:gd name="T77" fmla="*/ 108 h 141"/>
                <a:gd name="T78" fmla="*/ 80 w 94"/>
                <a:gd name="T79" fmla="*/ 100 h 141"/>
                <a:gd name="T80" fmla="*/ 79 w 94"/>
                <a:gd name="T81" fmla="*/ 97 h 141"/>
                <a:gd name="T82" fmla="*/ 76 w 94"/>
                <a:gd name="T83" fmla="*/ 89 h 141"/>
                <a:gd name="T84" fmla="*/ 75 w 94"/>
                <a:gd name="T85" fmla="*/ 86 h 141"/>
                <a:gd name="T86" fmla="*/ 72 w 94"/>
                <a:gd name="T87" fmla="*/ 77 h 141"/>
                <a:gd name="T88" fmla="*/ 70 w 94"/>
                <a:gd name="T89" fmla="*/ 75 h 141"/>
                <a:gd name="T90" fmla="*/ 68 w 94"/>
                <a:gd name="T91" fmla="*/ 66 h 141"/>
                <a:gd name="T92" fmla="*/ 66 w 94"/>
                <a:gd name="T93" fmla="*/ 63 h 141"/>
                <a:gd name="T94" fmla="*/ 63 w 94"/>
                <a:gd name="T95" fmla="*/ 55 h 141"/>
                <a:gd name="T96" fmla="*/ 62 w 94"/>
                <a:gd name="T97" fmla="*/ 52 h 141"/>
                <a:gd name="T98" fmla="*/ 59 w 94"/>
                <a:gd name="T99" fmla="*/ 44 h 141"/>
                <a:gd name="T100" fmla="*/ 58 w 94"/>
                <a:gd name="T101" fmla="*/ 41 h 141"/>
                <a:gd name="T102" fmla="*/ 55 w 94"/>
                <a:gd name="T103" fmla="*/ 32 h 141"/>
                <a:gd name="T104" fmla="*/ 53 w 94"/>
                <a:gd name="T105" fmla="*/ 29 h 141"/>
                <a:gd name="T106" fmla="*/ 51 w 94"/>
                <a:gd name="T107" fmla="*/ 21 h 141"/>
                <a:gd name="T108" fmla="*/ 49 w 94"/>
                <a:gd name="T109" fmla="*/ 18 h 141"/>
                <a:gd name="T110" fmla="*/ 46 w 94"/>
                <a:gd name="T111" fmla="*/ 10 h 141"/>
                <a:gd name="T112" fmla="*/ 45 w 94"/>
                <a:gd name="T113" fmla="*/ 7 h 141"/>
                <a:gd name="T114" fmla="*/ 44 w 94"/>
                <a:gd name="T115" fmla="*/ 3 h 141"/>
                <a:gd name="T116" fmla="*/ 42 w 94"/>
                <a:gd name="T1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 h="141">
                  <a:moveTo>
                    <a:pt x="41" y="0"/>
                  </a:moveTo>
                  <a:lnTo>
                    <a:pt x="41" y="1"/>
                  </a:lnTo>
                  <a:lnTo>
                    <a:pt x="34" y="1"/>
                  </a:lnTo>
                  <a:lnTo>
                    <a:pt x="34" y="3"/>
                  </a:lnTo>
                  <a:lnTo>
                    <a:pt x="25" y="3"/>
                  </a:lnTo>
                  <a:lnTo>
                    <a:pt x="25" y="4"/>
                  </a:lnTo>
                  <a:lnTo>
                    <a:pt x="11" y="5"/>
                  </a:lnTo>
                  <a:lnTo>
                    <a:pt x="11" y="7"/>
                  </a:lnTo>
                  <a:lnTo>
                    <a:pt x="4" y="7"/>
                  </a:lnTo>
                  <a:lnTo>
                    <a:pt x="4" y="8"/>
                  </a:lnTo>
                  <a:lnTo>
                    <a:pt x="0" y="8"/>
                  </a:lnTo>
                  <a:lnTo>
                    <a:pt x="0" y="11"/>
                  </a:lnTo>
                  <a:lnTo>
                    <a:pt x="1" y="11"/>
                  </a:lnTo>
                  <a:lnTo>
                    <a:pt x="3" y="20"/>
                  </a:lnTo>
                  <a:lnTo>
                    <a:pt x="4" y="20"/>
                  </a:lnTo>
                  <a:lnTo>
                    <a:pt x="4" y="22"/>
                  </a:lnTo>
                  <a:lnTo>
                    <a:pt x="5" y="22"/>
                  </a:lnTo>
                  <a:lnTo>
                    <a:pt x="5" y="27"/>
                  </a:lnTo>
                  <a:lnTo>
                    <a:pt x="7" y="27"/>
                  </a:lnTo>
                  <a:lnTo>
                    <a:pt x="7" y="29"/>
                  </a:lnTo>
                  <a:lnTo>
                    <a:pt x="8" y="29"/>
                  </a:lnTo>
                  <a:lnTo>
                    <a:pt x="10" y="38"/>
                  </a:lnTo>
                  <a:lnTo>
                    <a:pt x="11" y="38"/>
                  </a:lnTo>
                  <a:lnTo>
                    <a:pt x="11" y="41"/>
                  </a:lnTo>
                  <a:lnTo>
                    <a:pt x="12" y="41"/>
                  </a:lnTo>
                  <a:lnTo>
                    <a:pt x="14" y="49"/>
                  </a:lnTo>
                  <a:lnTo>
                    <a:pt x="15" y="49"/>
                  </a:lnTo>
                  <a:lnTo>
                    <a:pt x="15" y="52"/>
                  </a:lnTo>
                  <a:lnTo>
                    <a:pt x="17" y="52"/>
                  </a:lnTo>
                  <a:lnTo>
                    <a:pt x="18" y="60"/>
                  </a:lnTo>
                  <a:lnTo>
                    <a:pt x="20" y="60"/>
                  </a:lnTo>
                  <a:lnTo>
                    <a:pt x="20" y="63"/>
                  </a:lnTo>
                  <a:lnTo>
                    <a:pt x="21" y="63"/>
                  </a:lnTo>
                  <a:lnTo>
                    <a:pt x="21" y="68"/>
                  </a:lnTo>
                  <a:lnTo>
                    <a:pt x="22" y="68"/>
                  </a:lnTo>
                  <a:lnTo>
                    <a:pt x="22" y="70"/>
                  </a:lnTo>
                  <a:lnTo>
                    <a:pt x="24" y="70"/>
                  </a:lnTo>
                  <a:lnTo>
                    <a:pt x="25" y="79"/>
                  </a:lnTo>
                  <a:lnTo>
                    <a:pt x="27" y="79"/>
                  </a:lnTo>
                  <a:lnTo>
                    <a:pt x="27" y="82"/>
                  </a:lnTo>
                  <a:lnTo>
                    <a:pt x="28" y="82"/>
                  </a:lnTo>
                  <a:lnTo>
                    <a:pt x="29" y="90"/>
                  </a:lnTo>
                  <a:lnTo>
                    <a:pt x="31" y="90"/>
                  </a:lnTo>
                  <a:lnTo>
                    <a:pt x="31" y="93"/>
                  </a:lnTo>
                  <a:lnTo>
                    <a:pt x="32" y="93"/>
                  </a:lnTo>
                  <a:lnTo>
                    <a:pt x="32" y="97"/>
                  </a:lnTo>
                  <a:lnTo>
                    <a:pt x="34" y="97"/>
                  </a:lnTo>
                  <a:lnTo>
                    <a:pt x="34" y="100"/>
                  </a:lnTo>
                  <a:lnTo>
                    <a:pt x="35" y="100"/>
                  </a:lnTo>
                  <a:lnTo>
                    <a:pt x="36" y="108"/>
                  </a:lnTo>
                  <a:lnTo>
                    <a:pt x="38" y="108"/>
                  </a:lnTo>
                  <a:lnTo>
                    <a:pt x="38" y="111"/>
                  </a:lnTo>
                  <a:lnTo>
                    <a:pt x="39" y="111"/>
                  </a:lnTo>
                  <a:lnTo>
                    <a:pt x="41" y="120"/>
                  </a:lnTo>
                  <a:lnTo>
                    <a:pt x="42" y="120"/>
                  </a:lnTo>
                  <a:lnTo>
                    <a:pt x="42" y="123"/>
                  </a:lnTo>
                  <a:lnTo>
                    <a:pt x="44" y="123"/>
                  </a:lnTo>
                  <a:lnTo>
                    <a:pt x="44" y="127"/>
                  </a:lnTo>
                  <a:lnTo>
                    <a:pt x="45" y="127"/>
                  </a:lnTo>
                  <a:lnTo>
                    <a:pt x="45" y="130"/>
                  </a:lnTo>
                  <a:lnTo>
                    <a:pt x="46" y="130"/>
                  </a:lnTo>
                  <a:lnTo>
                    <a:pt x="48" y="138"/>
                  </a:lnTo>
                  <a:lnTo>
                    <a:pt x="49" y="138"/>
                  </a:lnTo>
                  <a:lnTo>
                    <a:pt x="49" y="141"/>
                  </a:lnTo>
                  <a:lnTo>
                    <a:pt x="94" y="141"/>
                  </a:lnTo>
                  <a:lnTo>
                    <a:pt x="94" y="138"/>
                  </a:lnTo>
                  <a:lnTo>
                    <a:pt x="93" y="138"/>
                  </a:lnTo>
                  <a:lnTo>
                    <a:pt x="93" y="134"/>
                  </a:lnTo>
                  <a:lnTo>
                    <a:pt x="92" y="134"/>
                  </a:lnTo>
                  <a:lnTo>
                    <a:pt x="92" y="131"/>
                  </a:lnTo>
                  <a:lnTo>
                    <a:pt x="90" y="131"/>
                  </a:lnTo>
                  <a:lnTo>
                    <a:pt x="89" y="123"/>
                  </a:lnTo>
                  <a:lnTo>
                    <a:pt x="87" y="123"/>
                  </a:lnTo>
                  <a:lnTo>
                    <a:pt x="87" y="120"/>
                  </a:lnTo>
                  <a:lnTo>
                    <a:pt x="86" y="120"/>
                  </a:lnTo>
                  <a:lnTo>
                    <a:pt x="84" y="111"/>
                  </a:lnTo>
                  <a:lnTo>
                    <a:pt x="83" y="111"/>
                  </a:lnTo>
                  <a:lnTo>
                    <a:pt x="83" y="108"/>
                  </a:lnTo>
                  <a:lnTo>
                    <a:pt x="82" y="108"/>
                  </a:lnTo>
                  <a:lnTo>
                    <a:pt x="80" y="100"/>
                  </a:lnTo>
                  <a:lnTo>
                    <a:pt x="79" y="100"/>
                  </a:lnTo>
                  <a:lnTo>
                    <a:pt x="79" y="97"/>
                  </a:lnTo>
                  <a:lnTo>
                    <a:pt x="77" y="97"/>
                  </a:lnTo>
                  <a:lnTo>
                    <a:pt x="76" y="89"/>
                  </a:lnTo>
                  <a:lnTo>
                    <a:pt x="75" y="89"/>
                  </a:lnTo>
                  <a:lnTo>
                    <a:pt x="75" y="86"/>
                  </a:lnTo>
                  <a:lnTo>
                    <a:pt x="73" y="86"/>
                  </a:lnTo>
                  <a:lnTo>
                    <a:pt x="72" y="77"/>
                  </a:lnTo>
                  <a:lnTo>
                    <a:pt x="70" y="77"/>
                  </a:lnTo>
                  <a:lnTo>
                    <a:pt x="70" y="75"/>
                  </a:lnTo>
                  <a:lnTo>
                    <a:pt x="69" y="75"/>
                  </a:lnTo>
                  <a:lnTo>
                    <a:pt x="68" y="66"/>
                  </a:lnTo>
                  <a:lnTo>
                    <a:pt x="66" y="66"/>
                  </a:lnTo>
                  <a:lnTo>
                    <a:pt x="66" y="63"/>
                  </a:lnTo>
                  <a:lnTo>
                    <a:pt x="65" y="63"/>
                  </a:lnTo>
                  <a:lnTo>
                    <a:pt x="63" y="55"/>
                  </a:lnTo>
                  <a:lnTo>
                    <a:pt x="62" y="55"/>
                  </a:lnTo>
                  <a:lnTo>
                    <a:pt x="62" y="52"/>
                  </a:lnTo>
                  <a:lnTo>
                    <a:pt x="60" y="52"/>
                  </a:lnTo>
                  <a:lnTo>
                    <a:pt x="59" y="44"/>
                  </a:lnTo>
                  <a:lnTo>
                    <a:pt x="58" y="44"/>
                  </a:lnTo>
                  <a:lnTo>
                    <a:pt x="58" y="41"/>
                  </a:lnTo>
                  <a:lnTo>
                    <a:pt x="56" y="41"/>
                  </a:lnTo>
                  <a:lnTo>
                    <a:pt x="55" y="32"/>
                  </a:lnTo>
                  <a:lnTo>
                    <a:pt x="53" y="32"/>
                  </a:lnTo>
                  <a:lnTo>
                    <a:pt x="53" y="29"/>
                  </a:lnTo>
                  <a:lnTo>
                    <a:pt x="52" y="29"/>
                  </a:lnTo>
                  <a:lnTo>
                    <a:pt x="51" y="21"/>
                  </a:lnTo>
                  <a:lnTo>
                    <a:pt x="49" y="21"/>
                  </a:lnTo>
                  <a:lnTo>
                    <a:pt x="49" y="18"/>
                  </a:lnTo>
                  <a:lnTo>
                    <a:pt x="48" y="18"/>
                  </a:lnTo>
                  <a:lnTo>
                    <a:pt x="46" y="10"/>
                  </a:lnTo>
                  <a:lnTo>
                    <a:pt x="45" y="10"/>
                  </a:lnTo>
                  <a:lnTo>
                    <a:pt x="45" y="7"/>
                  </a:lnTo>
                  <a:lnTo>
                    <a:pt x="44" y="7"/>
                  </a:lnTo>
                  <a:lnTo>
                    <a:pt x="44" y="3"/>
                  </a:lnTo>
                  <a:lnTo>
                    <a:pt x="42" y="3"/>
                  </a:lnTo>
                  <a:lnTo>
                    <a:pt x="42" y="0"/>
                  </a:lnTo>
                  <a:lnTo>
                    <a:pt x="41" y="0"/>
                  </a:lnTo>
                  <a:close/>
                </a:path>
              </a:pathLst>
            </a:custGeom>
            <a:solidFill>
              <a:srgbClr val="FFA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0" name="Freeform 2702"/>
            <p:cNvSpPr>
              <a:spLocks/>
            </p:cNvSpPr>
            <p:nvPr/>
          </p:nvSpPr>
          <p:spPr bwMode="auto">
            <a:xfrm>
              <a:off x="2386" y="2944"/>
              <a:ext cx="46" cy="66"/>
            </a:xfrm>
            <a:custGeom>
              <a:avLst/>
              <a:gdLst>
                <a:gd name="T0" fmla="*/ 27 w 94"/>
                <a:gd name="T1" fmla="*/ 2 h 133"/>
                <a:gd name="T2" fmla="*/ 13 w 94"/>
                <a:gd name="T3" fmla="*/ 3 h 133"/>
                <a:gd name="T4" fmla="*/ 0 w 94"/>
                <a:gd name="T5" fmla="*/ 7 h 133"/>
                <a:gd name="T6" fmla="*/ 2 w 94"/>
                <a:gd name="T7" fmla="*/ 10 h 133"/>
                <a:gd name="T8" fmla="*/ 5 w 94"/>
                <a:gd name="T9" fmla="*/ 19 h 133"/>
                <a:gd name="T10" fmla="*/ 6 w 94"/>
                <a:gd name="T11" fmla="*/ 21 h 133"/>
                <a:gd name="T12" fmla="*/ 9 w 94"/>
                <a:gd name="T13" fmla="*/ 30 h 133"/>
                <a:gd name="T14" fmla="*/ 10 w 94"/>
                <a:gd name="T15" fmla="*/ 33 h 133"/>
                <a:gd name="T16" fmla="*/ 13 w 94"/>
                <a:gd name="T17" fmla="*/ 41 h 133"/>
                <a:gd name="T18" fmla="*/ 15 w 94"/>
                <a:gd name="T19" fmla="*/ 44 h 133"/>
                <a:gd name="T20" fmla="*/ 17 w 94"/>
                <a:gd name="T21" fmla="*/ 52 h 133"/>
                <a:gd name="T22" fmla="*/ 19 w 94"/>
                <a:gd name="T23" fmla="*/ 55 h 133"/>
                <a:gd name="T24" fmla="*/ 20 w 94"/>
                <a:gd name="T25" fmla="*/ 60 h 133"/>
                <a:gd name="T26" fmla="*/ 22 w 94"/>
                <a:gd name="T27" fmla="*/ 62 h 133"/>
                <a:gd name="T28" fmla="*/ 24 w 94"/>
                <a:gd name="T29" fmla="*/ 71 h 133"/>
                <a:gd name="T30" fmla="*/ 26 w 94"/>
                <a:gd name="T31" fmla="*/ 74 h 133"/>
                <a:gd name="T32" fmla="*/ 29 w 94"/>
                <a:gd name="T33" fmla="*/ 82 h 133"/>
                <a:gd name="T34" fmla="*/ 30 w 94"/>
                <a:gd name="T35" fmla="*/ 85 h 133"/>
                <a:gd name="T36" fmla="*/ 33 w 94"/>
                <a:gd name="T37" fmla="*/ 93 h 133"/>
                <a:gd name="T38" fmla="*/ 34 w 94"/>
                <a:gd name="T39" fmla="*/ 96 h 133"/>
                <a:gd name="T40" fmla="*/ 36 w 94"/>
                <a:gd name="T41" fmla="*/ 100 h 133"/>
                <a:gd name="T42" fmla="*/ 37 w 94"/>
                <a:gd name="T43" fmla="*/ 103 h 133"/>
                <a:gd name="T44" fmla="*/ 40 w 94"/>
                <a:gd name="T45" fmla="*/ 112 h 133"/>
                <a:gd name="T46" fmla="*/ 41 w 94"/>
                <a:gd name="T47" fmla="*/ 115 h 133"/>
                <a:gd name="T48" fmla="*/ 44 w 94"/>
                <a:gd name="T49" fmla="*/ 123 h 133"/>
                <a:gd name="T50" fmla="*/ 46 w 94"/>
                <a:gd name="T51" fmla="*/ 126 h 133"/>
                <a:gd name="T52" fmla="*/ 51 w 94"/>
                <a:gd name="T53" fmla="*/ 127 h 133"/>
                <a:gd name="T54" fmla="*/ 57 w 94"/>
                <a:gd name="T55" fmla="*/ 129 h 133"/>
                <a:gd name="T56" fmla="*/ 70 w 94"/>
                <a:gd name="T57" fmla="*/ 130 h 133"/>
                <a:gd name="T58" fmla="*/ 79 w 94"/>
                <a:gd name="T59" fmla="*/ 131 h 133"/>
                <a:gd name="T60" fmla="*/ 89 w 94"/>
                <a:gd name="T61" fmla="*/ 133 h 133"/>
                <a:gd name="T62" fmla="*/ 94 w 94"/>
                <a:gd name="T63" fmla="*/ 130 h 133"/>
                <a:gd name="T64" fmla="*/ 91 w 94"/>
                <a:gd name="T65" fmla="*/ 122 h 133"/>
                <a:gd name="T66" fmla="*/ 89 w 94"/>
                <a:gd name="T67" fmla="*/ 119 h 133"/>
                <a:gd name="T68" fmla="*/ 88 w 94"/>
                <a:gd name="T69" fmla="*/ 115 h 133"/>
                <a:gd name="T70" fmla="*/ 87 w 94"/>
                <a:gd name="T71" fmla="*/ 112 h 133"/>
                <a:gd name="T72" fmla="*/ 84 w 94"/>
                <a:gd name="T73" fmla="*/ 103 h 133"/>
                <a:gd name="T74" fmla="*/ 82 w 94"/>
                <a:gd name="T75" fmla="*/ 100 h 133"/>
                <a:gd name="T76" fmla="*/ 79 w 94"/>
                <a:gd name="T77" fmla="*/ 92 h 133"/>
                <a:gd name="T78" fmla="*/ 78 w 94"/>
                <a:gd name="T79" fmla="*/ 89 h 133"/>
                <a:gd name="T80" fmla="*/ 77 w 94"/>
                <a:gd name="T81" fmla="*/ 85 h 133"/>
                <a:gd name="T82" fmla="*/ 75 w 94"/>
                <a:gd name="T83" fmla="*/ 82 h 133"/>
                <a:gd name="T84" fmla="*/ 72 w 94"/>
                <a:gd name="T85" fmla="*/ 74 h 133"/>
                <a:gd name="T86" fmla="*/ 71 w 94"/>
                <a:gd name="T87" fmla="*/ 71 h 133"/>
                <a:gd name="T88" fmla="*/ 68 w 94"/>
                <a:gd name="T89" fmla="*/ 62 h 133"/>
                <a:gd name="T90" fmla="*/ 67 w 94"/>
                <a:gd name="T91" fmla="*/ 60 h 133"/>
                <a:gd name="T92" fmla="*/ 65 w 94"/>
                <a:gd name="T93" fmla="*/ 55 h 133"/>
                <a:gd name="T94" fmla="*/ 64 w 94"/>
                <a:gd name="T95" fmla="*/ 52 h 133"/>
                <a:gd name="T96" fmla="*/ 61 w 94"/>
                <a:gd name="T97" fmla="*/ 44 h 133"/>
                <a:gd name="T98" fmla="*/ 60 w 94"/>
                <a:gd name="T99" fmla="*/ 41 h 133"/>
                <a:gd name="T100" fmla="*/ 57 w 94"/>
                <a:gd name="T101" fmla="*/ 33 h 133"/>
                <a:gd name="T102" fmla="*/ 55 w 94"/>
                <a:gd name="T103" fmla="*/ 30 h 133"/>
                <a:gd name="T104" fmla="*/ 53 w 94"/>
                <a:gd name="T105" fmla="*/ 21 h 133"/>
                <a:gd name="T106" fmla="*/ 51 w 94"/>
                <a:gd name="T107" fmla="*/ 19 h 133"/>
                <a:gd name="T108" fmla="*/ 50 w 94"/>
                <a:gd name="T109" fmla="*/ 14 h 133"/>
                <a:gd name="T110" fmla="*/ 48 w 94"/>
                <a:gd name="T111" fmla="*/ 12 h 133"/>
                <a:gd name="T112" fmla="*/ 46 w 94"/>
                <a:gd name="T113" fmla="*/ 3 h 133"/>
                <a:gd name="T114" fmla="*/ 44 w 94"/>
                <a:gd name="T11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4" h="133">
                  <a:moveTo>
                    <a:pt x="27" y="0"/>
                  </a:moveTo>
                  <a:lnTo>
                    <a:pt x="27" y="2"/>
                  </a:lnTo>
                  <a:lnTo>
                    <a:pt x="13" y="2"/>
                  </a:lnTo>
                  <a:lnTo>
                    <a:pt x="13" y="3"/>
                  </a:lnTo>
                  <a:lnTo>
                    <a:pt x="0" y="3"/>
                  </a:lnTo>
                  <a:lnTo>
                    <a:pt x="0" y="7"/>
                  </a:lnTo>
                  <a:lnTo>
                    <a:pt x="2" y="7"/>
                  </a:lnTo>
                  <a:lnTo>
                    <a:pt x="2" y="10"/>
                  </a:lnTo>
                  <a:lnTo>
                    <a:pt x="3" y="10"/>
                  </a:lnTo>
                  <a:lnTo>
                    <a:pt x="5" y="19"/>
                  </a:lnTo>
                  <a:lnTo>
                    <a:pt x="6" y="19"/>
                  </a:lnTo>
                  <a:lnTo>
                    <a:pt x="6" y="21"/>
                  </a:lnTo>
                  <a:lnTo>
                    <a:pt x="7" y="21"/>
                  </a:lnTo>
                  <a:lnTo>
                    <a:pt x="9" y="30"/>
                  </a:lnTo>
                  <a:lnTo>
                    <a:pt x="10" y="30"/>
                  </a:lnTo>
                  <a:lnTo>
                    <a:pt x="10" y="33"/>
                  </a:lnTo>
                  <a:lnTo>
                    <a:pt x="12" y="33"/>
                  </a:lnTo>
                  <a:lnTo>
                    <a:pt x="13" y="41"/>
                  </a:lnTo>
                  <a:lnTo>
                    <a:pt x="15" y="41"/>
                  </a:lnTo>
                  <a:lnTo>
                    <a:pt x="15" y="44"/>
                  </a:lnTo>
                  <a:lnTo>
                    <a:pt x="16" y="44"/>
                  </a:lnTo>
                  <a:lnTo>
                    <a:pt x="17" y="52"/>
                  </a:lnTo>
                  <a:lnTo>
                    <a:pt x="19" y="52"/>
                  </a:lnTo>
                  <a:lnTo>
                    <a:pt x="19" y="55"/>
                  </a:lnTo>
                  <a:lnTo>
                    <a:pt x="20" y="55"/>
                  </a:lnTo>
                  <a:lnTo>
                    <a:pt x="20" y="60"/>
                  </a:lnTo>
                  <a:lnTo>
                    <a:pt x="22" y="60"/>
                  </a:lnTo>
                  <a:lnTo>
                    <a:pt x="22" y="62"/>
                  </a:lnTo>
                  <a:lnTo>
                    <a:pt x="23" y="62"/>
                  </a:lnTo>
                  <a:lnTo>
                    <a:pt x="24" y="71"/>
                  </a:lnTo>
                  <a:lnTo>
                    <a:pt x="26" y="71"/>
                  </a:lnTo>
                  <a:lnTo>
                    <a:pt x="26" y="74"/>
                  </a:lnTo>
                  <a:lnTo>
                    <a:pt x="27" y="74"/>
                  </a:lnTo>
                  <a:lnTo>
                    <a:pt x="29" y="82"/>
                  </a:lnTo>
                  <a:lnTo>
                    <a:pt x="30" y="82"/>
                  </a:lnTo>
                  <a:lnTo>
                    <a:pt x="30" y="85"/>
                  </a:lnTo>
                  <a:lnTo>
                    <a:pt x="31" y="85"/>
                  </a:lnTo>
                  <a:lnTo>
                    <a:pt x="33" y="93"/>
                  </a:lnTo>
                  <a:lnTo>
                    <a:pt x="34" y="93"/>
                  </a:lnTo>
                  <a:lnTo>
                    <a:pt x="34" y="96"/>
                  </a:lnTo>
                  <a:lnTo>
                    <a:pt x="36" y="96"/>
                  </a:lnTo>
                  <a:lnTo>
                    <a:pt x="36" y="100"/>
                  </a:lnTo>
                  <a:lnTo>
                    <a:pt x="37" y="100"/>
                  </a:lnTo>
                  <a:lnTo>
                    <a:pt x="37" y="103"/>
                  </a:lnTo>
                  <a:lnTo>
                    <a:pt x="39" y="103"/>
                  </a:lnTo>
                  <a:lnTo>
                    <a:pt x="40" y="112"/>
                  </a:lnTo>
                  <a:lnTo>
                    <a:pt x="41" y="112"/>
                  </a:lnTo>
                  <a:lnTo>
                    <a:pt x="41" y="115"/>
                  </a:lnTo>
                  <a:lnTo>
                    <a:pt x="43" y="115"/>
                  </a:lnTo>
                  <a:lnTo>
                    <a:pt x="44" y="123"/>
                  </a:lnTo>
                  <a:lnTo>
                    <a:pt x="46" y="123"/>
                  </a:lnTo>
                  <a:lnTo>
                    <a:pt x="46" y="126"/>
                  </a:lnTo>
                  <a:lnTo>
                    <a:pt x="51" y="126"/>
                  </a:lnTo>
                  <a:lnTo>
                    <a:pt x="51" y="127"/>
                  </a:lnTo>
                  <a:lnTo>
                    <a:pt x="57" y="127"/>
                  </a:lnTo>
                  <a:lnTo>
                    <a:pt x="57" y="129"/>
                  </a:lnTo>
                  <a:lnTo>
                    <a:pt x="70" y="129"/>
                  </a:lnTo>
                  <a:lnTo>
                    <a:pt x="70" y="130"/>
                  </a:lnTo>
                  <a:lnTo>
                    <a:pt x="79" y="130"/>
                  </a:lnTo>
                  <a:lnTo>
                    <a:pt x="79" y="131"/>
                  </a:lnTo>
                  <a:lnTo>
                    <a:pt x="89" y="131"/>
                  </a:lnTo>
                  <a:lnTo>
                    <a:pt x="89" y="133"/>
                  </a:lnTo>
                  <a:lnTo>
                    <a:pt x="94" y="133"/>
                  </a:lnTo>
                  <a:lnTo>
                    <a:pt x="94" y="130"/>
                  </a:lnTo>
                  <a:lnTo>
                    <a:pt x="92" y="130"/>
                  </a:lnTo>
                  <a:lnTo>
                    <a:pt x="91" y="122"/>
                  </a:lnTo>
                  <a:lnTo>
                    <a:pt x="89" y="122"/>
                  </a:lnTo>
                  <a:lnTo>
                    <a:pt x="89" y="119"/>
                  </a:lnTo>
                  <a:lnTo>
                    <a:pt x="88" y="119"/>
                  </a:lnTo>
                  <a:lnTo>
                    <a:pt x="88" y="115"/>
                  </a:lnTo>
                  <a:lnTo>
                    <a:pt x="87" y="115"/>
                  </a:lnTo>
                  <a:lnTo>
                    <a:pt x="87" y="112"/>
                  </a:lnTo>
                  <a:lnTo>
                    <a:pt x="85" y="112"/>
                  </a:lnTo>
                  <a:lnTo>
                    <a:pt x="84" y="103"/>
                  </a:lnTo>
                  <a:lnTo>
                    <a:pt x="82" y="103"/>
                  </a:lnTo>
                  <a:lnTo>
                    <a:pt x="82" y="100"/>
                  </a:lnTo>
                  <a:lnTo>
                    <a:pt x="81" y="100"/>
                  </a:lnTo>
                  <a:lnTo>
                    <a:pt x="79" y="92"/>
                  </a:lnTo>
                  <a:lnTo>
                    <a:pt x="78" y="92"/>
                  </a:lnTo>
                  <a:lnTo>
                    <a:pt x="78" y="89"/>
                  </a:lnTo>
                  <a:lnTo>
                    <a:pt x="77" y="89"/>
                  </a:lnTo>
                  <a:lnTo>
                    <a:pt x="77" y="85"/>
                  </a:lnTo>
                  <a:lnTo>
                    <a:pt x="75" y="85"/>
                  </a:lnTo>
                  <a:lnTo>
                    <a:pt x="75" y="82"/>
                  </a:lnTo>
                  <a:lnTo>
                    <a:pt x="74" y="82"/>
                  </a:lnTo>
                  <a:lnTo>
                    <a:pt x="72" y="74"/>
                  </a:lnTo>
                  <a:lnTo>
                    <a:pt x="71" y="74"/>
                  </a:lnTo>
                  <a:lnTo>
                    <a:pt x="71" y="71"/>
                  </a:lnTo>
                  <a:lnTo>
                    <a:pt x="70" y="71"/>
                  </a:lnTo>
                  <a:lnTo>
                    <a:pt x="68" y="62"/>
                  </a:lnTo>
                  <a:lnTo>
                    <a:pt x="67" y="62"/>
                  </a:lnTo>
                  <a:lnTo>
                    <a:pt x="67" y="60"/>
                  </a:lnTo>
                  <a:lnTo>
                    <a:pt x="65" y="60"/>
                  </a:lnTo>
                  <a:lnTo>
                    <a:pt x="65" y="55"/>
                  </a:lnTo>
                  <a:lnTo>
                    <a:pt x="64" y="55"/>
                  </a:lnTo>
                  <a:lnTo>
                    <a:pt x="64" y="52"/>
                  </a:lnTo>
                  <a:lnTo>
                    <a:pt x="63" y="52"/>
                  </a:lnTo>
                  <a:lnTo>
                    <a:pt x="61" y="44"/>
                  </a:lnTo>
                  <a:lnTo>
                    <a:pt x="60" y="44"/>
                  </a:lnTo>
                  <a:lnTo>
                    <a:pt x="60" y="41"/>
                  </a:lnTo>
                  <a:lnTo>
                    <a:pt x="58" y="41"/>
                  </a:lnTo>
                  <a:lnTo>
                    <a:pt x="57" y="33"/>
                  </a:lnTo>
                  <a:lnTo>
                    <a:pt x="55" y="33"/>
                  </a:lnTo>
                  <a:lnTo>
                    <a:pt x="55" y="30"/>
                  </a:lnTo>
                  <a:lnTo>
                    <a:pt x="54" y="30"/>
                  </a:lnTo>
                  <a:lnTo>
                    <a:pt x="53" y="21"/>
                  </a:lnTo>
                  <a:lnTo>
                    <a:pt x="51" y="21"/>
                  </a:lnTo>
                  <a:lnTo>
                    <a:pt x="51" y="19"/>
                  </a:lnTo>
                  <a:lnTo>
                    <a:pt x="50" y="19"/>
                  </a:lnTo>
                  <a:lnTo>
                    <a:pt x="50" y="14"/>
                  </a:lnTo>
                  <a:lnTo>
                    <a:pt x="48" y="14"/>
                  </a:lnTo>
                  <a:lnTo>
                    <a:pt x="48" y="12"/>
                  </a:lnTo>
                  <a:lnTo>
                    <a:pt x="47" y="12"/>
                  </a:lnTo>
                  <a:lnTo>
                    <a:pt x="46" y="3"/>
                  </a:lnTo>
                  <a:lnTo>
                    <a:pt x="44" y="3"/>
                  </a:lnTo>
                  <a:lnTo>
                    <a:pt x="44" y="0"/>
                  </a:lnTo>
                  <a:lnTo>
                    <a:pt x="27" y="0"/>
                  </a:lnTo>
                  <a:close/>
                </a:path>
              </a:pathLst>
            </a:custGeom>
            <a:solidFill>
              <a:srgbClr val="FFB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1" name="Freeform 2703"/>
            <p:cNvSpPr>
              <a:spLocks/>
            </p:cNvSpPr>
            <p:nvPr/>
          </p:nvSpPr>
          <p:spPr bwMode="auto">
            <a:xfrm>
              <a:off x="2362" y="2942"/>
              <a:ext cx="47" cy="64"/>
            </a:xfrm>
            <a:custGeom>
              <a:avLst/>
              <a:gdLst>
                <a:gd name="T0" fmla="*/ 1 w 93"/>
                <a:gd name="T1" fmla="*/ 6 h 129"/>
                <a:gd name="T2" fmla="*/ 4 w 93"/>
                <a:gd name="T3" fmla="*/ 15 h 129"/>
                <a:gd name="T4" fmla="*/ 5 w 93"/>
                <a:gd name="T5" fmla="*/ 17 h 129"/>
                <a:gd name="T6" fmla="*/ 8 w 93"/>
                <a:gd name="T7" fmla="*/ 26 h 129"/>
                <a:gd name="T8" fmla="*/ 10 w 93"/>
                <a:gd name="T9" fmla="*/ 29 h 129"/>
                <a:gd name="T10" fmla="*/ 13 w 93"/>
                <a:gd name="T11" fmla="*/ 37 h 129"/>
                <a:gd name="T12" fmla="*/ 14 w 93"/>
                <a:gd name="T13" fmla="*/ 40 h 129"/>
                <a:gd name="T14" fmla="*/ 17 w 93"/>
                <a:gd name="T15" fmla="*/ 48 h 129"/>
                <a:gd name="T16" fmla="*/ 18 w 93"/>
                <a:gd name="T17" fmla="*/ 51 h 129"/>
                <a:gd name="T18" fmla="*/ 21 w 93"/>
                <a:gd name="T19" fmla="*/ 60 h 129"/>
                <a:gd name="T20" fmla="*/ 22 w 93"/>
                <a:gd name="T21" fmla="*/ 63 h 129"/>
                <a:gd name="T22" fmla="*/ 25 w 93"/>
                <a:gd name="T23" fmla="*/ 71 h 129"/>
                <a:gd name="T24" fmla="*/ 27 w 93"/>
                <a:gd name="T25" fmla="*/ 75 h 129"/>
                <a:gd name="T26" fmla="*/ 28 w 93"/>
                <a:gd name="T27" fmla="*/ 78 h 129"/>
                <a:gd name="T28" fmla="*/ 31 w 93"/>
                <a:gd name="T29" fmla="*/ 86 h 129"/>
                <a:gd name="T30" fmla="*/ 32 w 93"/>
                <a:gd name="T31" fmla="*/ 89 h 129"/>
                <a:gd name="T32" fmla="*/ 35 w 93"/>
                <a:gd name="T33" fmla="*/ 98 h 129"/>
                <a:gd name="T34" fmla="*/ 37 w 93"/>
                <a:gd name="T35" fmla="*/ 101 h 129"/>
                <a:gd name="T36" fmla="*/ 39 w 93"/>
                <a:gd name="T37" fmla="*/ 109 h 129"/>
                <a:gd name="T38" fmla="*/ 41 w 93"/>
                <a:gd name="T39" fmla="*/ 112 h 129"/>
                <a:gd name="T40" fmla="*/ 42 w 93"/>
                <a:gd name="T41" fmla="*/ 116 h 129"/>
                <a:gd name="T42" fmla="*/ 44 w 93"/>
                <a:gd name="T43" fmla="*/ 118 h 129"/>
                <a:gd name="T44" fmla="*/ 53 w 93"/>
                <a:gd name="T45" fmla="*/ 120 h 129"/>
                <a:gd name="T46" fmla="*/ 69 w 93"/>
                <a:gd name="T47" fmla="*/ 123 h 129"/>
                <a:gd name="T48" fmla="*/ 75 w 93"/>
                <a:gd name="T49" fmla="*/ 125 h 129"/>
                <a:gd name="T50" fmla="*/ 80 w 93"/>
                <a:gd name="T51" fmla="*/ 126 h 129"/>
                <a:gd name="T52" fmla="*/ 86 w 93"/>
                <a:gd name="T53" fmla="*/ 127 h 129"/>
                <a:gd name="T54" fmla="*/ 92 w 93"/>
                <a:gd name="T55" fmla="*/ 129 h 129"/>
                <a:gd name="T56" fmla="*/ 93 w 93"/>
                <a:gd name="T57" fmla="*/ 126 h 129"/>
                <a:gd name="T58" fmla="*/ 90 w 93"/>
                <a:gd name="T59" fmla="*/ 118 h 129"/>
                <a:gd name="T60" fmla="*/ 89 w 93"/>
                <a:gd name="T61" fmla="*/ 115 h 129"/>
                <a:gd name="T62" fmla="*/ 86 w 93"/>
                <a:gd name="T63" fmla="*/ 106 h 129"/>
                <a:gd name="T64" fmla="*/ 85 w 93"/>
                <a:gd name="T65" fmla="*/ 103 h 129"/>
                <a:gd name="T66" fmla="*/ 83 w 93"/>
                <a:gd name="T67" fmla="*/ 99 h 129"/>
                <a:gd name="T68" fmla="*/ 82 w 93"/>
                <a:gd name="T69" fmla="*/ 96 h 129"/>
                <a:gd name="T70" fmla="*/ 79 w 93"/>
                <a:gd name="T71" fmla="*/ 88 h 129"/>
                <a:gd name="T72" fmla="*/ 77 w 93"/>
                <a:gd name="T73" fmla="*/ 85 h 129"/>
                <a:gd name="T74" fmla="*/ 75 w 93"/>
                <a:gd name="T75" fmla="*/ 77 h 129"/>
                <a:gd name="T76" fmla="*/ 73 w 93"/>
                <a:gd name="T77" fmla="*/ 74 h 129"/>
                <a:gd name="T78" fmla="*/ 70 w 93"/>
                <a:gd name="T79" fmla="*/ 65 h 129"/>
                <a:gd name="T80" fmla="*/ 69 w 93"/>
                <a:gd name="T81" fmla="*/ 63 h 129"/>
                <a:gd name="T82" fmla="*/ 68 w 93"/>
                <a:gd name="T83" fmla="*/ 58 h 129"/>
                <a:gd name="T84" fmla="*/ 66 w 93"/>
                <a:gd name="T85" fmla="*/ 55 h 129"/>
                <a:gd name="T86" fmla="*/ 63 w 93"/>
                <a:gd name="T87" fmla="*/ 47 h 129"/>
                <a:gd name="T88" fmla="*/ 62 w 93"/>
                <a:gd name="T89" fmla="*/ 44 h 129"/>
                <a:gd name="T90" fmla="*/ 59 w 93"/>
                <a:gd name="T91" fmla="*/ 36 h 129"/>
                <a:gd name="T92" fmla="*/ 58 w 93"/>
                <a:gd name="T93" fmla="*/ 33 h 129"/>
                <a:gd name="T94" fmla="*/ 55 w 93"/>
                <a:gd name="T95" fmla="*/ 24 h 129"/>
                <a:gd name="T96" fmla="*/ 53 w 93"/>
                <a:gd name="T97" fmla="*/ 22 h 129"/>
                <a:gd name="T98" fmla="*/ 51 w 93"/>
                <a:gd name="T99" fmla="*/ 13 h 129"/>
                <a:gd name="T100" fmla="*/ 49 w 93"/>
                <a:gd name="T101" fmla="*/ 10 h 129"/>
                <a:gd name="T102" fmla="*/ 48 w 93"/>
                <a:gd name="T103" fmla="*/ 6 h 129"/>
                <a:gd name="T104" fmla="*/ 32 w 93"/>
                <a:gd name="T105" fmla="*/ 5 h 129"/>
                <a:gd name="T106" fmla="*/ 14 w 93"/>
                <a:gd name="T107" fmla="*/ 3 h 129"/>
                <a:gd name="T108" fmla="*/ 4 w 93"/>
                <a:gd name="T10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 h="129">
                  <a:moveTo>
                    <a:pt x="0" y="0"/>
                  </a:moveTo>
                  <a:lnTo>
                    <a:pt x="1" y="6"/>
                  </a:lnTo>
                  <a:lnTo>
                    <a:pt x="3" y="6"/>
                  </a:lnTo>
                  <a:lnTo>
                    <a:pt x="4" y="15"/>
                  </a:lnTo>
                  <a:lnTo>
                    <a:pt x="5" y="15"/>
                  </a:lnTo>
                  <a:lnTo>
                    <a:pt x="5" y="17"/>
                  </a:lnTo>
                  <a:lnTo>
                    <a:pt x="7" y="17"/>
                  </a:lnTo>
                  <a:lnTo>
                    <a:pt x="8" y="26"/>
                  </a:lnTo>
                  <a:lnTo>
                    <a:pt x="10" y="26"/>
                  </a:lnTo>
                  <a:lnTo>
                    <a:pt x="10" y="29"/>
                  </a:lnTo>
                  <a:lnTo>
                    <a:pt x="11" y="29"/>
                  </a:lnTo>
                  <a:lnTo>
                    <a:pt x="13" y="37"/>
                  </a:lnTo>
                  <a:lnTo>
                    <a:pt x="14" y="37"/>
                  </a:lnTo>
                  <a:lnTo>
                    <a:pt x="14" y="40"/>
                  </a:lnTo>
                  <a:lnTo>
                    <a:pt x="15" y="40"/>
                  </a:lnTo>
                  <a:lnTo>
                    <a:pt x="17" y="48"/>
                  </a:lnTo>
                  <a:lnTo>
                    <a:pt x="18" y="48"/>
                  </a:lnTo>
                  <a:lnTo>
                    <a:pt x="18" y="51"/>
                  </a:lnTo>
                  <a:lnTo>
                    <a:pt x="20" y="51"/>
                  </a:lnTo>
                  <a:lnTo>
                    <a:pt x="21" y="60"/>
                  </a:lnTo>
                  <a:lnTo>
                    <a:pt x="22" y="60"/>
                  </a:lnTo>
                  <a:lnTo>
                    <a:pt x="22" y="63"/>
                  </a:lnTo>
                  <a:lnTo>
                    <a:pt x="24" y="63"/>
                  </a:lnTo>
                  <a:lnTo>
                    <a:pt x="25" y="71"/>
                  </a:lnTo>
                  <a:lnTo>
                    <a:pt x="27" y="71"/>
                  </a:lnTo>
                  <a:lnTo>
                    <a:pt x="27" y="75"/>
                  </a:lnTo>
                  <a:lnTo>
                    <a:pt x="28" y="75"/>
                  </a:lnTo>
                  <a:lnTo>
                    <a:pt x="28" y="78"/>
                  </a:lnTo>
                  <a:lnTo>
                    <a:pt x="29" y="78"/>
                  </a:lnTo>
                  <a:lnTo>
                    <a:pt x="31" y="86"/>
                  </a:lnTo>
                  <a:lnTo>
                    <a:pt x="32" y="86"/>
                  </a:lnTo>
                  <a:lnTo>
                    <a:pt x="32" y="89"/>
                  </a:lnTo>
                  <a:lnTo>
                    <a:pt x="34" y="89"/>
                  </a:lnTo>
                  <a:lnTo>
                    <a:pt x="35" y="98"/>
                  </a:lnTo>
                  <a:lnTo>
                    <a:pt x="37" y="98"/>
                  </a:lnTo>
                  <a:lnTo>
                    <a:pt x="37" y="101"/>
                  </a:lnTo>
                  <a:lnTo>
                    <a:pt x="38" y="101"/>
                  </a:lnTo>
                  <a:lnTo>
                    <a:pt x="39" y="109"/>
                  </a:lnTo>
                  <a:lnTo>
                    <a:pt x="41" y="109"/>
                  </a:lnTo>
                  <a:lnTo>
                    <a:pt x="41" y="112"/>
                  </a:lnTo>
                  <a:lnTo>
                    <a:pt x="42" y="112"/>
                  </a:lnTo>
                  <a:lnTo>
                    <a:pt x="42" y="116"/>
                  </a:lnTo>
                  <a:lnTo>
                    <a:pt x="44" y="116"/>
                  </a:lnTo>
                  <a:lnTo>
                    <a:pt x="44" y="118"/>
                  </a:lnTo>
                  <a:lnTo>
                    <a:pt x="53" y="119"/>
                  </a:lnTo>
                  <a:lnTo>
                    <a:pt x="53" y="120"/>
                  </a:lnTo>
                  <a:lnTo>
                    <a:pt x="69" y="122"/>
                  </a:lnTo>
                  <a:lnTo>
                    <a:pt x="69" y="123"/>
                  </a:lnTo>
                  <a:lnTo>
                    <a:pt x="75" y="123"/>
                  </a:lnTo>
                  <a:lnTo>
                    <a:pt x="75" y="125"/>
                  </a:lnTo>
                  <a:lnTo>
                    <a:pt x="80" y="125"/>
                  </a:lnTo>
                  <a:lnTo>
                    <a:pt x="80" y="126"/>
                  </a:lnTo>
                  <a:lnTo>
                    <a:pt x="86" y="126"/>
                  </a:lnTo>
                  <a:lnTo>
                    <a:pt x="86" y="127"/>
                  </a:lnTo>
                  <a:lnTo>
                    <a:pt x="92" y="127"/>
                  </a:lnTo>
                  <a:lnTo>
                    <a:pt x="92" y="129"/>
                  </a:lnTo>
                  <a:lnTo>
                    <a:pt x="93" y="129"/>
                  </a:lnTo>
                  <a:lnTo>
                    <a:pt x="93" y="126"/>
                  </a:lnTo>
                  <a:lnTo>
                    <a:pt x="92" y="126"/>
                  </a:lnTo>
                  <a:lnTo>
                    <a:pt x="90" y="118"/>
                  </a:lnTo>
                  <a:lnTo>
                    <a:pt x="89" y="118"/>
                  </a:lnTo>
                  <a:lnTo>
                    <a:pt x="89" y="115"/>
                  </a:lnTo>
                  <a:lnTo>
                    <a:pt x="87" y="115"/>
                  </a:lnTo>
                  <a:lnTo>
                    <a:pt x="86" y="106"/>
                  </a:lnTo>
                  <a:lnTo>
                    <a:pt x="85" y="106"/>
                  </a:lnTo>
                  <a:lnTo>
                    <a:pt x="85" y="103"/>
                  </a:lnTo>
                  <a:lnTo>
                    <a:pt x="83" y="103"/>
                  </a:lnTo>
                  <a:lnTo>
                    <a:pt x="83" y="99"/>
                  </a:lnTo>
                  <a:lnTo>
                    <a:pt x="82" y="99"/>
                  </a:lnTo>
                  <a:lnTo>
                    <a:pt x="82" y="96"/>
                  </a:lnTo>
                  <a:lnTo>
                    <a:pt x="80" y="96"/>
                  </a:lnTo>
                  <a:lnTo>
                    <a:pt x="79" y="88"/>
                  </a:lnTo>
                  <a:lnTo>
                    <a:pt x="77" y="88"/>
                  </a:lnTo>
                  <a:lnTo>
                    <a:pt x="77" y="85"/>
                  </a:lnTo>
                  <a:lnTo>
                    <a:pt x="76" y="85"/>
                  </a:lnTo>
                  <a:lnTo>
                    <a:pt x="75" y="77"/>
                  </a:lnTo>
                  <a:lnTo>
                    <a:pt x="73" y="77"/>
                  </a:lnTo>
                  <a:lnTo>
                    <a:pt x="73" y="74"/>
                  </a:lnTo>
                  <a:lnTo>
                    <a:pt x="72" y="74"/>
                  </a:lnTo>
                  <a:lnTo>
                    <a:pt x="70" y="65"/>
                  </a:lnTo>
                  <a:lnTo>
                    <a:pt x="69" y="65"/>
                  </a:lnTo>
                  <a:lnTo>
                    <a:pt x="69" y="63"/>
                  </a:lnTo>
                  <a:lnTo>
                    <a:pt x="68" y="63"/>
                  </a:lnTo>
                  <a:lnTo>
                    <a:pt x="68" y="58"/>
                  </a:lnTo>
                  <a:lnTo>
                    <a:pt x="66" y="58"/>
                  </a:lnTo>
                  <a:lnTo>
                    <a:pt x="66" y="55"/>
                  </a:lnTo>
                  <a:lnTo>
                    <a:pt x="65" y="55"/>
                  </a:lnTo>
                  <a:lnTo>
                    <a:pt x="63" y="47"/>
                  </a:lnTo>
                  <a:lnTo>
                    <a:pt x="62" y="47"/>
                  </a:lnTo>
                  <a:lnTo>
                    <a:pt x="62" y="44"/>
                  </a:lnTo>
                  <a:lnTo>
                    <a:pt x="61" y="44"/>
                  </a:lnTo>
                  <a:lnTo>
                    <a:pt x="59" y="36"/>
                  </a:lnTo>
                  <a:lnTo>
                    <a:pt x="58" y="36"/>
                  </a:lnTo>
                  <a:lnTo>
                    <a:pt x="58" y="33"/>
                  </a:lnTo>
                  <a:lnTo>
                    <a:pt x="56" y="33"/>
                  </a:lnTo>
                  <a:lnTo>
                    <a:pt x="55" y="24"/>
                  </a:lnTo>
                  <a:lnTo>
                    <a:pt x="53" y="24"/>
                  </a:lnTo>
                  <a:lnTo>
                    <a:pt x="53" y="22"/>
                  </a:lnTo>
                  <a:lnTo>
                    <a:pt x="52" y="22"/>
                  </a:lnTo>
                  <a:lnTo>
                    <a:pt x="51" y="13"/>
                  </a:lnTo>
                  <a:lnTo>
                    <a:pt x="49" y="13"/>
                  </a:lnTo>
                  <a:lnTo>
                    <a:pt x="49" y="10"/>
                  </a:lnTo>
                  <a:lnTo>
                    <a:pt x="48" y="10"/>
                  </a:lnTo>
                  <a:lnTo>
                    <a:pt x="48" y="6"/>
                  </a:lnTo>
                  <a:lnTo>
                    <a:pt x="32" y="6"/>
                  </a:lnTo>
                  <a:lnTo>
                    <a:pt x="32" y="5"/>
                  </a:lnTo>
                  <a:lnTo>
                    <a:pt x="14" y="5"/>
                  </a:lnTo>
                  <a:lnTo>
                    <a:pt x="14" y="3"/>
                  </a:lnTo>
                  <a:lnTo>
                    <a:pt x="4" y="2"/>
                  </a:lnTo>
                  <a:lnTo>
                    <a:pt x="4" y="0"/>
                  </a:lnTo>
                  <a:lnTo>
                    <a:pt x="0" y="0"/>
                  </a:lnTo>
                  <a:close/>
                </a:path>
              </a:pathLst>
            </a:custGeom>
            <a:solidFill>
              <a:srgbClr val="FFC8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2" name="Freeform 2704"/>
            <p:cNvSpPr>
              <a:spLocks/>
            </p:cNvSpPr>
            <p:nvPr/>
          </p:nvSpPr>
          <p:spPr bwMode="auto">
            <a:xfrm>
              <a:off x="2339" y="2939"/>
              <a:ext cx="46" cy="62"/>
            </a:xfrm>
            <a:custGeom>
              <a:avLst/>
              <a:gdLst>
                <a:gd name="T0" fmla="*/ 2 w 92"/>
                <a:gd name="T1" fmla="*/ 6 h 125"/>
                <a:gd name="T2" fmla="*/ 3 w 92"/>
                <a:gd name="T3" fmla="*/ 10 h 125"/>
                <a:gd name="T4" fmla="*/ 5 w 92"/>
                <a:gd name="T5" fmla="*/ 13 h 125"/>
                <a:gd name="T6" fmla="*/ 7 w 92"/>
                <a:gd name="T7" fmla="*/ 22 h 125"/>
                <a:gd name="T8" fmla="*/ 9 w 92"/>
                <a:gd name="T9" fmla="*/ 24 h 125"/>
                <a:gd name="T10" fmla="*/ 12 w 92"/>
                <a:gd name="T11" fmla="*/ 33 h 125"/>
                <a:gd name="T12" fmla="*/ 13 w 92"/>
                <a:gd name="T13" fmla="*/ 37 h 125"/>
                <a:gd name="T14" fmla="*/ 14 w 92"/>
                <a:gd name="T15" fmla="*/ 40 h 125"/>
                <a:gd name="T16" fmla="*/ 17 w 92"/>
                <a:gd name="T17" fmla="*/ 48 h 125"/>
                <a:gd name="T18" fmla="*/ 19 w 92"/>
                <a:gd name="T19" fmla="*/ 51 h 125"/>
                <a:gd name="T20" fmla="*/ 21 w 92"/>
                <a:gd name="T21" fmla="*/ 60 h 125"/>
                <a:gd name="T22" fmla="*/ 23 w 92"/>
                <a:gd name="T23" fmla="*/ 64 h 125"/>
                <a:gd name="T24" fmla="*/ 24 w 92"/>
                <a:gd name="T25" fmla="*/ 67 h 125"/>
                <a:gd name="T26" fmla="*/ 27 w 92"/>
                <a:gd name="T27" fmla="*/ 75 h 125"/>
                <a:gd name="T28" fmla="*/ 29 w 92"/>
                <a:gd name="T29" fmla="*/ 78 h 125"/>
                <a:gd name="T30" fmla="*/ 31 w 92"/>
                <a:gd name="T31" fmla="*/ 86 h 125"/>
                <a:gd name="T32" fmla="*/ 33 w 92"/>
                <a:gd name="T33" fmla="*/ 91 h 125"/>
                <a:gd name="T34" fmla="*/ 34 w 92"/>
                <a:gd name="T35" fmla="*/ 93 h 125"/>
                <a:gd name="T36" fmla="*/ 37 w 92"/>
                <a:gd name="T37" fmla="*/ 102 h 125"/>
                <a:gd name="T38" fmla="*/ 38 w 92"/>
                <a:gd name="T39" fmla="*/ 105 h 125"/>
                <a:gd name="T40" fmla="*/ 41 w 92"/>
                <a:gd name="T41" fmla="*/ 106 h 125"/>
                <a:gd name="T42" fmla="*/ 44 w 92"/>
                <a:gd name="T43" fmla="*/ 108 h 125"/>
                <a:gd name="T44" fmla="*/ 47 w 92"/>
                <a:gd name="T45" fmla="*/ 109 h 125"/>
                <a:gd name="T46" fmla="*/ 50 w 92"/>
                <a:gd name="T47" fmla="*/ 110 h 125"/>
                <a:gd name="T48" fmla="*/ 52 w 92"/>
                <a:gd name="T49" fmla="*/ 112 h 125"/>
                <a:gd name="T50" fmla="*/ 55 w 92"/>
                <a:gd name="T51" fmla="*/ 113 h 125"/>
                <a:gd name="T52" fmla="*/ 58 w 92"/>
                <a:gd name="T53" fmla="*/ 115 h 125"/>
                <a:gd name="T54" fmla="*/ 61 w 92"/>
                <a:gd name="T55" fmla="*/ 116 h 125"/>
                <a:gd name="T56" fmla="*/ 64 w 92"/>
                <a:gd name="T57" fmla="*/ 117 h 125"/>
                <a:gd name="T58" fmla="*/ 71 w 92"/>
                <a:gd name="T59" fmla="*/ 120 h 125"/>
                <a:gd name="T60" fmla="*/ 76 w 92"/>
                <a:gd name="T61" fmla="*/ 122 h 125"/>
                <a:gd name="T62" fmla="*/ 82 w 92"/>
                <a:gd name="T63" fmla="*/ 123 h 125"/>
                <a:gd name="T64" fmla="*/ 88 w 92"/>
                <a:gd name="T65" fmla="*/ 125 h 125"/>
                <a:gd name="T66" fmla="*/ 91 w 92"/>
                <a:gd name="T67" fmla="*/ 119 h 125"/>
                <a:gd name="T68" fmla="*/ 89 w 92"/>
                <a:gd name="T69" fmla="*/ 116 h 125"/>
                <a:gd name="T70" fmla="*/ 86 w 92"/>
                <a:gd name="T71" fmla="*/ 108 h 125"/>
                <a:gd name="T72" fmla="*/ 85 w 92"/>
                <a:gd name="T73" fmla="*/ 105 h 125"/>
                <a:gd name="T74" fmla="*/ 82 w 92"/>
                <a:gd name="T75" fmla="*/ 96 h 125"/>
                <a:gd name="T76" fmla="*/ 81 w 92"/>
                <a:gd name="T77" fmla="*/ 93 h 125"/>
                <a:gd name="T78" fmla="*/ 78 w 92"/>
                <a:gd name="T79" fmla="*/ 85 h 125"/>
                <a:gd name="T80" fmla="*/ 76 w 92"/>
                <a:gd name="T81" fmla="*/ 82 h 125"/>
                <a:gd name="T82" fmla="*/ 74 w 92"/>
                <a:gd name="T83" fmla="*/ 74 h 125"/>
                <a:gd name="T84" fmla="*/ 72 w 92"/>
                <a:gd name="T85" fmla="*/ 70 h 125"/>
                <a:gd name="T86" fmla="*/ 71 w 92"/>
                <a:gd name="T87" fmla="*/ 67 h 125"/>
                <a:gd name="T88" fmla="*/ 68 w 92"/>
                <a:gd name="T89" fmla="*/ 58 h 125"/>
                <a:gd name="T90" fmla="*/ 67 w 92"/>
                <a:gd name="T91" fmla="*/ 55 h 125"/>
                <a:gd name="T92" fmla="*/ 64 w 92"/>
                <a:gd name="T93" fmla="*/ 47 h 125"/>
                <a:gd name="T94" fmla="*/ 62 w 92"/>
                <a:gd name="T95" fmla="*/ 44 h 125"/>
                <a:gd name="T96" fmla="*/ 60 w 92"/>
                <a:gd name="T97" fmla="*/ 36 h 125"/>
                <a:gd name="T98" fmla="*/ 58 w 92"/>
                <a:gd name="T99" fmla="*/ 33 h 125"/>
                <a:gd name="T100" fmla="*/ 55 w 92"/>
                <a:gd name="T101" fmla="*/ 24 h 125"/>
                <a:gd name="T102" fmla="*/ 54 w 92"/>
                <a:gd name="T103" fmla="*/ 22 h 125"/>
                <a:gd name="T104" fmla="*/ 51 w 92"/>
                <a:gd name="T105" fmla="*/ 13 h 125"/>
                <a:gd name="T106" fmla="*/ 48 w 92"/>
                <a:gd name="T107" fmla="*/ 7 h 125"/>
                <a:gd name="T108" fmla="*/ 47 w 92"/>
                <a:gd name="T109" fmla="*/ 6 h 125"/>
                <a:gd name="T110" fmla="*/ 41 w 92"/>
                <a:gd name="T111" fmla="*/ 5 h 125"/>
                <a:gd name="T112" fmla="*/ 37 w 92"/>
                <a:gd name="T113" fmla="*/ 3 h 125"/>
                <a:gd name="T114" fmla="*/ 24 w 92"/>
                <a:gd name="T115" fmla="*/ 2 h 125"/>
                <a:gd name="T116" fmla="*/ 16 w 92"/>
                <a:gd name="T1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2" h="125">
                  <a:moveTo>
                    <a:pt x="0" y="0"/>
                  </a:moveTo>
                  <a:lnTo>
                    <a:pt x="2" y="6"/>
                  </a:lnTo>
                  <a:lnTo>
                    <a:pt x="3" y="6"/>
                  </a:lnTo>
                  <a:lnTo>
                    <a:pt x="3" y="10"/>
                  </a:lnTo>
                  <a:lnTo>
                    <a:pt x="5" y="10"/>
                  </a:lnTo>
                  <a:lnTo>
                    <a:pt x="5" y="13"/>
                  </a:lnTo>
                  <a:lnTo>
                    <a:pt x="6" y="13"/>
                  </a:lnTo>
                  <a:lnTo>
                    <a:pt x="7" y="22"/>
                  </a:lnTo>
                  <a:lnTo>
                    <a:pt x="9" y="22"/>
                  </a:lnTo>
                  <a:lnTo>
                    <a:pt x="9" y="24"/>
                  </a:lnTo>
                  <a:lnTo>
                    <a:pt x="10" y="24"/>
                  </a:lnTo>
                  <a:lnTo>
                    <a:pt x="12" y="33"/>
                  </a:lnTo>
                  <a:lnTo>
                    <a:pt x="13" y="33"/>
                  </a:lnTo>
                  <a:lnTo>
                    <a:pt x="13" y="37"/>
                  </a:lnTo>
                  <a:lnTo>
                    <a:pt x="14" y="37"/>
                  </a:lnTo>
                  <a:lnTo>
                    <a:pt x="14" y="40"/>
                  </a:lnTo>
                  <a:lnTo>
                    <a:pt x="16" y="40"/>
                  </a:lnTo>
                  <a:lnTo>
                    <a:pt x="17" y="48"/>
                  </a:lnTo>
                  <a:lnTo>
                    <a:pt x="19" y="48"/>
                  </a:lnTo>
                  <a:lnTo>
                    <a:pt x="19" y="51"/>
                  </a:lnTo>
                  <a:lnTo>
                    <a:pt x="20" y="51"/>
                  </a:lnTo>
                  <a:lnTo>
                    <a:pt x="21" y="60"/>
                  </a:lnTo>
                  <a:lnTo>
                    <a:pt x="23" y="60"/>
                  </a:lnTo>
                  <a:lnTo>
                    <a:pt x="23" y="64"/>
                  </a:lnTo>
                  <a:lnTo>
                    <a:pt x="24" y="64"/>
                  </a:lnTo>
                  <a:lnTo>
                    <a:pt x="24" y="67"/>
                  </a:lnTo>
                  <a:lnTo>
                    <a:pt x="26" y="67"/>
                  </a:lnTo>
                  <a:lnTo>
                    <a:pt x="27" y="75"/>
                  </a:lnTo>
                  <a:lnTo>
                    <a:pt x="29" y="75"/>
                  </a:lnTo>
                  <a:lnTo>
                    <a:pt x="29" y="78"/>
                  </a:lnTo>
                  <a:lnTo>
                    <a:pt x="30" y="78"/>
                  </a:lnTo>
                  <a:lnTo>
                    <a:pt x="31" y="86"/>
                  </a:lnTo>
                  <a:lnTo>
                    <a:pt x="33" y="86"/>
                  </a:lnTo>
                  <a:lnTo>
                    <a:pt x="33" y="91"/>
                  </a:lnTo>
                  <a:lnTo>
                    <a:pt x="34" y="91"/>
                  </a:lnTo>
                  <a:lnTo>
                    <a:pt x="34" y="93"/>
                  </a:lnTo>
                  <a:lnTo>
                    <a:pt x="36" y="93"/>
                  </a:lnTo>
                  <a:lnTo>
                    <a:pt x="37" y="102"/>
                  </a:lnTo>
                  <a:lnTo>
                    <a:pt x="38" y="102"/>
                  </a:lnTo>
                  <a:lnTo>
                    <a:pt x="38" y="105"/>
                  </a:lnTo>
                  <a:lnTo>
                    <a:pt x="41" y="105"/>
                  </a:lnTo>
                  <a:lnTo>
                    <a:pt x="41" y="106"/>
                  </a:lnTo>
                  <a:lnTo>
                    <a:pt x="44" y="106"/>
                  </a:lnTo>
                  <a:lnTo>
                    <a:pt x="44" y="108"/>
                  </a:lnTo>
                  <a:lnTo>
                    <a:pt x="47" y="108"/>
                  </a:lnTo>
                  <a:lnTo>
                    <a:pt x="47" y="109"/>
                  </a:lnTo>
                  <a:lnTo>
                    <a:pt x="50" y="109"/>
                  </a:lnTo>
                  <a:lnTo>
                    <a:pt x="50" y="110"/>
                  </a:lnTo>
                  <a:lnTo>
                    <a:pt x="52" y="110"/>
                  </a:lnTo>
                  <a:lnTo>
                    <a:pt x="52" y="112"/>
                  </a:lnTo>
                  <a:lnTo>
                    <a:pt x="55" y="112"/>
                  </a:lnTo>
                  <a:lnTo>
                    <a:pt x="55" y="113"/>
                  </a:lnTo>
                  <a:lnTo>
                    <a:pt x="58" y="113"/>
                  </a:lnTo>
                  <a:lnTo>
                    <a:pt x="58" y="115"/>
                  </a:lnTo>
                  <a:lnTo>
                    <a:pt x="61" y="115"/>
                  </a:lnTo>
                  <a:lnTo>
                    <a:pt x="61" y="116"/>
                  </a:lnTo>
                  <a:lnTo>
                    <a:pt x="64" y="116"/>
                  </a:lnTo>
                  <a:lnTo>
                    <a:pt x="64" y="117"/>
                  </a:lnTo>
                  <a:lnTo>
                    <a:pt x="71" y="119"/>
                  </a:lnTo>
                  <a:lnTo>
                    <a:pt x="71" y="120"/>
                  </a:lnTo>
                  <a:lnTo>
                    <a:pt x="76" y="120"/>
                  </a:lnTo>
                  <a:lnTo>
                    <a:pt x="76" y="122"/>
                  </a:lnTo>
                  <a:lnTo>
                    <a:pt x="82" y="122"/>
                  </a:lnTo>
                  <a:lnTo>
                    <a:pt x="82" y="123"/>
                  </a:lnTo>
                  <a:lnTo>
                    <a:pt x="88" y="123"/>
                  </a:lnTo>
                  <a:lnTo>
                    <a:pt x="88" y="125"/>
                  </a:lnTo>
                  <a:lnTo>
                    <a:pt x="92" y="125"/>
                  </a:lnTo>
                  <a:lnTo>
                    <a:pt x="91" y="119"/>
                  </a:lnTo>
                  <a:lnTo>
                    <a:pt x="89" y="119"/>
                  </a:lnTo>
                  <a:lnTo>
                    <a:pt x="89" y="116"/>
                  </a:lnTo>
                  <a:lnTo>
                    <a:pt x="88" y="116"/>
                  </a:lnTo>
                  <a:lnTo>
                    <a:pt x="86" y="108"/>
                  </a:lnTo>
                  <a:lnTo>
                    <a:pt x="85" y="108"/>
                  </a:lnTo>
                  <a:lnTo>
                    <a:pt x="85" y="105"/>
                  </a:lnTo>
                  <a:lnTo>
                    <a:pt x="84" y="105"/>
                  </a:lnTo>
                  <a:lnTo>
                    <a:pt x="82" y="96"/>
                  </a:lnTo>
                  <a:lnTo>
                    <a:pt x="81" y="96"/>
                  </a:lnTo>
                  <a:lnTo>
                    <a:pt x="81" y="93"/>
                  </a:lnTo>
                  <a:lnTo>
                    <a:pt x="79" y="93"/>
                  </a:lnTo>
                  <a:lnTo>
                    <a:pt x="78" y="85"/>
                  </a:lnTo>
                  <a:lnTo>
                    <a:pt x="76" y="85"/>
                  </a:lnTo>
                  <a:lnTo>
                    <a:pt x="76" y="82"/>
                  </a:lnTo>
                  <a:lnTo>
                    <a:pt x="75" y="82"/>
                  </a:lnTo>
                  <a:lnTo>
                    <a:pt x="74" y="74"/>
                  </a:lnTo>
                  <a:lnTo>
                    <a:pt x="72" y="74"/>
                  </a:lnTo>
                  <a:lnTo>
                    <a:pt x="72" y="70"/>
                  </a:lnTo>
                  <a:lnTo>
                    <a:pt x="71" y="70"/>
                  </a:lnTo>
                  <a:lnTo>
                    <a:pt x="71" y="67"/>
                  </a:lnTo>
                  <a:lnTo>
                    <a:pt x="69" y="67"/>
                  </a:lnTo>
                  <a:lnTo>
                    <a:pt x="68" y="58"/>
                  </a:lnTo>
                  <a:lnTo>
                    <a:pt x="67" y="58"/>
                  </a:lnTo>
                  <a:lnTo>
                    <a:pt x="67" y="55"/>
                  </a:lnTo>
                  <a:lnTo>
                    <a:pt x="65" y="55"/>
                  </a:lnTo>
                  <a:lnTo>
                    <a:pt x="64" y="47"/>
                  </a:lnTo>
                  <a:lnTo>
                    <a:pt x="62" y="47"/>
                  </a:lnTo>
                  <a:lnTo>
                    <a:pt x="62" y="44"/>
                  </a:lnTo>
                  <a:lnTo>
                    <a:pt x="61" y="44"/>
                  </a:lnTo>
                  <a:lnTo>
                    <a:pt x="60" y="36"/>
                  </a:lnTo>
                  <a:lnTo>
                    <a:pt x="58" y="36"/>
                  </a:lnTo>
                  <a:lnTo>
                    <a:pt x="58" y="33"/>
                  </a:lnTo>
                  <a:lnTo>
                    <a:pt x="57" y="33"/>
                  </a:lnTo>
                  <a:lnTo>
                    <a:pt x="55" y="24"/>
                  </a:lnTo>
                  <a:lnTo>
                    <a:pt x="54" y="24"/>
                  </a:lnTo>
                  <a:lnTo>
                    <a:pt x="54" y="22"/>
                  </a:lnTo>
                  <a:lnTo>
                    <a:pt x="52" y="22"/>
                  </a:lnTo>
                  <a:lnTo>
                    <a:pt x="51" y="13"/>
                  </a:lnTo>
                  <a:lnTo>
                    <a:pt x="50" y="13"/>
                  </a:lnTo>
                  <a:lnTo>
                    <a:pt x="48" y="7"/>
                  </a:lnTo>
                  <a:lnTo>
                    <a:pt x="47" y="7"/>
                  </a:lnTo>
                  <a:lnTo>
                    <a:pt x="47" y="6"/>
                  </a:lnTo>
                  <a:lnTo>
                    <a:pt x="41" y="6"/>
                  </a:lnTo>
                  <a:lnTo>
                    <a:pt x="41" y="5"/>
                  </a:lnTo>
                  <a:lnTo>
                    <a:pt x="37" y="5"/>
                  </a:lnTo>
                  <a:lnTo>
                    <a:pt x="37" y="3"/>
                  </a:lnTo>
                  <a:lnTo>
                    <a:pt x="24" y="3"/>
                  </a:lnTo>
                  <a:lnTo>
                    <a:pt x="24" y="2"/>
                  </a:lnTo>
                  <a:lnTo>
                    <a:pt x="16" y="2"/>
                  </a:lnTo>
                  <a:lnTo>
                    <a:pt x="16" y="0"/>
                  </a:lnTo>
                  <a:lnTo>
                    <a:pt x="0" y="0"/>
                  </a:lnTo>
                  <a:close/>
                </a:path>
              </a:pathLst>
            </a:custGeom>
            <a:solidFill>
              <a:srgbClr val="FFDB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3" name="Freeform 2705"/>
            <p:cNvSpPr>
              <a:spLocks/>
            </p:cNvSpPr>
            <p:nvPr/>
          </p:nvSpPr>
          <p:spPr bwMode="auto">
            <a:xfrm>
              <a:off x="2318" y="2939"/>
              <a:ext cx="41" cy="55"/>
            </a:xfrm>
            <a:custGeom>
              <a:avLst/>
              <a:gdLst>
                <a:gd name="T0" fmla="*/ 35 w 82"/>
                <a:gd name="T1" fmla="*/ 2 h 112"/>
                <a:gd name="T2" fmla="*/ 14 w 82"/>
                <a:gd name="T3" fmla="*/ 3 h 112"/>
                <a:gd name="T4" fmla="*/ 3 w 82"/>
                <a:gd name="T5" fmla="*/ 6 h 112"/>
                <a:gd name="T6" fmla="*/ 0 w 82"/>
                <a:gd name="T7" fmla="*/ 9 h 112"/>
                <a:gd name="T8" fmla="*/ 1 w 82"/>
                <a:gd name="T9" fmla="*/ 13 h 112"/>
                <a:gd name="T10" fmla="*/ 3 w 82"/>
                <a:gd name="T11" fmla="*/ 16 h 112"/>
                <a:gd name="T12" fmla="*/ 6 w 82"/>
                <a:gd name="T13" fmla="*/ 24 h 112"/>
                <a:gd name="T14" fmla="*/ 7 w 82"/>
                <a:gd name="T15" fmla="*/ 27 h 112"/>
                <a:gd name="T16" fmla="*/ 10 w 82"/>
                <a:gd name="T17" fmla="*/ 36 h 112"/>
                <a:gd name="T18" fmla="*/ 11 w 82"/>
                <a:gd name="T19" fmla="*/ 38 h 112"/>
                <a:gd name="T20" fmla="*/ 14 w 82"/>
                <a:gd name="T21" fmla="*/ 47 h 112"/>
                <a:gd name="T22" fmla="*/ 15 w 82"/>
                <a:gd name="T23" fmla="*/ 50 h 112"/>
                <a:gd name="T24" fmla="*/ 18 w 82"/>
                <a:gd name="T25" fmla="*/ 58 h 112"/>
                <a:gd name="T26" fmla="*/ 20 w 82"/>
                <a:gd name="T27" fmla="*/ 61 h 112"/>
                <a:gd name="T28" fmla="*/ 23 w 82"/>
                <a:gd name="T29" fmla="*/ 70 h 112"/>
                <a:gd name="T30" fmla="*/ 24 w 82"/>
                <a:gd name="T31" fmla="*/ 72 h 112"/>
                <a:gd name="T32" fmla="*/ 27 w 82"/>
                <a:gd name="T33" fmla="*/ 81 h 112"/>
                <a:gd name="T34" fmla="*/ 28 w 82"/>
                <a:gd name="T35" fmla="*/ 84 h 112"/>
                <a:gd name="T36" fmla="*/ 31 w 82"/>
                <a:gd name="T37" fmla="*/ 92 h 112"/>
                <a:gd name="T38" fmla="*/ 32 w 82"/>
                <a:gd name="T39" fmla="*/ 95 h 112"/>
                <a:gd name="T40" fmla="*/ 35 w 82"/>
                <a:gd name="T41" fmla="*/ 103 h 112"/>
                <a:gd name="T42" fmla="*/ 37 w 82"/>
                <a:gd name="T43" fmla="*/ 106 h 112"/>
                <a:gd name="T44" fmla="*/ 38 w 82"/>
                <a:gd name="T45" fmla="*/ 110 h 112"/>
                <a:gd name="T46" fmla="*/ 39 w 82"/>
                <a:gd name="T47" fmla="*/ 112 h 112"/>
                <a:gd name="T48" fmla="*/ 56 w 82"/>
                <a:gd name="T49" fmla="*/ 109 h 112"/>
                <a:gd name="T50" fmla="*/ 69 w 82"/>
                <a:gd name="T51" fmla="*/ 108 h 112"/>
                <a:gd name="T52" fmla="*/ 73 w 82"/>
                <a:gd name="T53" fmla="*/ 106 h 112"/>
                <a:gd name="T54" fmla="*/ 79 w 82"/>
                <a:gd name="T55" fmla="*/ 105 h 112"/>
                <a:gd name="T56" fmla="*/ 82 w 82"/>
                <a:gd name="T57" fmla="*/ 102 h 112"/>
                <a:gd name="T58" fmla="*/ 79 w 82"/>
                <a:gd name="T59" fmla="*/ 93 h 112"/>
                <a:gd name="T60" fmla="*/ 78 w 82"/>
                <a:gd name="T61" fmla="*/ 91 h 112"/>
                <a:gd name="T62" fmla="*/ 75 w 82"/>
                <a:gd name="T63" fmla="*/ 82 h 112"/>
                <a:gd name="T64" fmla="*/ 73 w 82"/>
                <a:gd name="T65" fmla="*/ 78 h 112"/>
                <a:gd name="T66" fmla="*/ 72 w 82"/>
                <a:gd name="T67" fmla="*/ 75 h 112"/>
                <a:gd name="T68" fmla="*/ 69 w 82"/>
                <a:gd name="T69" fmla="*/ 67 h 112"/>
                <a:gd name="T70" fmla="*/ 68 w 82"/>
                <a:gd name="T71" fmla="*/ 64 h 112"/>
                <a:gd name="T72" fmla="*/ 65 w 82"/>
                <a:gd name="T73" fmla="*/ 55 h 112"/>
                <a:gd name="T74" fmla="*/ 63 w 82"/>
                <a:gd name="T75" fmla="*/ 51 h 112"/>
                <a:gd name="T76" fmla="*/ 62 w 82"/>
                <a:gd name="T77" fmla="*/ 48 h 112"/>
                <a:gd name="T78" fmla="*/ 59 w 82"/>
                <a:gd name="T79" fmla="*/ 40 h 112"/>
                <a:gd name="T80" fmla="*/ 58 w 82"/>
                <a:gd name="T81" fmla="*/ 37 h 112"/>
                <a:gd name="T82" fmla="*/ 55 w 82"/>
                <a:gd name="T83" fmla="*/ 29 h 112"/>
                <a:gd name="T84" fmla="*/ 54 w 82"/>
                <a:gd name="T85" fmla="*/ 24 h 112"/>
                <a:gd name="T86" fmla="*/ 52 w 82"/>
                <a:gd name="T87" fmla="*/ 22 h 112"/>
                <a:gd name="T88" fmla="*/ 49 w 82"/>
                <a:gd name="T89" fmla="*/ 13 h 112"/>
                <a:gd name="T90" fmla="*/ 48 w 82"/>
                <a:gd name="T91" fmla="*/ 10 h 112"/>
                <a:gd name="T92" fmla="*/ 45 w 82"/>
                <a:gd name="T93" fmla="*/ 2 h 112"/>
                <a:gd name="T94" fmla="*/ 44 w 82"/>
                <a:gd name="T95"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2" h="112">
                  <a:moveTo>
                    <a:pt x="35" y="0"/>
                  </a:moveTo>
                  <a:lnTo>
                    <a:pt x="35" y="2"/>
                  </a:lnTo>
                  <a:lnTo>
                    <a:pt x="14" y="2"/>
                  </a:lnTo>
                  <a:lnTo>
                    <a:pt x="14" y="3"/>
                  </a:lnTo>
                  <a:lnTo>
                    <a:pt x="3" y="5"/>
                  </a:lnTo>
                  <a:lnTo>
                    <a:pt x="3" y="6"/>
                  </a:lnTo>
                  <a:lnTo>
                    <a:pt x="0" y="6"/>
                  </a:lnTo>
                  <a:lnTo>
                    <a:pt x="0" y="9"/>
                  </a:lnTo>
                  <a:lnTo>
                    <a:pt x="1" y="9"/>
                  </a:lnTo>
                  <a:lnTo>
                    <a:pt x="1" y="13"/>
                  </a:lnTo>
                  <a:lnTo>
                    <a:pt x="3" y="13"/>
                  </a:lnTo>
                  <a:lnTo>
                    <a:pt x="3" y="16"/>
                  </a:lnTo>
                  <a:lnTo>
                    <a:pt x="4" y="16"/>
                  </a:lnTo>
                  <a:lnTo>
                    <a:pt x="6" y="24"/>
                  </a:lnTo>
                  <a:lnTo>
                    <a:pt x="7" y="24"/>
                  </a:lnTo>
                  <a:lnTo>
                    <a:pt x="7" y="27"/>
                  </a:lnTo>
                  <a:lnTo>
                    <a:pt x="8" y="27"/>
                  </a:lnTo>
                  <a:lnTo>
                    <a:pt x="10" y="36"/>
                  </a:lnTo>
                  <a:lnTo>
                    <a:pt x="11" y="36"/>
                  </a:lnTo>
                  <a:lnTo>
                    <a:pt x="11" y="38"/>
                  </a:lnTo>
                  <a:lnTo>
                    <a:pt x="13" y="38"/>
                  </a:lnTo>
                  <a:lnTo>
                    <a:pt x="14" y="47"/>
                  </a:lnTo>
                  <a:lnTo>
                    <a:pt x="15" y="47"/>
                  </a:lnTo>
                  <a:lnTo>
                    <a:pt x="15" y="50"/>
                  </a:lnTo>
                  <a:lnTo>
                    <a:pt x="17" y="50"/>
                  </a:lnTo>
                  <a:lnTo>
                    <a:pt x="18" y="58"/>
                  </a:lnTo>
                  <a:lnTo>
                    <a:pt x="20" y="58"/>
                  </a:lnTo>
                  <a:lnTo>
                    <a:pt x="20" y="61"/>
                  </a:lnTo>
                  <a:lnTo>
                    <a:pt x="21" y="61"/>
                  </a:lnTo>
                  <a:lnTo>
                    <a:pt x="23" y="70"/>
                  </a:lnTo>
                  <a:lnTo>
                    <a:pt x="24" y="70"/>
                  </a:lnTo>
                  <a:lnTo>
                    <a:pt x="24" y="72"/>
                  </a:lnTo>
                  <a:lnTo>
                    <a:pt x="25" y="72"/>
                  </a:lnTo>
                  <a:lnTo>
                    <a:pt x="27" y="81"/>
                  </a:lnTo>
                  <a:lnTo>
                    <a:pt x="28" y="81"/>
                  </a:lnTo>
                  <a:lnTo>
                    <a:pt x="28" y="84"/>
                  </a:lnTo>
                  <a:lnTo>
                    <a:pt x="30" y="84"/>
                  </a:lnTo>
                  <a:lnTo>
                    <a:pt x="31" y="92"/>
                  </a:lnTo>
                  <a:lnTo>
                    <a:pt x="32" y="92"/>
                  </a:lnTo>
                  <a:lnTo>
                    <a:pt x="32" y="95"/>
                  </a:lnTo>
                  <a:lnTo>
                    <a:pt x="34" y="95"/>
                  </a:lnTo>
                  <a:lnTo>
                    <a:pt x="35" y="103"/>
                  </a:lnTo>
                  <a:lnTo>
                    <a:pt x="37" y="103"/>
                  </a:lnTo>
                  <a:lnTo>
                    <a:pt x="37" y="106"/>
                  </a:lnTo>
                  <a:lnTo>
                    <a:pt x="38" y="106"/>
                  </a:lnTo>
                  <a:lnTo>
                    <a:pt x="38" y="110"/>
                  </a:lnTo>
                  <a:lnTo>
                    <a:pt x="39" y="110"/>
                  </a:lnTo>
                  <a:lnTo>
                    <a:pt x="39" y="112"/>
                  </a:lnTo>
                  <a:lnTo>
                    <a:pt x="56" y="110"/>
                  </a:lnTo>
                  <a:lnTo>
                    <a:pt x="56" y="109"/>
                  </a:lnTo>
                  <a:lnTo>
                    <a:pt x="69" y="109"/>
                  </a:lnTo>
                  <a:lnTo>
                    <a:pt x="69" y="108"/>
                  </a:lnTo>
                  <a:lnTo>
                    <a:pt x="73" y="108"/>
                  </a:lnTo>
                  <a:lnTo>
                    <a:pt x="73" y="106"/>
                  </a:lnTo>
                  <a:lnTo>
                    <a:pt x="79" y="106"/>
                  </a:lnTo>
                  <a:lnTo>
                    <a:pt x="79" y="105"/>
                  </a:lnTo>
                  <a:lnTo>
                    <a:pt x="82" y="105"/>
                  </a:lnTo>
                  <a:lnTo>
                    <a:pt x="82" y="102"/>
                  </a:lnTo>
                  <a:lnTo>
                    <a:pt x="80" y="102"/>
                  </a:lnTo>
                  <a:lnTo>
                    <a:pt x="79" y="93"/>
                  </a:lnTo>
                  <a:lnTo>
                    <a:pt x="78" y="93"/>
                  </a:lnTo>
                  <a:lnTo>
                    <a:pt x="78" y="91"/>
                  </a:lnTo>
                  <a:lnTo>
                    <a:pt x="76" y="91"/>
                  </a:lnTo>
                  <a:lnTo>
                    <a:pt x="75" y="82"/>
                  </a:lnTo>
                  <a:lnTo>
                    <a:pt x="73" y="82"/>
                  </a:lnTo>
                  <a:lnTo>
                    <a:pt x="73" y="78"/>
                  </a:lnTo>
                  <a:lnTo>
                    <a:pt x="72" y="78"/>
                  </a:lnTo>
                  <a:lnTo>
                    <a:pt x="72" y="75"/>
                  </a:lnTo>
                  <a:lnTo>
                    <a:pt x="71" y="75"/>
                  </a:lnTo>
                  <a:lnTo>
                    <a:pt x="69" y="67"/>
                  </a:lnTo>
                  <a:lnTo>
                    <a:pt x="68" y="67"/>
                  </a:lnTo>
                  <a:lnTo>
                    <a:pt x="68" y="64"/>
                  </a:lnTo>
                  <a:lnTo>
                    <a:pt x="66" y="64"/>
                  </a:lnTo>
                  <a:lnTo>
                    <a:pt x="65" y="55"/>
                  </a:lnTo>
                  <a:lnTo>
                    <a:pt x="63" y="55"/>
                  </a:lnTo>
                  <a:lnTo>
                    <a:pt x="63" y="51"/>
                  </a:lnTo>
                  <a:lnTo>
                    <a:pt x="62" y="51"/>
                  </a:lnTo>
                  <a:lnTo>
                    <a:pt x="62" y="48"/>
                  </a:lnTo>
                  <a:lnTo>
                    <a:pt x="61" y="48"/>
                  </a:lnTo>
                  <a:lnTo>
                    <a:pt x="59" y="40"/>
                  </a:lnTo>
                  <a:lnTo>
                    <a:pt x="58" y="40"/>
                  </a:lnTo>
                  <a:lnTo>
                    <a:pt x="58" y="37"/>
                  </a:lnTo>
                  <a:lnTo>
                    <a:pt x="56" y="37"/>
                  </a:lnTo>
                  <a:lnTo>
                    <a:pt x="55" y="29"/>
                  </a:lnTo>
                  <a:lnTo>
                    <a:pt x="54" y="29"/>
                  </a:lnTo>
                  <a:lnTo>
                    <a:pt x="54" y="24"/>
                  </a:lnTo>
                  <a:lnTo>
                    <a:pt x="52" y="24"/>
                  </a:lnTo>
                  <a:lnTo>
                    <a:pt x="52" y="22"/>
                  </a:lnTo>
                  <a:lnTo>
                    <a:pt x="51" y="22"/>
                  </a:lnTo>
                  <a:lnTo>
                    <a:pt x="49" y="13"/>
                  </a:lnTo>
                  <a:lnTo>
                    <a:pt x="48" y="13"/>
                  </a:lnTo>
                  <a:lnTo>
                    <a:pt x="48" y="10"/>
                  </a:lnTo>
                  <a:lnTo>
                    <a:pt x="47" y="10"/>
                  </a:lnTo>
                  <a:lnTo>
                    <a:pt x="45" y="2"/>
                  </a:lnTo>
                  <a:lnTo>
                    <a:pt x="44" y="2"/>
                  </a:lnTo>
                  <a:lnTo>
                    <a:pt x="44" y="0"/>
                  </a:lnTo>
                  <a:lnTo>
                    <a:pt x="35" y="0"/>
                  </a:lnTo>
                  <a:close/>
                </a:path>
              </a:pathLst>
            </a:custGeom>
            <a:solidFill>
              <a:srgbClr val="FFED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4" name="Freeform 2706"/>
            <p:cNvSpPr>
              <a:spLocks/>
            </p:cNvSpPr>
            <p:nvPr/>
          </p:nvSpPr>
          <p:spPr bwMode="auto">
            <a:xfrm>
              <a:off x="2299" y="2942"/>
              <a:ext cx="39" cy="52"/>
            </a:xfrm>
            <a:custGeom>
              <a:avLst/>
              <a:gdLst>
                <a:gd name="T0" fmla="*/ 35 w 79"/>
                <a:gd name="T1" fmla="*/ 1 h 106"/>
                <a:gd name="T2" fmla="*/ 24 w 79"/>
                <a:gd name="T3" fmla="*/ 4 h 106"/>
                <a:gd name="T4" fmla="*/ 14 w 79"/>
                <a:gd name="T5" fmla="*/ 6 h 106"/>
                <a:gd name="T6" fmla="*/ 8 w 79"/>
                <a:gd name="T7" fmla="*/ 7 h 106"/>
                <a:gd name="T8" fmla="*/ 0 w 79"/>
                <a:gd name="T9" fmla="*/ 13 h 106"/>
                <a:gd name="T10" fmla="*/ 1 w 79"/>
                <a:gd name="T11" fmla="*/ 16 h 106"/>
                <a:gd name="T12" fmla="*/ 4 w 79"/>
                <a:gd name="T13" fmla="*/ 24 h 106"/>
                <a:gd name="T14" fmla="*/ 5 w 79"/>
                <a:gd name="T15" fmla="*/ 27 h 106"/>
                <a:gd name="T16" fmla="*/ 8 w 79"/>
                <a:gd name="T17" fmla="*/ 35 h 106"/>
                <a:gd name="T18" fmla="*/ 10 w 79"/>
                <a:gd name="T19" fmla="*/ 38 h 106"/>
                <a:gd name="T20" fmla="*/ 13 w 79"/>
                <a:gd name="T21" fmla="*/ 47 h 106"/>
                <a:gd name="T22" fmla="*/ 14 w 79"/>
                <a:gd name="T23" fmla="*/ 49 h 106"/>
                <a:gd name="T24" fmla="*/ 17 w 79"/>
                <a:gd name="T25" fmla="*/ 58 h 106"/>
                <a:gd name="T26" fmla="*/ 18 w 79"/>
                <a:gd name="T27" fmla="*/ 61 h 106"/>
                <a:gd name="T28" fmla="*/ 21 w 79"/>
                <a:gd name="T29" fmla="*/ 69 h 106"/>
                <a:gd name="T30" fmla="*/ 22 w 79"/>
                <a:gd name="T31" fmla="*/ 72 h 106"/>
                <a:gd name="T32" fmla="*/ 25 w 79"/>
                <a:gd name="T33" fmla="*/ 80 h 106"/>
                <a:gd name="T34" fmla="*/ 27 w 79"/>
                <a:gd name="T35" fmla="*/ 83 h 106"/>
                <a:gd name="T36" fmla="*/ 29 w 79"/>
                <a:gd name="T37" fmla="*/ 92 h 106"/>
                <a:gd name="T38" fmla="*/ 31 w 79"/>
                <a:gd name="T39" fmla="*/ 95 h 106"/>
                <a:gd name="T40" fmla="*/ 34 w 79"/>
                <a:gd name="T41" fmla="*/ 103 h 106"/>
                <a:gd name="T42" fmla="*/ 35 w 79"/>
                <a:gd name="T43" fmla="*/ 106 h 106"/>
                <a:gd name="T44" fmla="*/ 77 w 79"/>
                <a:gd name="T45" fmla="*/ 100 h 106"/>
                <a:gd name="T46" fmla="*/ 76 w 79"/>
                <a:gd name="T47" fmla="*/ 97 h 106"/>
                <a:gd name="T48" fmla="*/ 73 w 79"/>
                <a:gd name="T49" fmla="*/ 89 h 106"/>
                <a:gd name="T50" fmla="*/ 72 w 79"/>
                <a:gd name="T51" fmla="*/ 86 h 106"/>
                <a:gd name="T52" fmla="*/ 69 w 79"/>
                <a:gd name="T53" fmla="*/ 78 h 106"/>
                <a:gd name="T54" fmla="*/ 68 w 79"/>
                <a:gd name="T55" fmla="*/ 75 h 106"/>
                <a:gd name="T56" fmla="*/ 65 w 79"/>
                <a:gd name="T57" fmla="*/ 66 h 106"/>
                <a:gd name="T58" fmla="*/ 63 w 79"/>
                <a:gd name="T59" fmla="*/ 64 h 106"/>
                <a:gd name="T60" fmla="*/ 61 w 79"/>
                <a:gd name="T61" fmla="*/ 55 h 106"/>
                <a:gd name="T62" fmla="*/ 59 w 79"/>
                <a:gd name="T63" fmla="*/ 52 h 106"/>
                <a:gd name="T64" fmla="*/ 56 w 79"/>
                <a:gd name="T65" fmla="*/ 44 h 106"/>
                <a:gd name="T66" fmla="*/ 55 w 79"/>
                <a:gd name="T67" fmla="*/ 41 h 106"/>
                <a:gd name="T68" fmla="*/ 52 w 79"/>
                <a:gd name="T69" fmla="*/ 32 h 106"/>
                <a:gd name="T70" fmla="*/ 51 w 79"/>
                <a:gd name="T71" fmla="*/ 30 h 106"/>
                <a:gd name="T72" fmla="*/ 48 w 79"/>
                <a:gd name="T73" fmla="*/ 21 h 106"/>
                <a:gd name="T74" fmla="*/ 46 w 79"/>
                <a:gd name="T75" fmla="*/ 18 h 106"/>
                <a:gd name="T76" fmla="*/ 44 w 79"/>
                <a:gd name="T77" fmla="*/ 10 h 106"/>
                <a:gd name="T78" fmla="*/ 42 w 79"/>
                <a:gd name="T79" fmla="*/ 7 h 106"/>
                <a:gd name="T80" fmla="*/ 41 w 79"/>
                <a:gd name="T81" fmla="*/ 3 h 106"/>
                <a:gd name="T82" fmla="*/ 39 w 79"/>
                <a:gd name="T8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9" h="106">
                  <a:moveTo>
                    <a:pt x="35" y="0"/>
                  </a:moveTo>
                  <a:lnTo>
                    <a:pt x="35" y="1"/>
                  </a:lnTo>
                  <a:lnTo>
                    <a:pt x="24" y="3"/>
                  </a:lnTo>
                  <a:lnTo>
                    <a:pt x="24" y="4"/>
                  </a:lnTo>
                  <a:lnTo>
                    <a:pt x="14" y="4"/>
                  </a:lnTo>
                  <a:lnTo>
                    <a:pt x="14" y="6"/>
                  </a:lnTo>
                  <a:lnTo>
                    <a:pt x="8" y="6"/>
                  </a:lnTo>
                  <a:lnTo>
                    <a:pt x="8" y="7"/>
                  </a:lnTo>
                  <a:lnTo>
                    <a:pt x="0" y="8"/>
                  </a:lnTo>
                  <a:lnTo>
                    <a:pt x="0" y="13"/>
                  </a:lnTo>
                  <a:lnTo>
                    <a:pt x="1" y="13"/>
                  </a:lnTo>
                  <a:lnTo>
                    <a:pt x="1" y="16"/>
                  </a:lnTo>
                  <a:lnTo>
                    <a:pt x="3" y="16"/>
                  </a:lnTo>
                  <a:lnTo>
                    <a:pt x="4" y="24"/>
                  </a:lnTo>
                  <a:lnTo>
                    <a:pt x="5" y="24"/>
                  </a:lnTo>
                  <a:lnTo>
                    <a:pt x="5" y="27"/>
                  </a:lnTo>
                  <a:lnTo>
                    <a:pt x="7" y="27"/>
                  </a:lnTo>
                  <a:lnTo>
                    <a:pt x="8" y="35"/>
                  </a:lnTo>
                  <a:lnTo>
                    <a:pt x="10" y="35"/>
                  </a:lnTo>
                  <a:lnTo>
                    <a:pt x="10" y="38"/>
                  </a:lnTo>
                  <a:lnTo>
                    <a:pt x="11" y="38"/>
                  </a:lnTo>
                  <a:lnTo>
                    <a:pt x="13" y="47"/>
                  </a:lnTo>
                  <a:lnTo>
                    <a:pt x="14" y="47"/>
                  </a:lnTo>
                  <a:lnTo>
                    <a:pt x="14" y="49"/>
                  </a:lnTo>
                  <a:lnTo>
                    <a:pt x="15" y="49"/>
                  </a:lnTo>
                  <a:lnTo>
                    <a:pt x="17" y="58"/>
                  </a:lnTo>
                  <a:lnTo>
                    <a:pt x="18" y="58"/>
                  </a:lnTo>
                  <a:lnTo>
                    <a:pt x="18" y="61"/>
                  </a:lnTo>
                  <a:lnTo>
                    <a:pt x="20" y="61"/>
                  </a:lnTo>
                  <a:lnTo>
                    <a:pt x="21" y="69"/>
                  </a:lnTo>
                  <a:lnTo>
                    <a:pt x="22" y="69"/>
                  </a:lnTo>
                  <a:lnTo>
                    <a:pt x="22" y="72"/>
                  </a:lnTo>
                  <a:lnTo>
                    <a:pt x="24" y="72"/>
                  </a:lnTo>
                  <a:lnTo>
                    <a:pt x="25" y="80"/>
                  </a:lnTo>
                  <a:lnTo>
                    <a:pt x="27" y="80"/>
                  </a:lnTo>
                  <a:lnTo>
                    <a:pt x="27" y="83"/>
                  </a:lnTo>
                  <a:lnTo>
                    <a:pt x="28" y="83"/>
                  </a:lnTo>
                  <a:lnTo>
                    <a:pt x="29" y="92"/>
                  </a:lnTo>
                  <a:lnTo>
                    <a:pt x="31" y="92"/>
                  </a:lnTo>
                  <a:lnTo>
                    <a:pt x="31" y="95"/>
                  </a:lnTo>
                  <a:lnTo>
                    <a:pt x="32" y="95"/>
                  </a:lnTo>
                  <a:lnTo>
                    <a:pt x="34" y="103"/>
                  </a:lnTo>
                  <a:lnTo>
                    <a:pt x="35" y="103"/>
                  </a:lnTo>
                  <a:lnTo>
                    <a:pt x="35" y="106"/>
                  </a:lnTo>
                  <a:lnTo>
                    <a:pt x="79" y="106"/>
                  </a:lnTo>
                  <a:lnTo>
                    <a:pt x="77" y="100"/>
                  </a:lnTo>
                  <a:lnTo>
                    <a:pt x="76" y="100"/>
                  </a:lnTo>
                  <a:lnTo>
                    <a:pt x="76" y="97"/>
                  </a:lnTo>
                  <a:lnTo>
                    <a:pt x="75" y="97"/>
                  </a:lnTo>
                  <a:lnTo>
                    <a:pt x="73" y="89"/>
                  </a:lnTo>
                  <a:lnTo>
                    <a:pt x="72" y="89"/>
                  </a:lnTo>
                  <a:lnTo>
                    <a:pt x="72" y="86"/>
                  </a:lnTo>
                  <a:lnTo>
                    <a:pt x="70" y="86"/>
                  </a:lnTo>
                  <a:lnTo>
                    <a:pt x="69" y="78"/>
                  </a:lnTo>
                  <a:lnTo>
                    <a:pt x="68" y="78"/>
                  </a:lnTo>
                  <a:lnTo>
                    <a:pt x="68" y="75"/>
                  </a:lnTo>
                  <a:lnTo>
                    <a:pt x="66" y="75"/>
                  </a:lnTo>
                  <a:lnTo>
                    <a:pt x="65" y="66"/>
                  </a:lnTo>
                  <a:lnTo>
                    <a:pt x="63" y="66"/>
                  </a:lnTo>
                  <a:lnTo>
                    <a:pt x="63" y="64"/>
                  </a:lnTo>
                  <a:lnTo>
                    <a:pt x="62" y="64"/>
                  </a:lnTo>
                  <a:lnTo>
                    <a:pt x="61" y="55"/>
                  </a:lnTo>
                  <a:lnTo>
                    <a:pt x="59" y="55"/>
                  </a:lnTo>
                  <a:lnTo>
                    <a:pt x="59" y="52"/>
                  </a:lnTo>
                  <a:lnTo>
                    <a:pt x="58" y="52"/>
                  </a:lnTo>
                  <a:lnTo>
                    <a:pt x="56" y="44"/>
                  </a:lnTo>
                  <a:lnTo>
                    <a:pt x="55" y="44"/>
                  </a:lnTo>
                  <a:lnTo>
                    <a:pt x="55" y="41"/>
                  </a:lnTo>
                  <a:lnTo>
                    <a:pt x="53" y="41"/>
                  </a:lnTo>
                  <a:lnTo>
                    <a:pt x="52" y="32"/>
                  </a:lnTo>
                  <a:lnTo>
                    <a:pt x="51" y="32"/>
                  </a:lnTo>
                  <a:lnTo>
                    <a:pt x="51" y="30"/>
                  </a:lnTo>
                  <a:lnTo>
                    <a:pt x="49" y="30"/>
                  </a:lnTo>
                  <a:lnTo>
                    <a:pt x="48" y="21"/>
                  </a:lnTo>
                  <a:lnTo>
                    <a:pt x="46" y="21"/>
                  </a:lnTo>
                  <a:lnTo>
                    <a:pt x="46" y="18"/>
                  </a:lnTo>
                  <a:lnTo>
                    <a:pt x="45" y="18"/>
                  </a:lnTo>
                  <a:lnTo>
                    <a:pt x="44" y="10"/>
                  </a:lnTo>
                  <a:lnTo>
                    <a:pt x="42" y="10"/>
                  </a:lnTo>
                  <a:lnTo>
                    <a:pt x="42" y="7"/>
                  </a:lnTo>
                  <a:lnTo>
                    <a:pt x="41" y="7"/>
                  </a:lnTo>
                  <a:lnTo>
                    <a:pt x="41" y="3"/>
                  </a:lnTo>
                  <a:lnTo>
                    <a:pt x="39" y="3"/>
                  </a:lnTo>
                  <a:lnTo>
                    <a:pt x="39" y="0"/>
                  </a:lnTo>
                  <a:lnTo>
                    <a:pt x="35"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5" name="Freeform 2707"/>
            <p:cNvSpPr>
              <a:spLocks/>
            </p:cNvSpPr>
            <p:nvPr/>
          </p:nvSpPr>
          <p:spPr bwMode="auto">
            <a:xfrm>
              <a:off x="2280" y="2946"/>
              <a:ext cx="37" cy="48"/>
            </a:xfrm>
            <a:custGeom>
              <a:avLst/>
              <a:gdLst>
                <a:gd name="T0" fmla="*/ 36 w 75"/>
                <a:gd name="T1" fmla="*/ 2 h 98"/>
                <a:gd name="T2" fmla="*/ 31 w 75"/>
                <a:gd name="T3" fmla="*/ 3 h 98"/>
                <a:gd name="T4" fmla="*/ 27 w 75"/>
                <a:gd name="T5" fmla="*/ 5 h 98"/>
                <a:gd name="T6" fmla="*/ 21 w 75"/>
                <a:gd name="T7" fmla="*/ 6 h 98"/>
                <a:gd name="T8" fmla="*/ 17 w 75"/>
                <a:gd name="T9" fmla="*/ 8 h 98"/>
                <a:gd name="T10" fmla="*/ 11 w 75"/>
                <a:gd name="T11" fmla="*/ 9 h 98"/>
                <a:gd name="T12" fmla="*/ 3 w 75"/>
                <a:gd name="T13" fmla="*/ 10 h 98"/>
                <a:gd name="T14" fmla="*/ 0 w 75"/>
                <a:gd name="T15" fmla="*/ 15 h 98"/>
                <a:gd name="T16" fmla="*/ 1 w 75"/>
                <a:gd name="T17" fmla="*/ 17 h 98"/>
                <a:gd name="T18" fmla="*/ 4 w 75"/>
                <a:gd name="T19" fmla="*/ 26 h 98"/>
                <a:gd name="T20" fmla="*/ 5 w 75"/>
                <a:gd name="T21" fmla="*/ 29 h 98"/>
                <a:gd name="T22" fmla="*/ 8 w 75"/>
                <a:gd name="T23" fmla="*/ 37 h 98"/>
                <a:gd name="T24" fmla="*/ 10 w 75"/>
                <a:gd name="T25" fmla="*/ 40 h 98"/>
                <a:gd name="T26" fmla="*/ 12 w 75"/>
                <a:gd name="T27" fmla="*/ 48 h 98"/>
                <a:gd name="T28" fmla="*/ 14 w 75"/>
                <a:gd name="T29" fmla="*/ 51 h 98"/>
                <a:gd name="T30" fmla="*/ 17 w 75"/>
                <a:gd name="T31" fmla="*/ 60 h 98"/>
                <a:gd name="T32" fmla="*/ 18 w 75"/>
                <a:gd name="T33" fmla="*/ 63 h 98"/>
                <a:gd name="T34" fmla="*/ 21 w 75"/>
                <a:gd name="T35" fmla="*/ 71 h 98"/>
                <a:gd name="T36" fmla="*/ 22 w 75"/>
                <a:gd name="T37" fmla="*/ 74 h 98"/>
                <a:gd name="T38" fmla="*/ 25 w 75"/>
                <a:gd name="T39" fmla="*/ 82 h 98"/>
                <a:gd name="T40" fmla="*/ 27 w 75"/>
                <a:gd name="T41" fmla="*/ 85 h 98"/>
                <a:gd name="T42" fmla="*/ 29 w 75"/>
                <a:gd name="T43" fmla="*/ 94 h 98"/>
                <a:gd name="T44" fmla="*/ 31 w 75"/>
                <a:gd name="T45" fmla="*/ 95 h 98"/>
                <a:gd name="T46" fmla="*/ 38 w 75"/>
                <a:gd name="T47" fmla="*/ 96 h 98"/>
                <a:gd name="T48" fmla="*/ 59 w 75"/>
                <a:gd name="T49" fmla="*/ 98 h 98"/>
                <a:gd name="T50" fmla="*/ 75 w 75"/>
                <a:gd name="T51" fmla="*/ 95 h 98"/>
                <a:gd name="T52" fmla="*/ 72 w 75"/>
                <a:gd name="T53" fmla="*/ 87 h 98"/>
                <a:gd name="T54" fmla="*/ 70 w 75"/>
                <a:gd name="T55" fmla="*/ 84 h 98"/>
                <a:gd name="T56" fmla="*/ 67 w 75"/>
                <a:gd name="T57" fmla="*/ 75 h 98"/>
                <a:gd name="T58" fmla="*/ 66 w 75"/>
                <a:gd name="T59" fmla="*/ 72 h 98"/>
                <a:gd name="T60" fmla="*/ 63 w 75"/>
                <a:gd name="T61" fmla="*/ 64 h 98"/>
                <a:gd name="T62" fmla="*/ 62 w 75"/>
                <a:gd name="T63" fmla="*/ 61 h 98"/>
                <a:gd name="T64" fmla="*/ 59 w 75"/>
                <a:gd name="T65" fmla="*/ 53 h 98"/>
                <a:gd name="T66" fmla="*/ 58 w 75"/>
                <a:gd name="T67" fmla="*/ 50 h 98"/>
                <a:gd name="T68" fmla="*/ 55 w 75"/>
                <a:gd name="T69" fmla="*/ 41 h 98"/>
                <a:gd name="T70" fmla="*/ 53 w 75"/>
                <a:gd name="T71" fmla="*/ 39 h 98"/>
                <a:gd name="T72" fmla="*/ 51 w 75"/>
                <a:gd name="T73" fmla="*/ 30 h 98"/>
                <a:gd name="T74" fmla="*/ 49 w 75"/>
                <a:gd name="T75" fmla="*/ 27 h 98"/>
                <a:gd name="T76" fmla="*/ 46 w 75"/>
                <a:gd name="T77" fmla="*/ 19 h 98"/>
                <a:gd name="T78" fmla="*/ 45 w 75"/>
                <a:gd name="T79" fmla="*/ 16 h 98"/>
                <a:gd name="T80" fmla="*/ 42 w 75"/>
                <a:gd name="T81" fmla="*/ 8 h 98"/>
                <a:gd name="T82" fmla="*/ 41 w 75"/>
                <a:gd name="T83" fmla="*/ 5 h 98"/>
                <a:gd name="T84" fmla="*/ 39 w 75"/>
                <a:gd name="T85"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98">
                  <a:moveTo>
                    <a:pt x="36" y="0"/>
                  </a:moveTo>
                  <a:lnTo>
                    <a:pt x="36" y="2"/>
                  </a:lnTo>
                  <a:lnTo>
                    <a:pt x="31" y="2"/>
                  </a:lnTo>
                  <a:lnTo>
                    <a:pt x="31" y="3"/>
                  </a:lnTo>
                  <a:lnTo>
                    <a:pt x="27" y="3"/>
                  </a:lnTo>
                  <a:lnTo>
                    <a:pt x="27" y="5"/>
                  </a:lnTo>
                  <a:lnTo>
                    <a:pt x="21" y="5"/>
                  </a:lnTo>
                  <a:lnTo>
                    <a:pt x="21" y="6"/>
                  </a:lnTo>
                  <a:lnTo>
                    <a:pt x="17" y="6"/>
                  </a:lnTo>
                  <a:lnTo>
                    <a:pt x="17" y="8"/>
                  </a:lnTo>
                  <a:lnTo>
                    <a:pt x="11" y="8"/>
                  </a:lnTo>
                  <a:lnTo>
                    <a:pt x="11" y="9"/>
                  </a:lnTo>
                  <a:lnTo>
                    <a:pt x="3" y="9"/>
                  </a:lnTo>
                  <a:lnTo>
                    <a:pt x="3" y="10"/>
                  </a:lnTo>
                  <a:lnTo>
                    <a:pt x="0" y="10"/>
                  </a:lnTo>
                  <a:lnTo>
                    <a:pt x="0" y="15"/>
                  </a:lnTo>
                  <a:lnTo>
                    <a:pt x="1" y="15"/>
                  </a:lnTo>
                  <a:lnTo>
                    <a:pt x="1" y="17"/>
                  </a:lnTo>
                  <a:lnTo>
                    <a:pt x="3" y="17"/>
                  </a:lnTo>
                  <a:lnTo>
                    <a:pt x="4" y="26"/>
                  </a:lnTo>
                  <a:lnTo>
                    <a:pt x="5" y="26"/>
                  </a:lnTo>
                  <a:lnTo>
                    <a:pt x="5" y="29"/>
                  </a:lnTo>
                  <a:lnTo>
                    <a:pt x="7" y="29"/>
                  </a:lnTo>
                  <a:lnTo>
                    <a:pt x="8" y="37"/>
                  </a:lnTo>
                  <a:lnTo>
                    <a:pt x="10" y="37"/>
                  </a:lnTo>
                  <a:lnTo>
                    <a:pt x="10" y="40"/>
                  </a:lnTo>
                  <a:lnTo>
                    <a:pt x="11" y="40"/>
                  </a:lnTo>
                  <a:lnTo>
                    <a:pt x="12" y="48"/>
                  </a:lnTo>
                  <a:lnTo>
                    <a:pt x="14" y="48"/>
                  </a:lnTo>
                  <a:lnTo>
                    <a:pt x="14" y="51"/>
                  </a:lnTo>
                  <a:lnTo>
                    <a:pt x="15" y="51"/>
                  </a:lnTo>
                  <a:lnTo>
                    <a:pt x="17" y="60"/>
                  </a:lnTo>
                  <a:lnTo>
                    <a:pt x="18" y="60"/>
                  </a:lnTo>
                  <a:lnTo>
                    <a:pt x="18" y="63"/>
                  </a:lnTo>
                  <a:lnTo>
                    <a:pt x="19" y="63"/>
                  </a:lnTo>
                  <a:lnTo>
                    <a:pt x="21" y="71"/>
                  </a:lnTo>
                  <a:lnTo>
                    <a:pt x="22" y="71"/>
                  </a:lnTo>
                  <a:lnTo>
                    <a:pt x="22" y="74"/>
                  </a:lnTo>
                  <a:lnTo>
                    <a:pt x="24" y="74"/>
                  </a:lnTo>
                  <a:lnTo>
                    <a:pt x="25" y="82"/>
                  </a:lnTo>
                  <a:lnTo>
                    <a:pt x="27" y="82"/>
                  </a:lnTo>
                  <a:lnTo>
                    <a:pt x="27" y="85"/>
                  </a:lnTo>
                  <a:lnTo>
                    <a:pt x="28" y="85"/>
                  </a:lnTo>
                  <a:lnTo>
                    <a:pt x="29" y="94"/>
                  </a:lnTo>
                  <a:lnTo>
                    <a:pt x="31" y="94"/>
                  </a:lnTo>
                  <a:lnTo>
                    <a:pt x="31" y="95"/>
                  </a:lnTo>
                  <a:lnTo>
                    <a:pt x="38" y="95"/>
                  </a:lnTo>
                  <a:lnTo>
                    <a:pt x="38" y="96"/>
                  </a:lnTo>
                  <a:lnTo>
                    <a:pt x="59" y="96"/>
                  </a:lnTo>
                  <a:lnTo>
                    <a:pt x="59" y="98"/>
                  </a:lnTo>
                  <a:lnTo>
                    <a:pt x="75" y="98"/>
                  </a:lnTo>
                  <a:lnTo>
                    <a:pt x="75" y="95"/>
                  </a:lnTo>
                  <a:lnTo>
                    <a:pt x="73" y="95"/>
                  </a:lnTo>
                  <a:lnTo>
                    <a:pt x="72" y="87"/>
                  </a:lnTo>
                  <a:lnTo>
                    <a:pt x="70" y="87"/>
                  </a:lnTo>
                  <a:lnTo>
                    <a:pt x="70" y="84"/>
                  </a:lnTo>
                  <a:lnTo>
                    <a:pt x="69" y="84"/>
                  </a:lnTo>
                  <a:lnTo>
                    <a:pt x="67" y="75"/>
                  </a:lnTo>
                  <a:lnTo>
                    <a:pt x="66" y="75"/>
                  </a:lnTo>
                  <a:lnTo>
                    <a:pt x="66" y="72"/>
                  </a:lnTo>
                  <a:lnTo>
                    <a:pt x="65" y="72"/>
                  </a:lnTo>
                  <a:lnTo>
                    <a:pt x="63" y="64"/>
                  </a:lnTo>
                  <a:lnTo>
                    <a:pt x="62" y="64"/>
                  </a:lnTo>
                  <a:lnTo>
                    <a:pt x="62" y="61"/>
                  </a:lnTo>
                  <a:lnTo>
                    <a:pt x="60" y="61"/>
                  </a:lnTo>
                  <a:lnTo>
                    <a:pt x="59" y="53"/>
                  </a:lnTo>
                  <a:lnTo>
                    <a:pt x="58" y="53"/>
                  </a:lnTo>
                  <a:lnTo>
                    <a:pt x="58" y="50"/>
                  </a:lnTo>
                  <a:lnTo>
                    <a:pt x="56" y="50"/>
                  </a:lnTo>
                  <a:lnTo>
                    <a:pt x="55" y="41"/>
                  </a:lnTo>
                  <a:lnTo>
                    <a:pt x="53" y="41"/>
                  </a:lnTo>
                  <a:lnTo>
                    <a:pt x="53" y="39"/>
                  </a:lnTo>
                  <a:lnTo>
                    <a:pt x="52" y="39"/>
                  </a:lnTo>
                  <a:lnTo>
                    <a:pt x="51" y="30"/>
                  </a:lnTo>
                  <a:lnTo>
                    <a:pt x="49" y="30"/>
                  </a:lnTo>
                  <a:lnTo>
                    <a:pt x="49" y="27"/>
                  </a:lnTo>
                  <a:lnTo>
                    <a:pt x="48" y="27"/>
                  </a:lnTo>
                  <a:lnTo>
                    <a:pt x="46" y="19"/>
                  </a:lnTo>
                  <a:lnTo>
                    <a:pt x="45" y="19"/>
                  </a:lnTo>
                  <a:lnTo>
                    <a:pt x="45" y="16"/>
                  </a:lnTo>
                  <a:lnTo>
                    <a:pt x="43" y="16"/>
                  </a:lnTo>
                  <a:lnTo>
                    <a:pt x="42" y="8"/>
                  </a:lnTo>
                  <a:lnTo>
                    <a:pt x="41" y="8"/>
                  </a:lnTo>
                  <a:lnTo>
                    <a:pt x="41" y="5"/>
                  </a:lnTo>
                  <a:lnTo>
                    <a:pt x="39" y="5"/>
                  </a:lnTo>
                  <a:lnTo>
                    <a:pt x="39" y="0"/>
                  </a:lnTo>
                  <a:lnTo>
                    <a:pt x="36" y="0"/>
                  </a:lnTo>
                  <a:close/>
                </a:path>
              </a:pathLst>
            </a:custGeom>
            <a:solidFill>
              <a:srgbClr val="FFED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6" name="Freeform 2708"/>
            <p:cNvSpPr>
              <a:spLocks/>
            </p:cNvSpPr>
            <p:nvPr/>
          </p:nvSpPr>
          <p:spPr bwMode="auto">
            <a:xfrm>
              <a:off x="2261" y="2951"/>
              <a:ext cx="35" cy="42"/>
            </a:xfrm>
            <a:custGeom>
              <a:avLst/>
              <a:gdLst>
                <a:gd name="T0" fmla="*/ 36 w 70"/>
                <a:gd name="T1" fmla="*/ 2 h 85"/>
                <a:gd name="T2" fmla="*/ 32 w 70"/>
                <a:gd name="T3" fmla="*/ 3 h 85"/>
                <a:gd name="T4" fmla="*/ 26 w 70"/>
                <a:gd name="T5" fmla="*/ 5 h 85"/>
                <a:gd name="T6" fmla="*/ 18 w 70"/>
                <a:gd name="T7" fmla="*/ 7 h 85"/>
                <a:gd name="T8" fmla="*/ 12 w 70"/>
                <a:gd name="T9" fmla="*/ 9 h 85"/>
                <a:gd name="T10" fmla="*/ 4 w 70"/>
                <a:gd name="T11" fmla="*/ 12 h 85"/>
                <a:gd name="T12" fmla="*/ 0 w 70"/>
                <a:gd name="T13" fmla="*/ 14 h 85"/>
                <a:gd name="T14" fmla="*/ 2 w 70"/>
                <a:gd name="T15" fmla="*/ 23 h 85"/>
                <a:gd name="T16" fmla="*/ 4 w 70"/>
                <a:gd name="T17" fmla="*/ 27 h 85"/>
                <a:gd name="T18" fmla="*/ 5 w 70"/>
                <a:gd name="T19" fmla="*/ 30 h 85"/>
                <a:gd name="T20" fmla="*/ 8 w 70"/>
                <a:gd name="T21" fmla="*/ 38 h 85"/>
                <a:gd name="T22" fmla="*/ 9 w 70"/>
                <a:gd name="T23" fmla="*/ 41 h 85"/>
                <a:gd name="T24" fmla="*/ 12 w 70"/>
                <a:gd name="T25" fmla="*/ 50 h 85"/>
                <a:gd name="T26" fmla="*/ 14 w 70"/>
                <a:gd name="T27" fmla="*/ 53 h 85"/>
                <a:gd name="T28" fmla="*/ 17 w 70"/>
                <a:gd name="T29" fmla="*/ 61 h 85"/>
                <a:gd name="T30" fmla="*/ 18 w 70"/>
                <a:gd name="T31" fmla="*/ 65 h 85"/>
                <a:gd name="T32" fmla="*/ 19 w 70"/>
                <a:gd name="T33" fmla="*/ 68 h 85"/>
                <a:gd name="T34" fmla="*/ 21 w 70"/>
                <a:gd name="T35" fmla="*/ 72 h 85"/>
                <a:gd name="T36" fmla="*/ 22 w 70"/>
                <a:gd name="T37" fmla="*/ 75 h 85"/>
                <a:gd name="T38" fmla="*/ 26 w 70"/>
                <a:gd name="T39" fmla="*/ 77 h 85"/>
                <a:gd name="T40" fmla="*/ 36 w 70"/>
                <a:gd name="T41" fmla="*/ 79 h 85"/>
                <a:gd name="T42" fmla="*/ 45 w 70"/>
                <a:gd name="T43" fmla="*/ 81 h 85"/>
                <a:gd name="T44" fmla="*/ 53 w 70"/>
                <a:gd name="T45" fmla="*/ 82 h 85"/>
                <a:gd name="T46" fmla="*/ 69 w 70"/>
                <a:gd name="T47" fmla="*/ 85 h 85"/>
                <a:gd name="T48" fmla="*/ 69 w 70"/>
                <a:gd name="T49" fmla="*/ 79 h 85"/>
                <a:gd name="T50" fmla="*/ 67 w 70"/>
                <a:gd name="T51" fmla="*/ 75 h 85"/>
                <a:gd name="T52" fmla="*/ 66 w 70"/>
                <a:gd name="T53" fmla="*/ 72 h 85"/>
                <a:gd name="T54" fmla="*/ 63 w 70"/>
                <a:gd name="T55" fmla="*/ 64 h 85"/>
                <a:gd name="T56" fmla="*/ 62 w 70"/>
                <a:gd name="T57" fmla="*/ 61 h 85"/>
                <a:gd name="T58" fmla="*/ 59 w 70"/>
                <a:gd name="T59" fmla="*/ 53 h 85"/>
                <a:gd name="T60" fmla="*/ 57 w 70"/>
                <a:gd name="T61" fmla="*/ 50 h 85"/>
                <a:gd name="T62" fmla="*/ 55 w 70"/>
                <a:gd name="T63" fmla="*/ 41 h 85"/>
                <a:gd name="T64" fmla="*/ 53 w 70"/>
                <a:gd name="T65" fmla="*/ 38 h 85"/>
                <a:gd name="T66" fmla="*/ 50 w 70"/>
                <a:gd name="T67" fmla="*/ 30 h 85"/>
                <a:gd name="T68" fmla="*/ 49 w 70"/>
                <a:gd name="T69" fmla="*/ 27 h 85"/>
                <a:gd name="T70" fmla="*/ 46 w 70"/>
                <a:gd name="T71" fmla="*/ 19 h 85"/>
                <a:gd name="T72" fmla="*/ 45 w 70"/>
                <a:gd name="T73" fmla="*/ 16 h 85"/>
                <a:gd name="T74" fmla="*/ 42 w 70"/>
                <a:gd name="T75" fmla="*/ 7 h 85"/>
                <a:gd name="T76" fmla="*/ 41 w 70"/>
                <a:gd name="T77" fmla="*/ 5 h 85"/>
                <a:gd name="T78" fmla="*/ 39 w 70"/>
                <a:gd name="T7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85">
                  <a:moveTo>
                    <a:pt x="36" y="0"/>
                  </a:moveTo>
                  <a:lnTo>
                    <a:pt x="36" y="2"/>
                  </a:lnTo>
                  <a:lnTo>
                    <a:pt x="32" y="2"/>
                  </a:lnTo>
                  <a:lnTo>
                    <a:pt x="32" y="3"/>
                  </a:lnTo>
                  <a:lnTo>
                    <a:pt x="26" y="3"/>
                  </a:lnTo>
                  <a:lnTo>
                    <a:pt x="26" y="5"/>
                  </a:lnTo>
                  <a:lnTo>
                    <a:pt x="18" y="6"/>
                  </a:lnTo>
                  <a:lnTo>
                    <a:pt x="18" y="7"/>
                  </a:lnTo>
                  <a:lnTo>
                    <a:pt x="12" y="7"/>
                  </a:lnTo>
                  <a:lnTo>
                    <a:pt x="12" y="9"/>
                  </a:lnTo>
                  <a:lnTo>
                    <a:pt x="4" y="10"/>
                  </a:lnTo>
                  <a:lnTo>
                    <a:pt x="4" y="12"/>
                  </a:lnTo>
                  <a:lnTo>
                    <a:pt x="0" y="12"/>
                  </a:lnTo>
                  <a:lnTo>
                    <a:pt x="0" y="14"/>
                  </a:lnTo>
                  <a:lnTo>
                    <a:pt x="1" y="14"/>
                  </a:lnTo>
                  <a:lnTo>
                    <a:pt x="2" y="23"/>
                  </a:lnTo>
                  <a:lnTo>
                    <a:pt x="4" y="23"/>
                  </a:lnTo>
                  <a:lnTo>
                    <a:pt x="4" y="27"/>
                  </a:lnTo>
                  <a:lnTo>
                    <a:pt x="5" y="27"/>
                  </a:lnTo>
                  <a:lnTo>
                    <a:pt x="5" y="30"/>
                  </a:lnTo>
                  <a:lnTo>
                    <a:pt x="7" y="30"/>
                  </a:lnTo>
                  <a:lnTo>
                    <a:pt x="8" y="38"/>
                  </a:lnTo>
                  <a:lnTo>
                    <a:pt x="9" y="38"/>
                  </a:lnTo>
                  <a:lnTo>
                    <a:pt x="9" y="41"/>
                  </a:lnTo>
                  <a:lnTo>
                    <a:pt x="11" y="41"/>
                  </a:lnTo>
                  <a:lnTo>
                    <a:pt x="12" y="50"/>
                  </a:lnTo>
                  <a:lnTo>
                    <a:pt x="14" y="50"/>
                  </a:lnTo>
                  <a:lnTo>
                    <a:pt x="14" y="53"/>
                  </a:lnTo>
                  <a:lnTo>
                    <a:pt x="15" y="53"/>
                  </a:lnTo>
                  <a:lnTo>
                    <a:pt x="17" y="61"/>
                  </a:lnTo>
                  <a:lnTo>
                    <a:pt x="18" y="61"/>
                  </a:lnTo>
                  <a:lnTo>
                    <a:pt x="18" y="65"/>
                  </a:lnTo>
                  <a:lnTo>
                    <a:pt x="19" y="65"/>
                  </a:lnTo>
                  <a:lnTo>
                    <a:pt x="19" y="68"/>
                  </a:lnTo>
                  <a:lnTo>
                    <a:pt x="21" y="68"/>
                  </a:lnTo>
                  <a:lnTo>
                    <a:pt x="21" y="72"/>
                  </a:lnTo>
                  <a:lnTo>
                    <a:pt x="22" y="72"/>
                  </a:lnTo>
                  <a:lnTo>
                    <a:pt x="22" y="75"/>
                  </a:lnTo>
                  <a:lnTo>
                    <a:pt x="26" y="75"/>
                  </a:lnTo>
                  <a:lnTo>
                    <a:pt x="26" y="77"/>
                  </a:lnTo>
                  <a:lnTo>
                    <a:pt x="36" y="78"/>
                  </a:lnTo>
                  <a:lnTo>
                    <a:pt x="36" y="79"/>
                  </a:lnTo>
                  <a:lnTo>
                    <a:pt x="45" y="79"/>
                  </a:lnTo>
                  <a:lnTo>
                    <a:pt x="45" y="81"/>
                  </a:lnTo>
                  <a:lnTo>
                    <a:pt x="53" y="81"/>
                  </a:lnTo>
                  <a:lnTo>
                    <a:pt x="53" y="82"/>
                  </a:lnTo>
                  <a:lnTo>
                    <a:pt x="69" y="84"/>
                  </a:lnTo>
                  <a:lnTo>
                    <a:pt x="69" y="85"/>
                  </a:lnTo>
                  <a:lnTo>
                    <a:pt x="70" y="85"/>
                  </a:lnTo>
                  <a:lnTo>
                    <a:pt x="69" y="79"/>
                  </a:lnTo>
                  <a:lnTo>
                    <a:pt x="67" y="79"/>
                  </a:lnTo>
                  <a:lnTo>
                    <a:pt x="67" y="75"/>
                  </a:lnTo>
                  <a:lnTo>
                    <a:pt x="66" y="75"/>
                  </a:lnTo>
                  <a:lnTo>
                    <a:pt x="66" y="72"/>
                  </a:lnTo>
                  <a:lnTo>
                    <a:pt x="65" y="72"/>
                  </a:lnTo>
                  <a:lnTo>
                    <a:pt x="63" y="64"/>
                  </a:lnTo>
                  <a:lnTo>
                    <a:pt x="62" y="64"/>
                  </a:lnTo>
                  <a:lnTo>
                    <a:pt x="62" y="61"/>
                  </a:lnTo>
                  <a:lnTo>
                    <a:pt x="60" y="61"/>
                  </a:lnTo>
                  <a:lnTo>
                    <a:pt x="59" y="53"/>
                  </a:lnTo>
                  <a:lnTo>
                    <a:pt x="57" y="53"/>
                  </a:lnTo>
                  <a:lnTo>
                    <a:pt x="57" y="50"/>
                  </a:lnTo>
                  <a:lnTo>
                    <a:pt x="56" y="50"/>
                  </a:lnTo>
                  <a:lnTo>
                    <a:pt x="55" y="41"/>
                  </a:lnTo>
                  <a:lnTo>
                    <a:pt x="53" y="41"/>
                  </a:lnTo>
                  <a:lnTo>
                    <a:pt x="53" y="38"/>
                  </a:lnTo>
                  <a:lnTo>
                    <a:pt x="52" y="38"/>
                  </a:lnTo>
                  <a:lnTo>
                    <a:pt x="50" y="30"/>
                  </a:lnTo>
                  <a:lnTo>
                    <a:pt x="49" y="30"/>
                  </a:lnTo>
                  <a:lnTo>
                    <a:pt x="49" y="27"/>
                  </a:lnTo>
                  <a:lnTo>
                    <a:pt x="48" y="27"/>
                  </a:lnTo>
                  <a:lnTo>
                    <a:pt x="46" y="19"/>
                  </a:lnTo>
                  <a:lnTo>
                    <a:pt x="45" y="19"/>
                  </a:lnTo>
                  <a:lnTo>
                    <a:pt x="45" y="16"/>
                  </a:lnTo>
                  <a:lnTo>
                    <a:pt x="43" y="16"/>
                  </a:lnTo>
                  <a:lnTo>
                    <a:pt x="42" y="7"/>
                  </a:lnTo>
                  <a:lnTo>
                    <a:pt x="41" y="7"/>
                  </a:lnTo>
                  <a:lnTo>
                    <a:pt x="41" y="5"/>
                  </a:lnTo>
                  <a:lnTo>
                    <a:pt x="39" y="5"/>
                  </a:lnTo>
                  <a:lnTo>
                    <a:pt x="39" y="0"/>
                  </a:lnTo>
                  <a:lnTo>
                    <a:pt x="36" y="0"/>
                  </a:lnTo>
                  <a:close/>
                </a:path>
              </a:pathLst>
            </a:custGeom>
            <a:solidFill>
              <a:srgbClr val="FFDB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7" name="Freeform 2709"/>
            <p:cNvSpPr>
              <a:spLocks/>
            </p:cNvSpPr>
            <p:nvPr/>
          </p:nvSpPr>
          <p:spPr bwMode="auto">
            <a:xfrm>
              <a:off x="2240" y="2956"/>
              <a:ext cx="33" cy="32"/>
            </a:xfrm>
            <a:custGeom>
              <a:avLst/>
              <a:gdLst>
                <a:gd name="T0" fmla="*/ 34 w 65"/>
                <a:gd name="T1" fmla="*/ 1 h 63"/>
                <a:gd name="T2" fmla="*/ 19 w 65"/>
                <a:gd name="T3" fmla="*/ 4 h 63"/>
                <a:gd name="T4" fmla="*/ 5 w 65"/>
                <a:gd name="T5" fmla="*/ 7 h 63"/>
                <a:gd name="T6" fmla="*/ 1 w 65"/>
                <a:gd name="T7" fmla="*/ 12 h 63"/>
                <a:gd name="T8" fmla="*/ 4 w 65"/>
                <a:gd name="T9" fmla="*/ 21 h 63"/>
                <a:gd name="T10" fmla="*/ 5 w 65"/>
                <a:gd name="T11" fmla="*/ 24 h 63"/>
                <a:gd name="T12" fmla="*/ 8 w 65"/>
                <a:gd name="T13" fmla="*/ 32 h 63"/>
                <a:gd name="T14" fmla="*/ 10 w 65"/>
                <a:gd name="T15" fmla="*/ 35 h 63"/>
                <a:gd name="T16" fmla="*/ 12 w 65"/>
                <a:gd name="T17" fmla="*/ 43 h 63"/>
                <a:gd name="T18" fmla="*/ 15 w 65"/>
                <a:gd name="T19" fmla="*/ 46 h 63"/>
                <a:gd name="T20" fmla="*/ 19 w 65"/>
                <a:gd name="T21" fmla="*/ 48 h 63"/>
                <a:gd name="T22" fmla="*/ 26 w 65"/>
                <a:gd name="T23" fmla="*/ 50 h 63"/>
                <a:gd name="T24" fmla="*/ 34 w 65"/>
                <a:gd name="T25" fmla="*/ 53 h 63"/>
                <a:gd name="T26" fmla="*/ 36 w 65"/>
                <a:gd name="T27" fmla="*/ 55 h 63"/>
                <a:gd name="T28" fmla="*/ 42 w 65"/>
                <a:gd name="T29" fmla="*/ 56 h 63"/>
                <a:gd name="T30" fmla="*/ 46 w 65"/>
                <a:gd name="T31" fmla="*/ 57 h 63"/>
                <a:gd name="T32" fmla="*/ 50 w 65"/>
                <a:gd name="T33" fmla="*/ 59 h 63"/>
                <a:gd name="T34" fmla="*/ 55 w 65"/>
                <a:gd name="T35" fmla="*/ 60 h 63"/>
                <a:gd name="T36" fmla="*/ 59 w 65"/>
                <a:gd name="T37" fmla="*/ 62 h 63"/>
                <a:gd name="T38" fmla="*/ 63 w 65"/>
                <a:gd name="T39" fmla="*/ 63 h 63"/>
                <a:gd name="T40" fmla="*/ 65 w 65"/>
                <a:gd name="T41" fmla="*/ 60 h 63"/>
                <a:gd name="T42" fmla="*/ 63 w 65"/>
                <a:gd name="T43" fmla="*/ 56 h 63"/>
                <a:gd name="T44" fmla="*/ 62 w 65"/>
                <a:gd name="T45" fmla="*/ 53 h 63"/>
                <a:gd name="T46" fmla="*/ 59 w 65"/>
                <a:gd name="T47" fmla="*/ 45 h 63"/>
                <a:gd name="T48" fmla="*/ 58 w 65"/>
                <a:gd name="T49" fmla="*/ 41 h 63"/>
                <a:gd name="T50" fmla="*/ 56 w 65"/>
                <a:gd name="T51" fmla="*/ 38 h 63"/>
                <a:gd name="T52" fmla="*/ 53 w 65"/>
                <a:gd name="T53" fmla="*/ 29 h 63"/>
                <a:gd name="T54" fmla="*/ 52 w 65"/>
                <a:gd name="T55" fmla="*/ 26 h 63"/>
                <a:gd name="T56" fmla="*/ 49 w 65"/>
                <a:gd name="T57" fmla="*/ 18 h 63"/>
                <a:gd name="T58" fmla="*/ 48 w 65"/>
                <a:gd name="T59" fmla="*/ 15 h 63"/>
                <a:gd name="T60" fmla="*/ 45 w 65"/>
                <a:gd name="T61" fmla="*/ 7 h 63"/>
                <a:gd name="T62" fmla="*/ 43 w 65"/>
                <a:gd name="T63" fmla="*/ 2 h 63"/>
                <a:gd name="T64" fmla="*/ 42 w 65"/>
                <a:gd name="T6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 h="63">
                  <a:moveTo>
                    <a:pt x="34" y="0"/>
                  </a:moveTo>
                  <a:lnTo>
                    <a:pt x="34" y="1"/>
                  </a:lnTo>
                  <a:lnTo>
                    <a:pt x="19" y="2"/>
                  </a:lnTo>
                  <a:lnTo>
                    <a:pt x="19" y="4"/>
                  </a:lnTo>
                  <a:lnTo>
                    <a:pt x="5" y="5"/>
                  </a:lnTo>
                  <a:lnTo>
                    <a:pt x="5" y="7"/>
                  </a:lnTo>
                  <a:lnTo>
                    <a:pt x="0" y="7"/>
                  </a:lnTo>
                  <a:lnTo>
                    <a:pt x="1" y="12"/>
                  </a:lnTo>
                  <a:lnTo>
                    <a:pt x="2" y="12"/>
                  </a:lnTo>
                  <a:lnTo>
                    <a:pt x="4" y="21"/>
                  </a:lnTo>
                  <a:lnTo>
                    <a:pt x="5" y="21"/>
                  </a:lnTo>
                  <a:lnTo>
                    <a:pt x="5" y="24"/>
                  </a:lnTo>
                  <a:lnTo>
                    <a:pt x="7" y="24"/>
                  </a:lnTo>
                  <a:lnTo>
                    <a:pt x="8" y="32"/>
                  </a:lnTo>
                  <a:lnTo>
                    <a:pt x="10" y="32"/>
                  </a:lnTo>
                  <a:lnTo>
                    <a:pt x="10" y="35"/>
                  </a:lnTo>
                  <a:lnTo>
                    <a:pt x="11" y="35"/>
                  </a:lnTo>
                  <a:lnTo>
                    <a:pt x="12" y="43"/>
                  </a:lnTo>
                  <a:lnTo>
                    <a:pt x="14" y="43"/>
                  </a:lnTo>
                  <a:lnTo>
                    <a:pt x="15" y="46"/>
                  </a:lnTo>
                  <a:lnTo>
                    <a:pt x="19" y="46"/>
                  </a:lnTo>
                  <a:lnTo>
                    <a:pt x="19" y="48"/>
                  </a:lnTo>
                  <a:lnTo>
                    <a:pt x="26" y="49"/>
                  </a:lnTo>
                  <a:lnTo>
                    <a:pt x="26" y="50"/>
                  </a:lnTo>
                  <a:lnTo>
                    <a:pt x="34" y="52"/>
                  </a:lnTo>
                  <a:lnTo>
                    <a:pt x="34" y="53"/>
                  </a:lnTo>
                  <a:lnTo>
                    <a:pt x="36" y="53"/>
                  </a:lnTo>
                  <a:lnTo>
                    <a:pt x="36" y="55"/>
                  </a:lnTo>
                  <a:lnTo>
                    <a:pt x="42" y="55"/>
                  </a:lnTo>
                  <a:lnTo>
                    <a:pt x="42" y="56"/>
                  </a:lnTo>
                  <a:lnTo>
                    <a:pt x="46" y="56"/>
                  </a:lnTo>
                  <a:lnTo>
                    <a:pt x="46" y="57"/>
                  </a:lnTo>
                  <a:lnTo>
                    <a:pt x="50" y="57"/>
                  </a:lnTo>
                  <a:lnTo>
                    <a:pt x="50" y="59"/>
                  </a:lnTo>
                  <a:lnTo>
                    <a:pt x="55" y="59"/>
                  </a:lnTo>
                  <a:lnTo>
                    <a:pt x="55" y="60"/>
                  </a:lnTo>
                  <a:lnTo>
                    <a:pt x="59" y="60"/>
                  </a:lnTo>
                  <a:lnTo>
                    <a:pt x="59" y="62"/>
                  </a:lnTo>
                  <a:lnTo>
                    <a:pt x="63" y="62"/>
                  </a:lnTo>
                  <a:lnTo>
                    <a:pt x="63" y="63"/>
                  </a:lnTo>
                  <a:lnTo>
                    <a:pt x="65" y="63"/>
                  </a:lnTo>
                  <a:lnTo>
                    <a:pt x="65" y="60"/>
                  </a:lnTo>
                  <a:lnTo>
                    <a:pt x="63" y="60"/>
                  </a:lnTo>
                  <a:lnTo>
                    <a:pt x="63" y="56"/>
                  </a:lnTo>
                  <a:lnTo>
                    <a:pt x="62" y="56"/>
                  </a:lnTo>
                  <a:lnTo>
                    <a:pt x="62" y="53"/>
                  </a:lnTo>
                  <a:lnTo>
                    <a:pt x="60" y="53"/>
                  </a:lnTo>
                  <a:lnTo>
                    <a:pt x="59" y="45"/>
                  </a:lnTo>
                  <a:lnTo>
                    <a:pt x="58" y="45"/>
                  </a:lnTo>
                  <a:lnTo>
                    <a:pt x="58" y="41"/>
                  </a:lnTo>
                  <a:lnTo>
                    <a:pt x="56" y="41"/>
                  </a:lnTo>
                  <a:lnTo>
                    <a:pt x="56" y="38"/>
                  </a:lnTo>
                  <a:lnTo>
                    <a:pt x="55" y="38"/>
                  </a:lnTo>
                  <a:lnTo>
                    <a:pt x="53" y="29"/>
                  </a:lnTo>
                  <a:lnTo>
                    <a:pt x="52" y="29"/>
                  </a:lnTo>
                  <a:lnTo>
                    <a:pt x="52" y="26"/>
                  </a:lnTo>
                  <a:lnTo>
                    <a:pt x="50" y="26"/>
                  </a:lnTo>
                  <a:lnTo>
                    <a:pt x="49" y="18"/>
                  </a:lnTo>
                  <a:lnTo>
                    <a:pt x="48" y="18"/>
                  </a:lnTo>
                  <a:lnTo>
                    <a:pt x="48" y="15"/>
                  </a:lnTo>
                  <a:lnTo>
                    <a:pt x="46" y="15"/>
                  </a:lnTo>
                  <a:lnTo>
                    <a:pt x="45" y="7"/>
                  </a:lnTo>
                  <a:lnTo>
                    <a:pt x="43" y="7"/>
                  </a:lnTo>
                  <a:lnTo>
                    <a:pt x="43" y="2"/>
                  </a:lnTo>
                  <a:lnTo>
                    <a:pt x="42" y="2"/>
                  </a:lnTo>
                  <a:lnTo>
                    <a:pt x="42" y="0"/>
                  </a:lnTo>
                  <a:lnTo>
                    <a:pt x="34" y="0"/>
                  </a:lnTo>
                  <a:close/>
                </a:path>
              </a:pathLst>
            </a:custGeom>
            <a:solidFill>
              <a:srgbClr val="FFC8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8" name="Freeform 2710"/>
            <p:cNvSpPr>
              <a:spLocks/>
            </p:cNvSpPr>
            <p:nvPr/>
          </p:nvSpPr>
          <p:spPr bwMode="auto">
            <a:xfrm>
              <a:off x="2220" y="2960"/>
              <a:ext cx="28" cy="19"/>
            </a:xfrm>
            <a:custGeom>
              <a:avLst/>
              <a:gdLst>
                <a:gd name="T0" fmla="*/ 4 w 56"/>
                <a:gd name="T1" fmla="*/ 0 h 38"/>
                <a:gd name="T2" fmla="*/ 4 w 56"/>
                <a:gd name="T3" fmla="*/ 1 h 38"/>
                <a:gd name="T4" fmla="*/ 0 w 56"/>
                <a:gd name="T5" fmla="*/ 1 h 38"/>
                <a:gd name="T6" fmla="*/ 0 w 56"/>
                <a:gd name="T7" fmla="*/ 4 h 38"/>
                <a:gd name="T8" fmla="*/ 1 w 56"/>
                <a:gd name="T9" fmla="*/ 4 h 38"/>
                <a:gd name="T10" fmla="*/ 1 w 56"/>
                <a:gd name="T11" fmla="*/ 8 h 38"/>
                <a:gd name="T12" fmla="*/ 3 w 56"/>
                <a:gd name="T13" fmla="*/ 8 h 38"/>
                <a:gd name="T14" fmla="*/ 3 w 56"/>
                <a:gd name="T15" fmla="*/ 11 h 38"/>
                <a:gd name="T16" fmla="*/ 4 w 56"/>
                <a:gd name="T17" fmla="*/ 11 h 38"/>
                <a:gd name="T18" fmla="*/ 5 w 56"/>
                <a:gd name="T19" fmla="*/ 19 h 38"/>
                <a:gd name="T20" fmla="*/ 7 w 56"/>
                <a:gd name="T21" fmla="*/ 19 h 38"/>
                <a:gd name="T22" fmla="*/ 7 w 56"/>
                <a:gd name="T23" fmla="*/ 22 h 38"/>
                <a:gd name="T24" fmla="*/ 8 w 56"/>
                <a:gd name="T25" fmla="*/ 22 h 38"/>
                <a:gd name="T26" fmla="*/ 8 w 56"/>
                <a:gd name="T27" fmla="*/ 27 h 38"/>
                <a:gd name="T28" fmla="*/ 27 w 56"/>
                <a:gd name="T29" fmla="*/ 27 h 38"/>
                <a:gd name="T30" fmla="*/ 27 w 56"/>
                <a:gd name="T31" fmla="*/ 28 h 38"/>
                <a:gd name="T32" fmla="*/ 31 w 56"/>
                <a:gd name="T33" fmla="*/ 28 h 38"/>
                <a:gd name="T34" fmla="*/ 31 w 56"/>
                <a:gd name="T35" fmla="*/ 29 h 38"/>
                <a:gd name="T36" fmla="*/ 35 w 56"/>
                <a:gd name="T37" fmla="*/ 29 h 38"/>
                <a:gd name="T38" fmla="*/ 35 w 56"/>
                <a:gd name="T39" fmla="*/ 31 h 38"/>
                <a:gd name="T40" fmla="*/ 39 w 56"/>
                <a:gd name="T41" fmla="*/ 31 h 38"/>
                <a:gd name="T42" fmla="*/ 39 w 56"/>
                <a:gd name="T43" fmla="*/ 32 h 38"/>
                <a:gd name="T44" fmla="*/ 46 w 56"/>
                <a:gd name="T45" fmla="*/ 34 h 38"/>
                <a:gd name="T46" fmla="*/ 46 w 56"/>
                <a:gd name="T47" fmla="*/ 35 h 38"/>
                <a:gd name="T48" fmla="*/ 53 w 56"/>
                <a:gd name="T49" fmla="*/ 36 h 38"/>
                <a:gd name="T50" fmla="*/ 53 w 56"/>
                <a:gd name="T51" fmla="*/ 38 h 38"/>
                <a:gd name="T52" fmla="*/ 56 w 56"/>
                <a:gd name="T53" fmla="*/ 38 h 38"/>
                <a:gd name="T54" fmla="*/ 55 w 56"/>
                <a:gd name="T55" fmla="*/ 32 h 38"/>
                <a:gd name="T56" fmla="*/ 53 w 56"/>
                <a:gd name="T57" fmla="*/ 32 h 38"/>
                <a:gd name="T58" fmla="*/ 53 w 56"/>
                <a:gd name="T59" fmla="*/ 28 h 38"/>
                <a:gd name="T60" fmla="*/ 52 w 56"/>
                <a:gd name="T61" fmla="*/ 28 h 38"/>
                <a:gd name="T62" fmla="*/ 52 w 56"/>
                <a:gd name="T63" fmla="*/ 25 h 38"/>
                <a:gd name="T64" fmla="*/ 51 w 56"/>
                <a:gd name="T65" fmla="*/ 25 h 38"/>
                <a:gd name="T66" fmla="*/ 49 w 56"/>
                <a:gd name="T67" fmla="*/ 17 h 38"/>
                <a:gd name="T68" fmla="*/ 48 w 56"/>
                <a:gd name="T69" fmla="*/ 17 h 38"/>
                <a:gd name="T70" fmla="*/ 48 w 56"/>
                <a:gd name="T71" fmla="*/ 14 h 38"/>
                <a:gd name="T72" fmla="*/ 46 w 56"/>
                <a:gd name="T73" fmla="*/ 14 h 38"/>
                <a:gd name="T74" fmla="*/ 45 w 56"/>
                <a:gd name="T75" fmla="*/ 5 h 38"/>
                <a:gd name="T76" fmla="*/ 43 w 56"/>
                <a:gd name="T77" fmla="*/ 5 h 38"/>
                <a:gd name="T78" fmla="*/ 42 w 56"/>
                <a:gd name="T79" fmla="*/ 0 h 38"/>
                <a:gd name="T80" fmla="*/ 4 w 56"/>
                <a:gd name="T8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38">
                  <a:moveTo>
                    <a:pt x="4" y="0"/>
                  </a:moveTo>
                  <a:lnTo>
                    <a:pt x="4" y="1"/>
                  </a:lnTo>
                  <a:lnTo>
                    <a:pt x="0" y="1"/>
                  </a:lnTo>
                  <a:lnTo>
                    <a:pt x="0" y="4"/>
                  </a:lnTo>
                  <a:lnTo>
                    <a:pt x="1" y="4"/>
                  </a:lnTo>
                  <a:lnTo>
                    <a:pt x="1" y="8"/>
                  </a:lnTo>
                  <a:lnTo>
                    <a:pt x="3" y="8"/>
                  </a:lnTo>
                  <a:lnTo>
                    <a:pt x="3" y="11"/>
                  </a:lnTo>
                  <a:lnTo>
                    <a:pt x="4" y="11"/>
                  </a:lnTo>
                  <a:lnTo>
                    <a:pt x="5" y="19"/>
                  </a:lnTo>
                  <a:lnTo>
                    <a:pt x="7" y="19"/>
                  </a:lnTo>
                  <a:lnTo>
                    <a:pt x="7" y="22"/>
                  </a:lnTo>
                  <a:lnTo>
                    <a:pt x="8" y="22"/>
                  </a:lnTo>
                  <a:lnTo>
                    <a:pt x="8" y="27"/>
                  </a:lnTo>
                  <a:lnTo>
                    <a:pt x="27" y="27"/>
                  </a:lnTo>
                  <a:lnTo>
                    <a:pt x="27" y="28"/>
                  </a:lnTo>
                  <a:lnTo>
                    <a:pt x="31" y="28"/>
                  </a:lnTo>
                  <a:lnTo>
                    <a:pt x="31" y="29"/>
                  </a:lnTo>
                  <a:lnTo>
                    <a:pt x="35" y="29"/>
                  </a:lnTo>
                  <a:lnTo>
                    <a:pt x="35" y="31"/>
                  </a:lnTo>
                  <a:lnTo>
                    <a:pt x="39" y="31"/>
                  </a:lnTo>
                  <a:lnTo>
                    <a:pt x="39" y="32"/>
                  </a:lnTo>
                  <a:lnTo>
                    <a:pt x="46" y="34"/>
                  </a:lnTo>
                  <a:lnTo>
                    <a:pt x="46" y="35"/>
                  </a:lnTo>
                  <a:lnTo>
                    <a:pt x="53" y="36"/>
                  </a:lnTo>
                  <a:lnTo>
                    <a:pt x="53" y="38"/>
                  </a:lnTo>
                  <a:lnTo>
                    <a:pt x="56" y="38"/>
                  </a:lnTo>
                  <a:lnTo>
                    <a:pt x="55" y="32"/>
                  </a:lnTo>
                  <a:lnTo>
                    <a:pt x="53" y="32"/>
                  </a:lnTo>
                  <a:lnTo>
                    <a:pt x="53" y="28"/>
                  </a:lnTo>
                  <a:lnTo>
                    <a:pt x="52" y="28"/>
                  </a:lnTo>
                  <a:lnTo>
                    <a:pt x="52" y="25"/>
                  </a:lnTo>
                  <a:lnTo>
                    <a:pt x="51" y="25"/>
                  </a:lnTo>
                  <a:lnTo>
                    <a:pt x="49" y="17"/>
                  </a:lnTo>
                  <a:lnTo>
                    <a:pt x="48" y="17"/>
                  </a:lnTo>
                  <a:lnTo>
                    <a:pt x="48" y="14"/>
                  </a:lnTo>
                  <a:lnTo>
                    <a:pt x="46" y="14"/>
                  </a:lnTo>
                  <a:lnTo>
                    <a:pt x="45" y="5"/>
                  </a:lnTo>
                  <a:lnTo>
                    <a:pt x="43" y="5"/>
                  </a:lnTo>
                  <a:lnTo>
                    <a:pt x="42" y="0"/>
                  </a:lnTo>
                  <a:lnTo>
                    <a:pt x="4" y="0"/>
                  </a:lnTo>
                  <a:close/>
                </a:path>
              </a:pathLst>
            </a:custGeom>
            <a:solidFill>
              <a:srgbClr val="FFB6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89" name="Freeform 2711"/>
            <p:cNvSpPr>
              <a:spLocks/>
            </p:cNvSpPr>
            <p:nvPr/>
          </p:nvSpPr>
          <p:spPr bwMode="auto">
            <a:xfrm>
              <a:off x="2204" y="2961"/>
              <a:ext cx="21" cy="13"/>
            </a:xfrm>
            <a:custGeom>
              <a:avLst/>
              <a:gdLst>
                <a:gd name="T0" fmla="*/ 0 w 43"/>
                <a:gd name="T1" fmla="*/ 0 h 27"/>
                <a:gd name="T2" fmla="*/ 2 w 43"/>
                <a:gd name="T3" fmla="*/ 17 h 27"/>
                <a:gd name="T4" fmla="*/ 3 w 43"/>
                <a:gd name="T5" fmla="*/ 17 h 27"/>
                <a:gd name="T6" fmla="*/ 3 w 43"/>
                <a:gd name="T7" fmla="*/ 27 h 27"/>
                <a:gd name="T8" fmla="*/ 31 w 43"/>
                <a:gd name="T9" fmla="*/ 27 h 27"/>
                <a:gd name="T10" fmla="*/ 31 w 43"/>
                <a:gd name="T11" fmla="*/ 26 h 27"/>
                <a:gd name="T12" fmla="*/ 43 w 43"/>
                <a:gd name="T13" fmla="*/ 26 h 27"/>
                <a:gd name="T14" fmla="*/ 43 w 43"/>
                <a:gd name="T15" fmla="*/ 21 h 27"/>
                <a:gd name="T16" fmla="*/ 41 w 43"/>
                <a:gd name="T17" fmla="*/ 21 h 27"/>
                <a:gd name="T18" fmla="*/ 41 w 43"/>
                <a:gd name="T19" fmla="*/ 18 h 27"/>
                <a:gd name="T20" fmla="*/ 40 w 43"/>
                <a:gd name="T21" fmla="*/ 18 h 27"/>
                <a:gd name="T22" fmla="*/ 38 w 43"/>
                <a:gd name="T23" fmla="*/ 10 h 27"/>
                <a:gd name="T24" fmla="*/ 37 w 43"/>
                <a:gd name="T25" fmla="*/ 10 h 27"/>
                <a:gd name="T26" fmla="*/ 37 w 43"/>
                <a:gd name="T27" fmla="*/ 7 h 27"/>
                <a:gd name="T28" fmla="*/ 36 w 43"/>
                <a:gd name="T29" fmla="*/ 7 h 27"/>
                <a:gd name="T30" fmla="*/ 36 w 43"/>
                <a:gd name="T31" fmla="*/ 3 h 27"/>
                <a:gd name="T32" fmla="*/ 34 w 43"/>
                <a:gd name="T33" fmla="*/ 3 h 27"/>
                <a:gd name="T34" fmla="*/ 34 w 43"/>
                <a:gd name="T35" fmla="*/ 0 h 27"/>
                <a:gd name="T36" fmla="*/ 0 w 43"/>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 h="27">
                  <a:moveTo>
                    <a:pt x="0" y="0"/>
                  </a:moveTo>
                  <a:lnTo>
                    <a:pt x="2" y="17"/>
                  </a:lnTo>
                  <a:lnTo>
                    <a:pt x="3" y="17"/>
                  </a:lnTo>
                  <a:lnTo>
                    <a:pt x="3" y="27"/>
                  </a:lnTo>
                  <a:lnTo>
                    <a:pt x="31" y="27"/>
                  </a:lnTo>
                  <a:lnTo>
                    <a:pt x="31" y="26"/>
                  </a:lnTo>
                  <a:lnTo>
                    <a:pt x="43" y="26"/>
                  </a:lnTo>
                  <a:lnTo>
                    <a:pt x="43" y="21"/>
                  </a:lnTo>
                  <a:lnTo>
                    <a:pt x="41" y="21"/>
                  </a:lnTo>
                  <a:lnTo>
                    <a:pt x="41" y="18"/>
                  </a:lnTo>
                  <a:lnTo>
                    <a:pt x="40" y="18"/>
                  </a:lnTo>
                  <a:lnTo>
                    <a:pt x="38" y="10"/>
                  </a:lnTo>
                  <a:lnTo>
                    <a:pt x="37" y="10"/>
                  </a:lnTo>
                  <a:lnTo>
                    <a:pt x="37" y="7"/>
                  </a:lnTo>
                  <a:lnTo>
                    <a:pt x="36" y="7"/>
                  </a:lnTo>
                  <a:lnTo>
                    <a:pt x="36" y="3"/>
                  </a:lnTo>
                  <a:lnTo>
                    <a:pt x="34" y="3"/>
                  </a:lnTo>
                  <a:lnTo>
                    <a:pt x="34" y="0"/>
                  </a:lnTo>
                  <a:lnTo>
                    <a:pt x="0" y="0"/>
                  </a:lnTo>
                  <a:close/>
                </a:path>
              </a:pathLst>
            </a:custGeom>
            <a:solidFill>
              <a:srgbClr val="FFA3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0" name="Freeform 2712"/>
            <p:cNvSpPr>
              <a:spLocks/>
            </p:cNvSpPr>
            <p:nvPr/>
          </p:nvSpPr>
          <p:spPr bwMode="auto">
            <a:xfrm>
              <a:off x="2202" y="2958"/>
              <a:ext cx="37" cy="4"/>
            </a:xfrm>
            <a:custGeom>
              <a:avLst/>
              <a:gdLst>
                <a:gd name="T0" fmla="*/ 3 w 75"/>
                <a:gd name="T1" fmla="*/ 1 h 7"/>
                <a:gd name="T2" fmla="*/ 1 w 75"/>
                <a:gd name="T3" fmla="*/ 1 h 7"/>
                <a:gd name="T4" fmla="*/ 1 w 75"/>
                <a:gd name="T5" fmla="*/ 3 h 7"/>
                <a:gd name="T6" fmla="*/ 0 w 75"/>
                <a:gd name="T7" fmla="*/ 3 h 7"/>
                <a:gd name="T8" fmla="*/ 0 w 75"/>
                <a:gd name="T9" fmla="*/ 6 h 7"/>
                <a:gd name="T10" fmla="*/ 1 w 75"/>
                <a:gd name="T11" fmla="*/ 6 h 7"/>
                <a:gd name="T12" fmla="*/ 1 w 75"/>
                <a:gd name="T13" fmla="*/ 7 h 7"/>
                <a:gd name="T14" fmla="*/ 3 w 75"/>
                <a:gd name="T15" fmla="*/ 7 h 7"/>
                <a:gd name="T16" fmla="*/ 72 w 75"/>
                <a:gd name="T17" fmla="*/ 6 h 7"/>
                <a:gd name="T18" fmla="*/ 73 w 75"/>
                <a:gd name="T19" fmla="*/ 6 h 7"/>
                <a:gd name="T20" fmla="*/ 73 w 75"/>
                <a:gd name="T21" fmla="*/ 4 h 7"/>
                <a:gd name="T22" fmla="*/ 75 w 75"/>
                <a:gd name="T23" fmla="*/ 4 h 7"/>
                <a:gd name="T24" fmla="*/ 75 w 75"/>
                <a:gd name="T25" fmla="*/ 1 h 7"/>
                <a:gd name="T26" fmla="*/ 73 w 75"/>
                <a:gd name="T27" fmla="*/ 1 h 7"/>
                <a:gd name="T28" fmla="*/ 73 w 75"/>
                <a:gd name="T29" fmla="*/ 0 h 7"/>
                <a:gd name="T30" fmla="*/ 72 w 75"/>
                <a:gd name="T31" fmla="*/ 0 h 7"/>
                <a:gd name="T32" fmla="*/ 3 w 75"/>
                <a:gd name="T3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7">
                  <a:moveTo>
                    <a:pt x="3" y="1"/>
                  </a:moveTo>
                  <a:lnTo>
                    <a:pt x="1" y="1"/>
                  </a:lnTo>
                  <a:lnTo>
                    <a:pt x="1" y="3"/>
                  </a:lnTo>
                  <a:lnTo>
                    <a:pt x="0" y="3"/>
                  </a:lnTo>
                  <a:lnTo>
                    <a:pt x="0" y="6"/>
                  </a:lnTo>
                  <a:lnTo>
                    <a:pt x="1" y="6"/>
                  </a:lnTo>
                  <a:lnTo>
                    <a:pt x="1" y="7"/>
                  </a:lnTo>
                  <a:lnTo>
                    <a:pt x="3" y="7"/>
                  </a:lnTo>
                  <a:lnTo>
                    <a:pt x="72" y="6"/>
                  </a:lnTo>
                  <a:lnTo>
                    <a:pt x="73" y="6"/>
                  </a:lnTo>
                  <a:lnTo>
                    <a:pt x="73" y="4"/>
                  </a:lnTo>
                  <a:lnTo>
                    <a:pt x="75" y="4"/>
                  </a:lnTo>
                  <a:lnTo>
                    <a:pt x="75" y="1"/>
                  </a:lnTo>
                  <a:lnTo>
                    <a:pt x="73" y="1"/>
                  </a:lnTo>
                  <a:lnTo>
                    <a:pt x="73" y="0"/>
                  </a:lnTo>
                  <a:lnTo>
                    <a:pt x="72" y="0"/>
                  </a:lnTo>
                  <a:lnTo>
                    <a:pt x="3"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1" name="Freeform 2713"/>
            <p:cNvSpPr>
              <a:spLocks/>
            </p:cNvSpPr>
            <p:nvPr/>
          </p:nvSpPr>
          <p:spPr bwMode="auto">
            <a:xfrm>
              <a:off x="2203" y="2956"/>
              <a:ext cx="355" cy="38"/>
            </a:xfrm>
            <a:custGeom>
              <a:avLst/>
              <a:gdLst>
                <a:gd name="T0" fmla="*/ 1 w 710"/>
                <a:gd name="T1" fmla="*/ 31 h 76"/>
                <a:gd name="T2" fmla="*/ 0 w 710"/>
                <a:gd name="T3" fmla="*/ 32 h 76"/>
                <a:gd name="T4" fmla="*/ 1 w 710"/>
                <a:gd name="T5" fmla="*/ 35 h 76"/>
                <a:gd name="T6" fmla="*/ 3 w 710"/>
                <a:gd name="T7" fmla="*/ 36 h 76"/>
                <a:gd name="T8" fmla="*/ 69 w 710"/>
                <a:gd name="T9" fmla="*/ 39 h 76"/>
                <a:gd name="T10" fmla="*/ 106 w 710"/>
                <a:gd name="T11" fmla="*/ 53 h 76"/>
                <a:gd name="T12" fmla="*/ 152 w 710"/>
                <a:gd name="T13" fmla="*/ 67 h 76"/>
                <a:gd name="T14" fmla="*/ 214 w 710"/>
                <a:gd name="T15" fmla="*/ 76 h 76"/>
                <a:gd name="T16" fmla="*/ 296 w 710"/>
                <a:gd name="T17" fmla="*/ 73 h 76"/>
                <a:gd name="T18" fmla="*/ 337 w 710"/>
                <a:gd name="T19" fmla="*/ 59 h 76"/>
                <a:gd name="T20" fmla="*/ 385 w 710"/>
                <a:gd name="T21" fmla="*/ 59 h 76"/>
                <a:gd name="T22" fmla="*/ 447 w 710"/>
                <a:gd name="T23" fmla="*/ 70 h 76"/>
                <a:gd name="T24" fmla="*/ 522 w 710"/>
                <a:gd name="T25" fmla="*/ 70 h 76"/>
                <a:gd name="T26" fmla="*/ 560 w 710"/>
                <a:gd name="T27" fmla="*/ 62 h 76"/>
                <a:gd name="T28" fmla="*/ 574 w 710"/>
                <a:gd name="T29" fmla="*/ 55 h 76"/>
                <a:gd name="T30" fmla="*/ 611 w 710"/>
                <a:gd name="T31" fmla="*/ 34 h 76"/>
                <a:gd name="T32" fmla="*/ 645 w 710"/>
                <a:gd name="T33" fmla="*/ 17 h 76"/>
                <a:gd name="T34" fmla="*/ 692 w 710"/>
                <a:gd name="T35" fmla="*/ 7 h 76"/>
                <a:gd name="T36" fmla="*/ 708 w 710"/>
                <a:gd name="T37" fmla="*/ 5 h 76"/>
                <a:gd name="T38" fmla="*/ 710 w 710"/>
                <a:gd name="T39" fmla="*/ 1 h 76"/>
                <a:gd name="T40" fmla="*/ 707 w 710"/>
                <a:gd name="T41" fmla="*/ 0 h 76"/>
                <a:gd name="T42" fmla="*/ 675 w 710"/>
                <a:gd name="T43" fmla="*/ 2 h 76"/>
                <a:gd name="T44" fmla="*/ 627 w 710"/>
                <a:gd name="T45" fmla="*/ 18 h 76"/>
                <a:gd name="T46" fmla="*/ 590 w 710"/>
                <a:gd name="T47" fmla="*/ 39 h 76"/>
                <a:gd name="T48" fmla="*/ 564 w 710"/>
                <a:gd name="T49" fmla="*/ 53 h 76"/>
                <a:gd name="T50" fmla="*/ 543 w 710"/>
                <a:gd name="T51" fmla="*/ 62 h 76"/>
                <a:gd name="T52" fmla="*/ 471 w 710"/>
                <a:gd name="T53" fmla="*/ 67 h 76"/>
                <a:gd name="T54" fmla="*/ 405 w 710"/>
                <a:gd name="T55" fmla="*/ 56 h 76"/>
                <a:gd name="T56" fmla="*/ 367 w 710"/>
                <a:gd name="T57" fmla="*/ 50 h 76"/>
                <a:gd name="T58" fmla="*/ 334 w 710"/>
                <a:gd name="T59" fmla="*/ 53 h 76"/>
                <a:gd name="T60" fmla="*/ 296 w 710"/>
                <a:gd name="T61" fmla="*/ 67 h 76"/>
                <a:gd name="T62" fmla="*/ 214 w 710"/>
                <a:gd name="T63" fmla="*/ 70 h 76"/>
                <a:gd name="T64" fmla="*/ 155 w 710"/>
                <a:gd name="T65" fmla="*/ 62 h 76"/>
                <a:gd name="T66" fmla="*/ 109 w 710"/>
                <a:gd name="T67" fmla="*/ 48 h 76"/>
                <a:gd name="T68" fmla="*/ 72 w 710"/>
                <a:gd name="T69" fmla="*/ 34 h 76"/>
                <a:gd name="T70" fmla="*/ 58 w 710"/>
                <a:gd name="T71" fmla="*/ 2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10" h="76">
                  <a:moveTo>
                    <a:pt x="3" y="31"/>
                  </a:moveTo>
                  <a:lnTo>
                    <a:pt x="1" y="31"/>
                  </a:lnTo>
                  <a:lnTo>
                    <a:pt x="1" y="32"/>
                  </a:lnTo>
                  <a:lnTo>
                    <a:pt x="0" y="32"/>
                  </a:lnTo>
                  <a:lnTo>
                    <a:pt x="0" y="35"/>
                  </a:lnTo>
                  <a:lnTo>
                    <a:pt x="1" y="35"/>
                  </a:lnTo>
                  <a:lnTo>
                    <a:pt x="1" y="36"/>
                  </a:lnTo>
                  <a:lnTo>
                    <a:pt x="3" y="36"/>
                  </a:lnTo>
                  <a:lnTo>
                    <a:pt x="58" y="35"/>
                  </a:lnTo>
                  <a:lnTo>
                    <a:pt x="69" y="39"/>
                  </a:lnTo>
                  <a:lnTo>
                    <a:pt x="85" y="45"/>
                  </a:lnTo>
                  <a:lnTo>
                    <a:pt x="106" y="53"/>
                  </a:lnTo>
                  <a:lnTo>
                    <a:pt x="130" y="60"/>
                  </a:lnTo>
                  <a:lnTo>
                    <a:pt x="152" y="67"/>
                  </a:lnTo>
                  <a:lnTo>
                    <a:pt x="181" y="73"/>
                  </a:lnTo>
                  <a:lnTo>
                    <a:pt x="214" y="76"/>
                  </a:lnTo>
                  <a:lnTo>
                    <a:pt x="275" y="76"/>
                  </a:lnTo>
                  <a:lnTo>
                    <a:pt x="296" y="73"/>
                  </a:lnTo>
                  <a:lnTo>
                    <a:pt x="317" y="67"/>
                  </a:lnTo>
                  <a:lnTo>
                    <a:pt x="337" y="59"/>
                  </a:lnTo>
                  <a:lnTo>
                    <a:pt x="367" y="56"/>
                  </a:lnTo>
                  <a:lnTo>
                    <a:pt x="385" y="59"/>
                  </a:lnTo>
                  <a:lnTo>
                    <a:pt x="405" y="62"/>
                  </a:lnTo>
                  <a:lnTo>
                    <a:pt x="447" y="70"/>
                  </a:lnTo>
                  <a:lnTo>
                    <a:pt x="471" y="73"/>
                  </a:lnTo>
                  <a:lnTo>
                    <a:pt x="522" y="70"/>
                  </a:lnTo>
                  <a:lnTo>
                    <a:pt x="543" y="67"/>
                  </a:lnTo>
                  <a:lnTo>
                    <a:pt x="560" y="62"/>
                  </a:lnTo>
                  <a:lnTo>
                    <a:pt x="567" y="59"/>
                  </a:lnTo>
                  <a:lnTo>
                    <a:pt x="574" y="55"/>
                  </a:lnTo>
                  <a:lnTo>
                    <a:pt x="593" y="45"/>
                  </a:lnTo>
                  <a:lnTo>
                    <a:pt x="611" y="34"/>
                  </a:lnTo>
                  <a:lnTo>
                    <a:pt x="629" y="24"/>
                  </a:lnTo>
                  <a:lnTo>
                    <a:pt x="645" y="17"/>
                  </a:lnTo>
                  <a:lnTo>
                    <a:pt x="675" y="8"/>
                  </a:lnTo>
                  <a:lnTo>
                    <a:pt x="692" y="7"/>
                  </a:lnTo>
                  <a:lnTo>
                    <a:pt x="707" y="5"/>
                  </a:lnTo>
                  <a:lnTo>
                    <a:pt x="708" y="5"/>
                  </a:lnTo>
                  <a:lnTo>
                    <a:pt x="710" y="4"/>
                  </a:lnTo>
                  <a:lnTo>
                    <a:pt x="710" y="1"/>
                  </a:lnTo>
                  <a:lnTo>
                    <a:pt x="708" y="0"/>
                  </a:lnTo>
                  <a:lnTo>
                    <a:pt x="707" y="0"/>
                  </a:lnTo>
                  <a:lnTo>
                    <a:pt x="692" y="1"/>
                  </a:lnTo>
                  <a:lnTo>
                    <a:pt x="675" y="2"/>
                  </a:lnTo>
                  <a:lnTo>
                    <a:pt x="642" y="11"/>
                  </a:lnTo>
                  <a:lnTo>
                    <a:pt x="627" y="18"/>
                  </a:lnTo>
                  <a:lnTo>
                    <a:pt x="608" y="28"/>
                  </a:lnTo>
                  <a:lnTo>
                    <a:pt x="590" y="39"/>
                  </a:lnTo>
                  <a:lnTo>
                    <a:pt x="572" y="49"/>
                  </a:lnTo>
                  <a:lnTo>
                    <a:pt x="564" y="53"/>
                  </a:lnTo>
                  <a:lnTo>
                    <a:pt x="557" y="56"/>
                  </a:lnTo>
                  <a:lnTo>
                    <a:pt x="543" y="62"/>
                  </a:lnTo>
                  <a:lnTo>
                    <a:pt x="522" y="65"/>
                  </a:lnTo>
                  <a:lnTo>
                    <a:pt x="471" y="67"/>
                  </a:lnTo>
                  <a:lnTo>
                    <a:pt x="447" y="65"/>
                  </a:lnTo>
                  <a:lnTo>
                    <a:pt x="405" y="56"/>
                  </a:lnTo>
                  <a:lnTo>
                    <a:pt x="385" y="53"/>
                  </a:lnTo>
                  <a:lnTo>
                    <a:pt x="367" y="50"/>
                  </a:lnTo>
                  <a:lnTo>
                    <a:pt x="336" y="53"/>
                  </a:lnTo>
                  <a:lnTo>
                    <a:pt x="334" y="53"/>
                  </a:lnTo>
                  <a:lnTo>
                    <a:pt x="315" y="62"/>
                  </a:lnTo>
                  <a:lnTo>
                    <a:pt x="296" y="67"/>
                  </a:lnTo>
                  <a:lnTo>
                    <a:pt x="275" y="70"/>
                  </a:lnTo>
                  <a:lnTo>
                    <a:pt x="214" y="70"/>
                  </a:lnTo>
                  <a:lnTo>
                    <a:pt x="181" y="67"/>
                  </a:lnTo>
                  <a:lnTo>
                    <a:pt x="155" y="62"/>
                  </a:lnTo>
                  <a:lnTo>
                    <a:pt x="133" y="55"/>
                  </a:lnTo>
                  <a:lnTo>
                    <a:pt x="109" y="48"/>
                  </a:lnTo>
                  <a:lnTo>
                    <a:pt x="87" y="39"/>
                  </a:lnTo>
                  <a:lnTo>
                    <a:pt x="72" y="34"/>
                  </a:lnTo>
                  <a:lnTo>
                    <a:pt x="59" y="29"/>
                  </a:lnTo>
                  <a:lnTo>
                    <a:pt x="58" y="29"/>
                  </a:lnTo>
                  <a:lnTo>
                    <a:pt x="3" y="3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2" name="Freeform 2714"/>
            <p:cNvSpPr>
              <a:spLocks/>
            </p:cNvSpPr>
            <p:nvPr/>
          </p:nvSpPr>
          <p:spPr bwMode="auto">
            <a:xfrm>
              <a:off x="2237" y="2933"/>
              <a:ext cx="320" cy="28"/>
            </a:xfrm>
            <a:custGeom>
              <a:avLst/>
              <a:gdLst>
                <a:gd name="T0" fmla="*/ 2 w 640"/>
                <a:gd name="T1" fmla="*/ 51 h 57"/>
                <a:gd name="T2" fmla="*/ 1 w 640"/>
                <a:gd name="T3" fmla="*/ 51 h 57"/>
                <a:gd name="T4" fmla="*/ 0 w 640"/>
                <a:gd name="T5" fmla="*/ 52 h 57"/>
                <a:gd name="T6" fmla="*/ 0 w 640"/>
                <a:gd name="T7" fmla="*/ 55 h 57"/>
                <a:gd name="T8" fmla="*/ 1 w 640"/>
                <a:gd name="T9" fmla="*/ 57 h 57"/>
                <a:gd name="T10" fmla="*/ 2 w 640"/>
                <a:gd name="T11" fmla="*/ 57 h 57"/>
                <a:gd name="T12" fmla="*/ 18 w 640"/>
                <a:gd name="T13" fmla="*/ 54 h 57"/>
                <a:gd name="T14" fmla="*/ 35 w 640"/>
                <a:gd name="T15" fmla="*/ 51 h 57"/>
                <a:gd name="T16" fmla="*/ 87 w 640"/>
                <a:gd name="T17" fmla="*/ 38 h 57"/>
                <a:gd name="T18" fmla="*/ 98 w 640"/>
                <a:gd name="T19" fmla="*/ 34 h 57"/>
                <a:gd name="T20" fmla="*/ 122 w 640"/>
                <a:gd name="T21" fmla="*/ 27 h 57"/>
                <a:gd name="T22" fmla="*/ 172 w 640"/>
                <a:gd name="T23" fmla="*/ 16 h 57"/>
                <a:gd name="T24" fmla="*/ 196 w 640"/>
                <a:gd name="T25" fmla="*/ 13 h 57"/>
                <a:gd name="T26" fmla="*/ 217 w 640"/>
                <a:gd name="T27" fmla="*/ 14 h 57"/>
                <a:gd name="T28" fmla="*/ 240 w 640"/>
                <a:gd name="T29" fmla="*/ 17 h 57"/>
                <a:gd name="T30" fmla="*/ 258 w 640"/>
                <a:gd name="T31" fmla="*/ 21 h 57"/>
                <a:gd name="T32" fmla="*/ 293 w 640"/>
                <a:gd name="T33" fmla="*/ 25 h 57"/>
                <a:gd name="T34" fmla="*/ 316 w 640"/>
                <a:gd name="T35" fmla="*/ 25 h 57"/>
                <a:gd name="T36" fmla="*/ 341 w 640"/>
                <a:gd name="T37" fmla="*/ 23 h 57"/>
                <a:gd name="T38" fmla="*/ 371 w 640"/>
                <a:gd name="T39" fmla="*/ 18 h 57"/>
                <a:gd name="T40" fmla="*/ 400 w 640"/>
                <a:gd name="T41" fmla="*/ 13 h 57"/>
                <a:gd name="T42" fmla="*/ 426 w 640"/>
                <a:gd name="T43" fmla="*/ 9 h 57"/>
                <a:gd name="T44" fmla="*/ 451 w 640"/>
                <a:gd name="T45" fmla="*/ 6 h 57"/>
                <a:gd name="T46" fmla="*/ 478 w 640"/>
                <a:gd name="T47" fmla="*/ 6 h 57"/>
                <a:gd name="T48" fmla="*/ 504 w 640"/>
                <a:gd name="T49" fmla="*/ 9 h 57"/>
                <a:gd name="T50" fmla="*/ 526 w 640"/>
                <a:gd name="T51" fmla="*/ 14 h 57"/>
                <a:gd name="T52" fmla="*/ 550 w 640"/>
                <a:gd name="T53" fmla="*/ 21 h 57"/>
                <a:gd name="T54" fmla="*/ 595 w 640"/>
                <a:gd name="T55" fmla="*/ 38 h 57"/>
                <a:gd name="T56" fmla="*/ 616 w 640"/>
                <a:gd name="T57" fmla="*/ 45 h 57"/>
                <a:gd name="T58" fmla="*/ 636 w 640"/>
                <a:gd name="T59" fmla="*/ 52 h 57"/>
                <a:gd name="T60" fmla="*/ 639 w 640"/>
                <a:gd name="T61" fmla="*/ 52 h 57"/>
                <a:gd name="T62" fmla="*/ 640 w 640"/>
                <a:gd name="T63" fmla="*/ 51 h 57"/>
                <a:gd name="T64" fmla="*/ 640 w 640"/>
                <a:gd name="T65" fmla="*/ 48 h 57"/>
                <a:gd name="T66" fmla="*/ 639 w 640"/>
                <a:gd name="T67" fmla="*/ 47 h 57"/>
                <a:gd name="T68" fmla="*/ 619 w 640"/>
                <a:gd name="T69" fmla="*/ 40 h 57"/>
                <a:gd name="T70" fmla="*/ 598 w 640"/>
                <a:gd name="T71" fmla="*/ 33 h 57"/>
                <a:gd name="T72" fmla="*/ 553 w 640"/>
                <a:gd name="T73" fmla="*/ 16 h 57"/>
                <a:gd name="T74" fmla="*/ 529 w 640"/>
                <a:gd name="T75" fmla="*/ 9 h 57"/>
                <a:gd name="T76" fmla="*/ 504 w 640"/>
                <a:gd name="T77" fmla="*/ 3 h 57"/>
                <a:gd name="T78" fmla="*/ 478 w 640"/>
                <a:gd name="T79" fmla="*/ 0 h 57"/>
                <a:gd name="T80" fmla="*/ 451 w 640"/>
                <a:gd name="T81" fmla="*/ 0 h 57"/>
                <a:gd name="T82" fmla="*/ 426 w 640"/>
                <a:gd name="T83" fmla="*/ 3 h 57"/>
                <a:gd name="T84" fmla="*/ 400 w 640"/>
                <a:gd name="T85" fmla="*/ 7 h 57"/>
                <a:gd name="T86" fmla="*/ 371 w 640"/>
                <a:gd name="T87" fmla="*/ 13 h 57"/>
                <a:gd name="T88" fmla="*/ 341 w 640"/>
                <a:gd name="T89" fmla="*/ 17 h 57"/>
                <a:gd name="T90" fmla="*/ 316 w 640"/>
                <a:gd name="T91" fmla="*/ 20 h 57"/>
                <a:gd name="T92" fmla="*/ 293 w 640"/>
                <a:gd name="T93" fmla="*/ 20 h 57"/>
                <a:gd name="T94" fmla="*/ 258 w 640"/>
                <a:gd name="T95" fmla="*/ 16 h 57"/>
                <a:gd name="T96" fmla="*/ 240 w 640"/>
                <a:gd name="T97" fmla="*/ 11 h 57"/>
                <a:gd name="T98" fmla="*/ 217 w 640"/>
                <a:gd name="T99" fmla="*/ 9 h 57"/>
                <a:gd name="T100" fmla="*/ 196 w 640"/>
                <a:gd name="T101" fmla="*/ 7 h 57"/>
                <a:gd name="T102" fmla="*/ 172 w 640"/>
                <a:gd name="T103" fmla="*/ 10 h 57"/>
                <a:gd name="T104" fmla="*/ 122 w 640"/>
                <a:gd name="T105" fmla="*/ 21 h 57"/>
                <a:gd name="T106" fmla="*/ 96 w 640"/>
                <a:gd name="T107" fmla="*/ 28 h 57"/>
                <a:gd name="T108" fmla="*/ 84 w 640"/>
                <a:gd name="T109" fmla="*/ 33 h 57"/>
                <a:gd name="T110" fmla="*/ 35 w 640"/>
                <a:gd name="T111" fmla="*/ 45 h 57"/>
                <a:gd name="T112" fmla="*/ 18 w 640"/>
                <a:gd name="T113" fmla="*/ 48 h 57"/>
                <a:gd name="T114" fmla="*/ 2 w 640"/>
                <a:gd name="T115" fmla="*/ 5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0" h="57">
                  <a:moveTo>
                    <a:pt x="2" y="51"/>
                  </a:moveTo>
                  <a:lnTo>
                    <a:pt x="1" y="51"/>
                  </a:lnTo>
                  <a:lnTo>
                    <a:pt x="0" y="52"/>
                  </a:lnTo>
                  <a:lnTo>
                    <a:pt x="0" y="55"/>
                  </a:lnTo>
                  <a:lnTo>
                    <a:pt x="1" y="57"/>
                  </a:lnTo>
                  <a:lnTo>
                    <a:pt x="2" y="57"/>
                  </a:lnTo>
                  <a:lnTo>
                    <a:pt x="18" y="54"/>
                  </a:lnTo>
                  <a:lnTo>
                    <a:pt x="35" y="51"/>
                  </a:lnTo>
                  <a:lnTo>
                    <a:pt x="87" y="38"/>
                  </a:lnTo>
                  <a:lnTo>
                    <a:pt x="98" y="34"/>
                  </a:lnTo>
                  <a:lnTo>
                    <a:pt x="122" y="27"/>
                  </a:lnTo>
                  <a:lnTo>
                    <a:pt x="172" y="16"/>
                  </a:lnTo>
                  <a:lnTo>
                    <a:pt x="196" y="13"/>
                  </a:lnTo>
                  <a:lnTo>
                    <a:pt x="217" y="14"/>
                  </a:lnTo>
                  <a:lnTo>
                    <a:pt x="240" y="17"/>
                  </a:lnTo>
                  <a:lnTo>
                    <a:pt x="258" y="21"/>
                  </a:lnTo>
                  <a:lnTo>
                    <a:pt x="293" y="25"/>
                  </a:lnTo>
                  <a:lnTo>
                    <a:pt x="316" y="25"/>
                  </a:lnTo>
                  <a:lnTo>
                    <a:pt x="341" y="23"/>
                  </a:lnTo>
                  <a:lnTo>
                    <a:pt x="371" y="18"/>
                  </a:lnTo>
                  <a:lnTo>
                    <a:pt x="400" y="13"/>
                  </a:lnTo>
                  <a:lnTo>
                    <a:pt x="426" y="9"/>
                  </a:lnTo>
                  <a:lnTo>
                    <a:pt x="451" y="6"/>
                  </a:lnTo>
                  <a:lnTo>
                    <a:pt x="478" y="6"/>
                  </a:lnTo>
                  <a:lnTo>
                    <a:pt x="504" y="9"/>
                  </a:lnTo>
                  <a:lnTo>
                    <a:pt x="526" y="14"/>
                  </a:lnTo>
                  <a:lnTo>
                    <a:pt x="550" y="21"/>
                  </a:lnTo>
                  <a:lnTo>
                    <a:pt x="595" y="38"/>
                  </a:lnTo>
                  <a:lnTo>
                    <a:pt x="616" y="45"/>
                  </a:lnTo>
                  <a:lnTo>
                    <a:pt x="636" y="52"/>
                  </a:lnTo>
                  <a:lnTo>
                    <a:pt x="639" y="52"/>
                  </a:lnTo>
                  <a:lnTo>
                    <a:pt x="640" y="51"/>
                  </a:lnTo>
                  <a:lnTo>
                    <a:pt x="640" y="48"/>
                  </a:lnTo>
                  <a:lnTo>
                    <a:pt x="639" y="47"/>
                  </a:lnTo>
                  <a:lnTo>
                    <a:pt x="619" y="40"/>
                  </a:lnTo>
                  <a:lnTo>
                    <a:pt x="598" y="33"/>
                  </a:lnTo>
                  <a:lnTo>
                    <a:pt x="553" y="16"/>
                  </a:lnTo>
                  <a:lnTo>
                    <a:pt x="529" y="9"/>
                  </a:lnTo>
                  <a:lnTo>
                    <a:pt x="504" y="3"/>
                  </a:lnTo>
                  <a:lnTo>
                    <a:pt x="478" y="0"/>
                  </a:lnTo>
                  <a:lnTo>
                    <a:pt x="451" y="0"/>
                  </a:lnTo>
                  <a:lnTo>
                    <a:pt x="426" y="3"/>
                  </a:lnTo>
                  <a:lnTo>
                    <a:pt x="400" y="7"/>
                  </a:lnTo>
                  <a:lnTo>
                    <a:pt x="371" y="13"/>
                  </a:lnTo>
                  <a:lnTo>
                    <a:pt x="341" y="17"/>
                  </a:lnTo>
                  <a:lnTo>
                    <a:pt x="316" y="20"/>
                  </a:lnTo>
                  <a:lnTo>
                    <a:pt x="293" y="20"/>
                  </a:lnTo>
                  <a:lnTo>
                    <a:pt x="258" y="16"/>
                  </a:lnTo>
                  <a:lnTo>
                    <a:pt x="240" y="11"/>
                  </a:lnTo>
                  <a:lnTo>
                    <a:pt x="217" y="9"/>
                  </a:lnTo>
                  <a:lnTo>
                    <a:pt x="196" y="7"/>
                  </a:lnTo>
                  <a:lnTo>
                    <a:pt x="172" y="10"/>
                  </a:lnTo>
                  <a:lnTo>
                    <a:pt x="122" y="21"/>
                  </a:lnTo>
                  <a:lnTo>
                    <a:pt x="96" y="28"/>
                  </a:lnTo>
                  <a:lnTo>
                    <a:pt x="84" y="33"/>
                  </a:lnTo>
                  <a:lnTo>
                    <a:pt x="35" y="45"/>
                  </a:lnTo>
                  <a:lnTo>
                    <a:pt x="18" y="48"/>
                  </a:lnTo>
                  <a:lnTo>
                    <a:pt x="2"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3" name="Freeform 2715"/>
            <p:cNvSpPr>
              <a:spLocks/>
            </p:cNvSpPr>
            <p:nvPr/>
          </p:nvSpPr>
          <p:spPr bwMode="auto">
            <a:xfrm>
              <a:off x="2241" y="2949"/>
              <a:ext cx="128" cy="35"/>
            </a:xfrm>
            <a:custGeom>
              <a:avLst/>
              <a:gdLst>
                <a:gd name="T0" fmla="*/ 220 w 256"/>
                <a:gd name="T1" fmla="*/ 67 h 69"/>
                <a:gd name="T2" fmla="*/ 222 w 256"/>
                <a:gd name="T3" fmla="*/ 67 h 69"/>
                <a:gd name="T4" fmla="*/ 222 w 256"/>
                <a:gd name="T5" fmla="*/ 66 h 69"/>
                <a:gd name="T6" fmla="*/ 223 w 256"/>
                <a:gd name="T7" fmla="*/ 66 h 69"/>
                <a:gd name="T8" fmla="*/ 223 w 256"/>
                <a:gd name="T9" fmla="*/ 63 h 69"/>
                <a:gd name="T10" fmla="*/ 222 w 256"/>
                <a:gd name="T11" fmla="*/ 63 h 69"/>
                <a:gd name="T12" fmla="*/ 222 w 256"/>
                <a:gd name="T13" fmla="*/ 62 h 69"/>
                <a:gd name="T14" fmla="*/ 198 w 256"/>
                <a:gd name="T15" fmla="*/ 62 h 69"/>
                <a:gd name="T16" fmla="*/ 186 w 256"/>
                <a:gd name="T17" fmla="*/ 63 h 69"/>
                <a:gd name="T18" fmla="*/ 158 w 256"/>
                <a:gd name="T19" fmla="*/ 63 h 69"/>
                <a:gd name="T20" fmla="*/ 143 w 256"/>
                <a:gd name="T21" fmla="*/ 62 h 69"/>
                <a:gd name="T22" fmla="*/ 124 w 256"/>
                <a:gd name="T23" fmla="*/ 60 h 69"/>
                <a:gd name="T24" fmla="*/ 89 w 256"/>
                <a:gd name="T25" fmla="*/ 52 h 69"/>
                <a:gd name="T26" fmla="*/ 71 w 256"/>
                <a:gd name="T27" fmla="*/ 46 h 69"/>
                <a:gd name="T28" fmla="*/ 55 w 256"/>
                <a:gd name="T29" fmla="*/ 40 h 69"/>
                <a:gd name="T30" fmla="*/ 38 w 256"/>
                <a:gd name="T31" fmla="*/ 33 h 69"/>
                <a:gd name="T32" fmla="*/ 30 w 256"/>
                <a:gd name="T33" fmla="*/ 32 h 69"/>
                <a:gd name="T34" fmla="*/ 23 w 256"/>
                <a:gd name="T35" fmla="*/ 32 h 69"/>
                <a:gd name="T36" fmla="*/ 47 w 256"/>
                <a:gd name="T37" fmla="*/ 29 h 69"/>
                <a:gd name="T38" fmla="*/ 75 w 256"/>
                <a:gd name="T39" fmla="*/ 24 h 69"/>
                <a:gd name="T40" fmla="*/ 102 w 256"/>
                <a:gd name="T41" fmla="*/ 18 h 69"/>
                <a:gd name="T42" fmla="*/ 124 w 256"/>
                <a:gd name="T43" fmla="*/ 14 h 69"/>
                <a:gd name="T44" fmla="*/ 144 w 256"/>
                <a:gd name="T45" fmla="*/ 9 h 69"/>
                <a:gd name="T46" fmla="*/ 185 w 256"/>
                <a:gd name="T47" fmla="*/ 5 h 69"/>
                <a:gd name="T48" fmla="*/ 217 w 256"/>
                <a:gd name="T49" fmla="*/ 5 h 69"/>
                <a:gd name="T50" fmla="*/ 227 w 256"/>
                <a:gd name="T51" fmla="*/ 8 h 69"/>
                <a:gd name="T52" fmla="*/ 241 w 256"/>
                <a:gd name="T53" fmla="*/ 16 h 69"/>
                <a:gd name="T54" fmla="*/ 247 w 256"/>
                <a:gd name="T55" fmla="*/ 19 h 69"/>
                <a:gd name="T56" fmla="*/ 251 w 256"/>
                <a:gd name="T57" fmla="*/ 21 h 69"/>
                <a:gd name="T58" fmla="*/ 254 w 256"/>
                <a:gd name="T59" fmla="*/ 21 h 69"/>
                <a:gd name="T60" fmla="*/ 256 w 256"/>
                <a:gd name="T61" fmla="*/ 19 h 69"/>
                <a:gd name="T62" fmla="*/ 256 w 256"/>
                <a:gd name="T63" fmla="*/ 16 h 69"/>
                <a:gd name="T64" fmla="*/ 254 w 256"/>
                <a:gd name="T65" fmla="*/ 15 h 69"/>
                <a:gd name="T66" fmla="*/ 250 w 256"/>
                <a:gd name="T67" fmla="*/ 14 h 69"/>
                <a:gd name="T68" fmla="*/ 244 w 256"/>
                <a:gd name="T69" fmla="*/ 11 h 69"/>
                <a:gd name="T70" fmla="*/ 230 w 256"/>
                <a:gd name="T71" fmla="*/ 2 h 69"/>
                <a:gd name="T72" fmla="*/ 229 w 256"/>
                <a:gd name="T73" fmla="*/ 2 h 69"/>
                <a:gd name="T74" fmla="*/ 217 w 256"/>
                <a:gd name="T75" fmla="*/ 0 h 69"/>
                <a:gd name="T76" fmla="*/ 185 w 256"/>
                <a:gd name="T77" fmla="*/ 0 h 69"/>
                <a:gd name="T78" fmla="*/ 144 w 256"/>
                <a:gd name="T79" fmla="*/ 4 h 69"/>
                <a:gd name="T80" fmla="*/ 124 w 256"/>
                <a:gd name="T81" fmla="*/ 8 h 69"/>
                <a:gd name="T82" fmla="*/ 102 w 256"/>
                <a:gd name="T83" fmla="*/ 12 h 69"/>
                <a:gd name="T84" fmla="*/ 75 w 256"/>
                <a:gd name="T85" fmla="*/ 18 h 69"/>
                <a:gd name="T86" fmla="*/ 47 w 256"/>
                <a:gd name="T87" fmla="*/ 24 h 69"/>
                <a:gd name="T88" fmla="*/ 23 w 256"/>
                <a:gd name="T89" fmla="*/ 26 h 69"/>
                <a:gd name="T90" fmla="*/ 1 w 256"/>
                <a:gd name="T91" fmla="*/ 26 h 69"/>
                <a:gd name="T92" fmla="*/ 1 w 256"/>
                <a:gd name="T93" fmla="*/ 28 h 69"/>
                <a:gd name="T94" fmla="*/ 0 w 256"/>
                <a:gd name="T95" fmla="*/ 28 h 69"/>
                <a:gd name="T96" fmla="*/ 0 w 256"/>
                <a:gd name="T97" fmla="*/ 31 h 69"/>
                <a:gd name="T98" fmla="*/ 1 w 256"/>
                <a:gd name="T99" fmla="*/ 31 h 69"/>
                <a:gd name="T100" fmla="*/ 1 w 256"/>
                <a:gd name="T101" fmla="*/ 32 h 69"/>
                <a:gd name="T102" fmla="*/ 3 w 256"/>
                <a:gd name="T103" fmla="*/ 32 h 69"/>
                <a:gd name="T104" fmla="*/ 35 w 256"/>
                <a:gd name="T105" fmla="*/ 39 h 69"/>
                <a:gd name="T106" fmla="*/ 52 w 256"/>
                <a:gd name="T107" fmla="*/ 46 h 69"/>
                <a:gd name="T108" fmla="*/ 68 w 256"/>
                <a:gd name="T109" fmla="*/ 52 h 69"/>
                <a:gd name="T110" fmla="*/ 86 w 256"/>
                <a:gd name="T111" fmla="*/ 57 h 69"/>
                <a:gd name="T112" fmla="*/ 124 w 256"/>
                <a:gd name="T113" fmla="*/ 66 h 69"/>
                <a:gd name="T114" fmla="*/ 143 w 256"/>
                <a:gd name="T115" fmla="*/ 67 h 69"/>
                <a:gd name="T116" fmla="*/ 158 w 256"/>
                <a:gd name="T117" fmla="*/ 69 h 69"/>
                <a:gd name="T118" fmla="*/ 186 w 256"/>
                <a:gd name="T119" fmla="*/ 69 h 69"/>
                <a:gd name="T120" fmla="*/ 198 w 256"/>
                <a:gd name="T121" fmla="*/ 67 h 69"/>
                <a:gd name="T122" fmla="*/ 220 w 256"/>
                <a:gd name="T123"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69">
                  <a:moveTo>
                    <a:pt x="220" y="67"/>
                  </a:moveTo>
                  <a:lnTo>
                    <a:pt x="222" y="67"/>
                  </a:lnTo>
                  <a:lnTo>
                    <a:pt x="222" y="66"/>
                  </a:lnTo>
                  <a:lnTo>
                    <a:pt x="223" y="66"/>
                  </a:lnTo>
                  <a:lnTo>
                    <a:pt x="223" y="63"/>
                  </a:lnTo>
                  <a:lnTo>
                    <a:pt x="222" y="63"/>
                  </a:lnTo>
                  <a:lnTo>
                    <a:pt x="222" y="62"/>
                  </a:lnTo>
                  <a:lnTo>
                    <a:pt x="198" y="62"/>
                  </a:lnTo>
                  <a:lnTo>
                    <a:pt x="186" y="63"/>
                  </a:lnTo>
                  <a:lnTo>
                    <a:pt x="158" y="63"/>
                  </a:lnTo>
                  <a:lnTo>
                    <a:pt x="143" y="62"/>
                  </a:lnTo>
                  <a:lnTo>
                    <a:pt x="124" y="60"/>
                  </a:lnTo>
                  <a:lnTo>
                    <a:pt x="89" y="52"/>
                  </a:lnTo>
                  <a:lnTo>
                    <a:pt x="71" y="46"/>
                  </a:lnTo>
                  <a:lnTo>
                    <a:pt x="55" y="40"/>
                  </a:lnTo>
                  <a:lnTo>
                    <a:pt x="38" y="33"/>
                  </a:lnTo>
                  <a:lnTo>
                    <a:pt x="30" y="32"/>
                  </a:lnTo>
                  <a:lnTo>
                    <a:pt x="23" y="32"/>
                  </a:lnTo>
                  <a:lnTo>
                    <a:pt x="47" y="29"/>
                  </a:lnTo>
                  <a:lnTo>
                    <a:pt x="75" y="24"/>
                  </a:lnTo>
                  <a:lnTo>
                    <a:pt x="102" y="18"/>
                  </a:lnTo>
                  <a:lnTo>
                    <a:pt x="124" y="14"/>
                  </a:lnTo>
                  <a:lnTo>
                    <a:pt x="144" y="9"/>
                  </a:lnTo>
                  <a:lnTo>
                    <a:pt x="185" y="5"/>
                  </a:lnTo>
                  <a:lnTo>
                    <a:pt x="217" y="5"/>
                  </a:lnTo>
                  <a:lnTo>
                    <a:pt x="227" y="8"/>
                  </a:lnTo>
                  <a:lnTo>
                    <a:pt x="241" y="16"/>
                  </a:lnTo>
                  <a:lnTo>
                    <a:pt x="247" y="19"/>
                  </a:lnTo>
                  <a:lnTo>
                    <a:pt x="251" y="21"/>
                  </a:lnTo>
                  <a:lnTo>
                    <a:pt x="254" y="21"/>
                  </a:lnTo>
                  <a:lnTo>
                    <a:pt x="256" y="19"/>
                  </a:lnTo>
                  <a:lnTo>
                    <a:pt x="256" y="16"/>
                  </a:lnTo>
                  <a:lnTo>
                    <a:pt x="254" y="15"/>
                  </a:lnTo>
                  <a:lnTo>
                    <a:pt x="250" y="14"/>
                  </a:lnTo>
                  <a:lnTo>
                    <a:pt x="244" y="11"/>
                  </a:lnTo>
                  <a:lnTo>
                    <a:pt x="230" y="2"/>
                  </a:lnTo>
                  <a:lnTo>
                    <a:pt x="229" y="2"/>
                  </a:lnTo>
                  <a:lnTo>
                    <a:pt x="217" y="0"/>
                  </a:lnTo>
                  <a:lnTo>
                    <a:pt x="185" y="0"/>
                  </a:lnTo>
                  <a:lnTo>
                    <a:pt x="144" y="4"/>
                  </a:lnTo>
                  <a:lnTo>
                    <a:pt x="124" y="8"/>
                  </a:lnTo>
                  <a:lnTo>
                    <a:pt x="102" y="12"/>
                  </a:lnTo>
                  <a:lnTo>
                    <a:pt x="75" y="18"/>
                  </a:lnTo>
                  <a:lnTo>
                    <a:pt x="47" y="24"/>
                  </a:lnTo>
                  <a:lnTo>
                    <a:pt x="23" y="26"/>
                  </a:lnTo>
                  <a:lnTo>
                    <a:pt x="1" y="26"/>
                  </a:lnTo>
                  <a:lnTo>
                    <a:pt x="1" y="28"/>
                  </a:lnTo>
                  <a:lnTo>
                    <a:pt x="0" y="28"/>
                  </a:lnTo>
                  <a:lnTo>
                    <a:pt x="0" y="31"/>
                  </a:lnTo>
                  <a:lnTo>
                    <a:pt x="1" y="31"/>
                  </a:lnTo>
                  <a:lnTo>
                    <a:pt x="1" y="32"/>
                  </a:lnTo>
                  <a:lnTo>
                    <a:pt x="3" y="32"/>
                  </a:lnTo>
                  <a:lnTo>
                    <a:pt x="35" y="39"/>
                  </a:lnTo>
                  <a:lnTo>
                    <a:pt x="52" y="46"/>
                  </a:lnTo>
                  <a:lnTo>
                    <a:pt x="68" y="52"/>
                  </a:lnTo>
                  <a:lnTo>
                    <a:pt x="86" y="57"/>
                  </a:lnTo>
                  <a:lnTo>
                    <a:pt x="124" y="66"/>
                  </a:lnTo>
                  <a:lnTo>
                    <a:pt x="143" y="67"/>
                  </a:lnTo>
                  <a:lnTo>
                    <a:pt x="158" y="69"/>
                  </a:lnTo>
                  <a:lnTo>
                    <a:pt x="186" y="69"/>
                  </a:lnTo>
                  <a:lnTo>
                    <a:pt x="198" y="67"/>
                  </a:lnTo>
                  <a:lnTo>
                    <a:pt x="220" y="6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4" name="Freeform 2716"/>
            <p:cNvSpPr>
              <a:spLocks/>
            </p:cNvSpPr>
            <p:nvPr/>
          </p:nvSpPr>
          <p:spPr bwMode="auto">
            <a:xfrm>
              <a:off x="2312" y="2958"/>
              <a:ext cx="56" cy="25"/>
            </a:xfrm>
            <a:custGeom>
              <a:avLst/>
              <a:gdLst>
                <a:gd name="T0" fmla="*/ 76 w 111"/>
                <a:gd name="T1" fmla="*/ 51 h 51"/>
                <a:gd name="T2" fmla="*/ 79 w 111"/>
                <a:gd name="T3" fmla="*/ 51 h 51"/>
                <a:gd name="T4" fmla="*/ 80 w 111"/>
                <a:gd name="T5" fmla="*/ 50 h 51"/>
                <a:gd name="T6" fmla="*/ 80 w 111"/>
                <a:gd name="T7" fmla="*/ 47 h 51"/>
                <a:gd name="T8" fmla="*/ 79 w 111"/>
                <a:gd name="T9" fmla="*/ 46 h 51"/>
                <a:gd name="T10" fmla="*/ 56 w 111"/>
                <a:gd name="T11" fmla="*/ 37 h 51"/>
                <a:gd name="T12" fmla="*/ 36 w 111"/>
                <a:gd name="T13" fmla="*/ 30 h 51"/>
                <a:gd name="T14" fmla="*/ 29 w 111"/>
                <a:gd name="T15" fmla="*/ 26 h 51"/>
                <a:gd name="T16" fmla="*/ 21 w 111"/>
                <a:gd name="T17" fmla="*/ 22 h 51"/>
                <a:gd name="T18" fmla="*/ 19 w 111"/>
                <a:gd name="T19" fmla="*/ 22 h 51"/>
                <a:gd name="T20" fmla="*/ 12 w 111"/>
                <a:gd name="T21" fmla="*/ 20 h 51"/>
                <a:gd name="T22" fmla="*/ 17 w 111"/>
                <a:gd name="T23" fmla="*/ 22 h 51"/>
                <a:gd name="T24" fmla="*/ 25 w 111"/>
                <a:gd name="T25" fmla="*/ 22 h 51"/>
                <a:gd name="T26" fmla="*/ 38 w 111"/>
                <a:gd name="T27" fmla="*/ 20 h 51"/>
                <a:gd name="T28" fmla="*/ 48 w 111"/>
                <a:gd name="T29" fmla="*/ 19 h 51"/>
                <a:gd name="T30" fmla="*/ 59 w 111"/>
                <a:gd name="T31" fmla="*/ 16 h 51"/>
                <a:gd name="T32" fmla="*/ 67 w 111"/>
                <a:gd name="T33" fmla="*/ 12 h 51"/>
                <a:gd name="T34" fmla="*/ 79 w 111"/>
                <a:gd name="T35" fmla="*/ 10 h 51"/>
                <a:gd name="T36" fmla="*/ 90 w 111"/>
                <a:gd name="T37" fmla="*/ 8 h 51"/>
                <a:gd name="T38" fmla="*/ 108 w 111"/>
                <a:gd name="T39" fmla="*/ 6 h 51"/>
                <a:gd name="T40" fmla="*/ 110 w 111"/>
                <a:gd name="T41" fmla="*/ 6 h 51"/>
                <a:gd name="T42" fmla="*/ 111 w 111"/>
                <a:gd name="T43" fmla="*/ 5 h 51"/>
                <a:gd name="T44" fmla="*/ 111 w 111"/>
                <a:gd name="T45" fmla="*/ 2 h 51"/>
                <a:gd name="T46" fmla="*/ 110 w 111"/>
                <a:gd name="T47" fmla="*/ 0 h 51"/>
                <a:gd name="T48" fmla="*/ 108 w 111"/>
                <a:gd name="T49" fmla="*/ 0 h 51"/>
                <a:gd name="T50" fmla="*/ 90 w 111"/>
                <a:gd name="T51" fmla="*/ 2 h 51"/>
                <a:gd name="T52" fmla="*/ 79 w 111"/>
                <a:gd name="T53" fmla="*/ 5 h 51"/>
                <a:gd name="T54" fmla="*/ 66 w 111"/>
                <a:gd name="T55" fmla="*/ 6 h 51"/>
                <a:gd name="T56" fmla="*/ 65 w 111"/>
                <a:gd name="T57" fmla="*/ 6 h 51"/>
                <a:gd name="T58" fmla="*/ 56 w 111"/>
                <a:gd name="T59" fmla="*/ 10 h 51"/>
                <a:gd name="T60" fmla="*/ 48 w 111"/>
                <a:gd name="T61" fmla="*/ 13 h 51"/>
                <a:gd name="T62" fmla="*/ 38 w 111"/>
                <a:gd name="T63" fmla="*/ 15 h 51"/>
                <a:gd name="T64" fmla="*/ 25 w 111"/>
                <a:gd name="T65" fmla="*/ 16 h 51"/>
                <a:gd name="T66" fmla="*/ 2 w 111"/>
                <a:gd name="T67" fmla="*/ 17 h 51"/>
                <a:gd name="T68" fmla="*/ 1 w 111"/>
                <a:gd name="T69" fmla="*/ 17 h 51"/>
                <a:gd name="T70" fmla="*/ 1 w 111"/>
                <a:gd name="T71" fmla="*/ 19 h 51"/>
                <a:gd name="T72" fmla="*/ 0 w 111"/>
                <a:gd name="T73" fmla="*/ 19 h 51"/>
                <a:gd name="T74" fmla="*/ 0 w 111"/>
                <a:gd name="T75" fmla="*/ 22 h 51"/>
                <a:gd name="T76" fmla="*/ 1 w 111"/>
                <a:gd name="T77" fmla="*/ 22 h 51"/>
                <a:gd name="T78" fmla="*/ 1 w 111"/>
                <a:gd name="T79" fmla="*/ 23 h 51"/>
                <a:gd name="T80" fmla="*/ 11 w 111"/>
                <a:gd name="T81" fmla="*/ 26 h 51"/>
                <a:gd name="T82" fmla="*/ 18 w 111"/>
                <a:gd name="T83" fmla="*/ 27 h 51"/>
                <a:gd name="T84" fmla="*/ 26 w 111"/>
                <a:gd name="T85" fmla="*/ 32 h 51"/>
                <a:gd name="T86" fmla="*/ 34 w 111"/>
                <a:gd name="T87" fmla="*/ 36 h 51"/>
                <a:gd name="T88" fmla="*/ 53 w 111"/>
                <a:gd name="T89" fmla="*/ 43 h 51"/>
                <a:gd name="T90" fmla="*/ 76 w 111"/>
                <a:gd name="T9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51">
                  <a:moveTo>
                    <a:pt x="76" y="51"/>
                  </a:moveTo>
                  <a:lnTo>
                    <a:pt x="79" y="51"/>
                  </a:lnTo>
                  <a:lnTo>
                    <a:pt x="80" y="50"/>
                  </a:lnTo>
                  <a:lnTo>
                    <a:pt x="80" y="47"/>
                  </a:lnTo>
                  <a:lnTo>
                    <a:pt x="79" y="46"/>
                  </a:lnTo>
                  <a:lnTo>
                    <a:pt x="56" y="37"/>
                  </a:lnTo>
                  <a:lnTo>
                    <a:pt x="36" y="30"/>
                  </a:lnTo>
                  <a:lnTo>
                    <a:pt x="29" y="26"/>
                  </a:lnTo>
                  <a:lnTo>
                    <a:pt x="21" y="22"/>
                  </a:lnTo>
                  <a:lnTo>
                    <a:pt x="19" y="22"/>
                  </a:lnTo>
                  <a:lnTo>
                    <a:pt x="12" y="20"/>
                  </a:lnTo>
                  <a:lnTo>
                    <a:pt x="17" y="22"/>
                  </a:lnTo>
                  <a:lnTo>
                    <a:pt x="25" y="22"/>
                  </a:lnTo>
                  <a:lnTo>
                    <a:pt x="38" y="20"/>
                  </a:lnTo>
                  <a:lnTo>
                    <a:pt x="48" y="19"/>
                  </a:lnTo>
                  <a:lnTo>
                    <a:pt x="59" y="16"/>
                  </a:lnTo>
                  <a:lnTo>
                    <a:pt x="67" y="12"/>
                  </a:lnTo>
                  <a:lnTo>
                    <a:pt x="79" y="10"/>
                  </a:lnTo>
                  <a:lnTo>
                    <a:pt x="90" y="8"/>
                  </a:lnTo>
                  <a:lnTo>
                    <a:pt x="108" y="6"/>
                  </a:lnTo>
                  <a:lnTo>
                    <a:pt x="110" y="6"/>
                  </a:lnTo>
                  <a:lnTo>
                    <a:pt x="111" y="5"/>
                  </a:lnTo>
                  <a:lnTo>
                    <a:pt x="111" y="2"/>
                  </a:lnTo>
                  <a:lnTo>
                    <a:pt x="110" y="0"/>
                  </a:lnTo>
                  <a:lnTo>
                    <a:pt x="108" y="0"/>
                  </a:lnTo>
                  <a:lnTo>
                    <a:pt x="90" y="2"/>
                  </a:lnTo>
                  <a:lnTo>
                    <a:pt x="79" y="5"/>
                  </a:lnTo>
                  <a:lnTo>
                    <a:pt x="66" y="6"/>
                  </a:lnTo>
                  <a:lnTo>
                    <a:pt x="65" y="6"/>
                  </a:lnTo>
                  <a:lnTo>
                    <a:pt x="56" y="10"/>
                  </a:lnTo>
                  <a:lnTo>
                    <a:pt x="48" y="13"/>
                  </a:lnTo>
                  <a:lnTo>
                    <a:pt x="38" y="15"/>
                  </a:lnTo>
                  <a:lnTo>
                    <a:pt x="25" y="16"/>
                  </a:lnTo>
                  <a:lnTo>
                    <a:pt x="2" y="17"/>
                  </a:lnTo>
                  <a:lnTo>
                    <a:pt x="1" y="17"/>
                  </a:lnTo>
                  <a:lnTo>
                    <a:pt x="1" y="19"/>
                  </a:lnTo>
                  <a:lnTo>
                    <a:pt x="0" y="19"/>
                  </a:lnTo>
                  <a:lnTo>
                    <a:pt x="0" y="22"/>
                  </a:lnTo>
                  <a:lnTo>
                    <a:pt x="1" y="22"/>
                  </a:lnTo>
                  <a:lnTo>
                    <a:pt x="1" y="23"/>
                  </a:lnTo>
                  <a:lnTo>
                    <a:pt x="11" y="26"/>
                  </a:lnTo>
                  <a:lnTo>
                    <a:pt x="18" y="27"/>
                  </a:lnTo>
                  <a:lnTo>
                    <a:pt x="26" y="32"/>
                  </a:lnTo>
                  <a:lnTo>
                    <a:pt x="34" y="36"/>
                  </a:lnTo>
                  <a:lnTo>
                    <a:pt x="53" y="43"/>
                  </a:lnTo>
                  <a:lnTo>
                    <a:pt x="76"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5" name="Freeform 2717"/>
            <p:cNvSpPr>
              <a:spLocks/>
            </p:cNvSpPr>
            <p:nvPr/>
          </p:nvSpPr>
          <p:spPr bwMode="auto">
            <a:xfrm>
              <a:off x="2356" y="2988"/>
              <a:ext cx="183" cy="23"/>
            </a:xfrm>
            <a:custGeom>
              <a:avLst/>
              <a:gdLst>
                <a:gd name="T0" fmla="*/ 4 w 366"/>
                <a:gd name="T1" fmla="*/ 0 h 45"/>
                <a:gd name="T2" fmla="*/ 2 w 366"/>
                <a:gd name="T3" fmla="*/ 0 h 45"/>
                <a:gd name="T4" fmla="*/ 0 w 366"/>
                <a:gd name="T5" fmla="*/ 2 h 45"/>
                <a:gd name="T6" fmla="*/ 0 w 366"/>
                <a:gd name="T7" fmla="*/ 4 h 45"/>
                <a:gd name="T8" fmla="*/ 2 w 366"/>
                <a:gd name="T9" fmla="*/ 6 h 45"/>
                <a:gd name="T10" fmla="*/ 41 w 366"/>
                <a:gd name="T11" fmla="*/ 23 h 45"/>
                <a:gd name="T12" fmla="*/ 61 w 366"/>
                <a:gd name="T13" fmla="*/ 30 h 45"/>
                <a:gd name="T14" fmla="*/ 103 w 366"/>
                <a:gd name="T15" fmla="*/ 38 h 45"/>
                <a:gd name="T16" fmla="*/ 126 w 366"/>
                <a:gd name="T17" fmla="*/ 42 h 45"/>
                <a:gd name="T18" fmla="*/ 151 w 366"/>
                <a:gd name="T19" fmla="*/ 45 h 45"/>
                <a:gd name="T20" fmla="*/ 175 w 366"/>
                <a:gd name="T21" fmla="*/ 45 h 45"/>
                <a:gd name="T22" fmla="*/ 198 w 366"/>
                <a:gd name="T23" fmla="*/ 44 h 45"/>
                <a:gd name="T24" fmla="*/ 222 w 366"/>
                <a:gd name="T25" fmla="*/ 38 h 45"/>
                <a:gd name="T26" fmla="*/ 246 w 366"/>
                <a:gd name="T27" fmla="*/ 31 h 45"/>
                <a:gd name="T28" fmla="*/ 268 w 366"/>
                <a:gd name="T29" fmla="*/ 24 h 45"/>
                <a:gd name="T30" fmla="*/ 288 w 366"/>
                <a:gd name="T31" fmla="*/ 20 h 45"/>
                <a:gd name="T32" fmla="*/ 308 w 366"/>
                <a:gd name="T33" fmla="*/ 17 h 45"/>
                <a:gd name="T34" fmla="*/ 329 w 366"/>
                <a:gd name="T35" fmla="*/ 16 h 45"/>
                <a:gd name="T36" fmla="*/ 346 w 366"/>
                <a:gd name="T37" fmla="*/ 16 h 45"/>
                <a:gd name="T38" fmla="*/ 357 w 366"/>
                <a:gd name="T39" fmla="*/ 18 h 45"/>
                <a:gd name="T40" fmla="*/ 360 w 366"/>
                <a:gd name="T41" fmla="*/ 18 h 45"/>
                <a:gd name="T42" fmla="*/ 362 w 366"/>
                <a:gd name="T43" fmla="*/ 20 h 45"/>
                <a:gd name="T44" fmla="*/ 364 w 366"/>
                <a:gd name="T45" fmla="*/ 20 h 45"/>
                <a:gd name="T46" fmla="*/ 366 w 366"/>
                <a:gd name="T47" fmla="*/ 18 h 45"/>
                <a:gd name="T48" fmla="*/ 366 w 366"/>
                <a:gd name="T49" fmla="*/ 16 h 45"/>
                <a:gd name="T50" fmla="*/ 364 w 366"/>
                <a:gd name="T51" fmla="*/ 16 h 45"/>
                <a:gd name="T52" fmla="*/ 364 w 366"/>
                <a:gd name="T53" fmla="*/ 14 h 45"/>
                <a:gd name="T54" fmla="*/ 362 w 366"/>
                <a:gd name="T55" fmla="*/ 13 h 45"/>
                <a:gd name="T56" fmla="*/ 357 w 366"/>
                <a:gd name="T57" fmla="*/ 13 h 45"/>
                <a:gd name="T58" fmla="*/ 346 w 366"/>
                <a:gd name="T59" fmla="*/ 10 h 45"/>
                <a:gd name="T60" fmla="*/ 329 w 366"/>
                <a:gd name="T61" fmla="*/ 10 h 45"/>
                <a:gd name="T62" fmla="*/ 308 w 366"/>
                <a:gd name="T63" fmla="*/ 11 h 45"/>
                <a:gd name="T64" fmla="*/ 288 w 366"/>
                <a:gd name="T65" fmla="*/ 14 h 45"/>
                <a:gd name="T66" fmla="*/ 267 w 366"/>
                <a:gd name="T67" fmla="*/ 18 h 45"/>
                <a:gd name="T68" fmla="*/ 219 w 366"/>
                <a:gd name="T69" fmla="*/ 33 h 45"/>
                <a:gd name="T70" fmla="*/ 198 w 366"/>
                <a:gd name="T71" fmla="*/ 38 h 45"/>
                <a:gd name="T72" fmla="*/ 175 w 366"/>
                <a:gd name="T73" fmla="*/ 40 h 45"/>
                <a:gd name="T74" fmla="*/ 151 w 366"/>
                <a:gd name="T75" fmla="*/ 40 h 45"/>
                <a:gd name="T76" fmla="*/ 126 w 366"/>
                <a:gd name="T77" fmla="*/ 37 h 45"/>
                <a:gd name="T78" fmla="*/ 103 w 366"/>
                <a:gd name="T79" fmla="*/ 33 h 45"/>
                <a:gd name="T80" fmla="*/ 82 w 366"/>
                <a:gd name="T81" fmla="*/ 28 h 45"/>
                <a:gd name="T82" fmla="*/ 62 w 366"/>
                <a:gd name="T83" fmla="*/ 24 h 45"/>
                <a:gd name="T84" fmla="*/ 44 w 366"/>
                <a:gd name="T85" fmla="*/ 17 h 45"/>
                <a:gd name="T86" fmla="*/ 4 w 366"/>
                <a:gd name="T8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6" h="45">
                  <a:moveTo>
                    <a:pt x="4" y="0"/>
                  </a:moveTo>
                  <a:lnTo>
                    <a:pt x="2" y="0"/>
                  </a:lnTo>
                  <a:lnTo>
                    <a:pt x="0" y="2"/>
                  </a:lnTo>
                  <a:lnTo>
                    <a:pt x="0" y="4"/>
                  </a:lnTo>
                  <a:lnTo>
                    <a:pt x="2" y="6"/>
                  </a:lnTo>
                  <a:lnTo>
                    <a:pt x="41" y="23"/>
                  </a:lnTo>
                  <a:lnTo>
                    <a:pt x="61" y="30"/>
                  </a:lnTo>
                  <a:lnTo>
                    <a:pt x="103" y="38"/>
                  </a:lnTo>
                  <a:lnTo>
                    <a:pt x="126" y="42"/>
                  </a:lnTo>
                  <a:lnTo>
                    <a:pt x="151" y="45"/>
                  </a:lnTo>
                  <a:lnTo>
                    <a:pt x="175" y="45"/>
                  </a:lnTo>
                  <a:lnTo>
                    <a:pt x="198" y="44"/>
                  </a:lnTo>
                  <a:lnTo>
                    <a:pt x="222" y="38"/>
                  </a:lnTo>
                  <a:lnTo>
                    <a:pt x="246" y="31"/>
                  </a:lnTo>
                  <a:lnTo>
                    <a:pt x="268" y="24"/>
                  </a:lnTo>
                  <a:lnTo>
                    <a:pt x="288" y="20"/>
                  </a:lnTo>
                  <a:lnTo>
                    <a:pt x="308" y="17"/>
                  </a:lnTo>
                  <a:lnTo>
                    <a:pt x="329" y="16"/>
                  </a:lnTo>
                  <a:lnTo>
                    <a:pt x="346" y="16"/>
                  </a:lnTo>
                  <a:lnTo>
                    <a:pt x="357" y="18"/>
                  </a:lnTo>
                  <a:lnTo>
                    <a:pt x="360" y="18"/>
                  </a:lnTo>
                  <a:lnTo>
                    <a:pt x="362" y="20"/>
                  </a:lnTo>
                  <a:lnTo>
                    <a:pt x="364" y="20"/>
                  </a:lnTo>
                  <a:lnTo>
                    <a:pt x="366" y="18"/>
                  </a:lnTo>
                  <a:lnTo>
                    <a:pt x="366" y="16"/>
                  </a:lnTo>
                  <a:lnTo>
                    <a:pt x="364" y="16"/>
                  </a:lnTo>
                  <a:lnTo>
                    <a:pt x="364" y="14"/>
                  </a:lnTo>
                  <a:lnTo>
                    <a:pt x="362" y="13"/>
                  </a:lnTo>
                  <a:lnTo>
                    <a:pt x="357" y="13"/>
                  </a:lnTo>
                  <a:lnTo>
                    <a:pt x="346" y="10"/>
                  </a:lnTo>
                  <a:lnTo>
                    <a:pt x="329" y="10"/>
                  </a:lnTo>
                  <a:lnTo>
                    <a:pt x="308" y="11"/>
                  </a:lnTo>
                  <a:lnTo>
                    <a:pt x="288" y="14"/>
                  </a:lnTo>
                  <a:lnTo>
                    <a:pt x="267" y="18"/>
                  </a:lnTo>
                  <a:lnTo>
                    <a:pt x="219" y="33"/>
                  </a:lnTo>
                  <a:lnTo>
                    <a:pt x="198" y="38"/>
                  </a:lnTo>
                  <a:lnTo>
                    <a:pt x="175" y="40"/>
                  </a:lnTo>
                  <a:lnTo>
                    <a:pt x="151" y="40"/>
                  </a:lnTo>
                  <a:lnTo>
                    <a:pt x="126" y="37"/>
                  </a:lnTo>
                  <a:lnTo>
                    <a:pt x="103" y="33"/>
                  </a:lnTo>
                  <a:lnTo>
                    <a:pt x="82" y="28"/>
                  </a:lnTo>
                  <a:lnTo>
                    <a:pt x="62" y="24"/>
                  </a:lnTo>
                  <a:lnTo>
                    <a:pt x="44" y="17"/>
                  </a:lnTo>
                  <a:lnTo>
                    <a:pt x="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6" name="Freeform 2718"/>
            <p:cNvSpPr>
              <a:spLocks/>
            </p:cNvSpPr>
            <p:nvPr/>
          </p:nvSpPr>
          <p:spPr bwMode="auto">
            <a:xfrm>
              <a:off x="2441" y="2973"/>
              <a:ext cx="50" cy="8"/>
            </a:xfrm>
            <a:custGeom>
              <a:avLst/>
              <a:gdLst>
                <a:gd name="T0" fmla="*/ 3 w 99"/>
                <a:gd name="T1" fmla="*/ 0 h 17"/>
                <a:gd name="T2" fmla="*/ 1 w 99"/>
                <a:gd name="T3" fmla="*/ 0 h 17"/>
                <a:gd name="T4" fmla="*/ 0 w 99"/>
                <a:gd name="T5" fmla="*/ 2 h 17"/>
                <a:gd name="T6" fmla="*/ 0 w 99"/>
                <a:gd name="T7" fmla="*/ 4 h 17"/>
                <a:gd name="T8" fmla="*/ 1 w 99"/>
                <a:gd name="T9" fmla="*/ 6 h 17"/>
                <a:gd name="T10" fmla="*/ 3 w 99"/>
                <a:gd name="T11" fmla="*/ 6 h 17"/>
                <a:gd name="T12" fmla="*/ 30 w 99"/>
                <a:gd name="T13" fmla="*/ 9 h 17"/>
                <a:gd name="T14" fmla="*/ 54 w 99"/>
                <a:gd name="T15" fmla="*/ 10 h 17"/>
                <a:gd name="T16" fmla="*/ 75 w 99"/>
                <a:gd name="T17" fmla="*/ 13 h 17"/>
                <a:gd name="T18" fmla="*/ 90 w 99"/>
                <a:gd name="T19" fmla="*/ 16 h 17"/>
                <a:gd name="T20" fmla="*/ 95 w 99"/>
                <a:gd name="T21" fmla="*/ 17 h 17"/>
                <a:gd name="T22" fmla="*/ 97 w 99"/>
                <a:gd name="T23" fmla="*/ 17 h 17"/>
                <a:gd name="T24" fmla="*/ 99 w 99"/>
                <a:gd name="T25" fmla="*/ 16 h 17"/>
                <a:gd name="T26" fmla="*/ 99 w 99"/>
                <a:gd name="T27" fmla="*/ 13 h 17"/>
                <a:gd name="T28" fmla="*/ 97 w 99"/>
                <a:gd name="T29" fmla="*/ 11 h 17"/>
                <a:gd name="T30" fmla="*/ 92 w 99"/>
                <a:gd name="T31" fmla="*/ 10 h 17"/>
                <a:gd name="T32" fmla="*/ 75 w 99"/>
                <a:gd name="T33" fmla="*/ 7 h 17"/>
                <a:gd name="T34" fmla="*/ 54 w 99"/>
                <a:gd name="T35" fmla="*/ 4 h 17"/>
                <a:gd name="T36" fmla="*/ 30 w 99"/>
                <a:gd name="T37" fmla="*/ 3 h 17"/>
                <a:gd name="T38" fmla="*/ 3 w 99"/>
                <a:gd name="T3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9" h="17">
                  <a:moveTo>
                    <a:pt x="3" y="0"/>
                  </a:moveTo>
                  <a:lnTo>
                    <a:pt x="1" y="0"/>
                  </a:lnTo>
                  <a:lnTo>
                    <a:pt x="0" y="2"/>
                  </a:lnTo>
                  <a:lnTo>
                    <a:pt x="0" y="4"/>
                  </a:lnTo>
                  <a:lnTo>
                    <a:pt x="1" y="6"/>
                  </a:lnTo>
                  <a:lnTo>
                    <a:pt x="3" y="6"/>
                  </a:lnTo>
                  <a:lnTo>
                    <a:pt x="30" y="9"/>
                  </a:lnTo>
                  <a:lnTo>
                    <a:pt x="54" y="10"/>
                  </a:lnTo>
                  <a:lnTo>
                    <a:pt x="75" y="13"/>
                  </a:lnTo>
                  <a:lnTo>
                    <a:pt x="90" y="16"/>
                  </a:lnTo>
                  <a:lnTo>
                    <a:pt x="95" y="17"/>
                  </a:lnTo>
                  <a:lnTo>
                    <a:pt x="97" y="17"/>
                  </a:lnTo>
                  <a:lnTo>
                    <a:pt x="99" y="16"/>
                  </a:lnTo>
                  <a:lnTo>
                    <a:pt x="99" y="13"/>
                  </a:lnTo>
                  <a:lnTo>
                    <a:pt x="97" y="11"/>
                  </a:lnTo>
                  <a:lnTo>
                    <a:pt x="92" y="10"/>
                  </a:lnTo>
                  <a:lnTo>
                    <a:pt x="75" y="7"/>
                  </a:lnTo>
                  <a:lnTo>
                    <a:pt x="54" y="4"/>
                  </a:lnTo>
                  <a:lnTo>
                    <a:pt x="30" y="3"/>
                  </a:lnTo>
                  <a:lnTo>
                    <a:pt x="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7" name="Freeform 2719"/>
            <p:cNvSpPr>
              <a:spLocks/>
            </p:cNvSpPr>
            <p:nvPr/>
          </p:nvSpPr>
          <p:spPr bwMode="auto">
            <a:xfrm>
              <a:off x="2496" y="2980"/>
              <a:ext cx="44" cy="18"/>
            </a:xfrm>
            <a:custGeom>
              <a:avLst/>
              <a:gdLst>
                <a:gd name="T0" fmla="*/ 4 w 87"/>
                <a:gd name="T1" fmla="*/ 0 h 37"/>
                <a:gd name="T2" fmla="*/ 1 w 87"/>
                <a:gd name="T3" fmla="*/ 0 h 37"/>
                <a:gd name="T4" fmla="*/ 1 w 87"/>
                <a:gd name="T5" fmla="*/ 2 h 37"/>
                <a:gd name="T6" fmla="*/ 0 w 87"/>
                <a:gd name="T7" fmla="*/ 2 h 37"/>
                <a:gd name="T8" fmla="*/ 0 w 87"/>
                <a:gd name="T9" fmla="*/ 4 h 37"/>
                <a:gd name="T10" fmla="*/ 1 w 87"/>
                <a:gd name="T11" fmla="*/ 4 h 37"/>
                <a:gd name="T12" fmla="*/ 1 w 87"/>
                <a:gd name="T13" fmla="*/ 6 h 37"/>
                <a:gd name="T14" fmla="*/ 11 w 87"/>
                <a:gd name="T15" fmla="*/ 9 h 37"/>
                <a:gd name="T16" fmla="*/ 19 w 87"/>
                <a:gd name="T17" fmla="*/ 10 h 37"/>
                <a:gd name="T18" fmla="*/ 53 w 87"/>
                <a:gd name="T19" fmla="*/ 21 h 37"/>
                <a:gd name="T20" fmla="*/ 69 w 87"/>
                <a:gd name="T21" fmla="*/ 28 h 37"/>
                <a:gd name="T22" fmla="*/ 79 w 87"/>
                <a:gd name="T23" fmla="*/ 34 h 37"/>
                <a:gd name="T24" fmla="*/ 83 w 87"/>
                <a:gd name="T25" fmla="*/ 34 h 37"/>
                <a:gd name="T26" fmla="*/ 82 w 87"/>
                <a:gd name="T27" fmla="*/ 34 h 37"/>
                <a:gd name="T28" fmla="*/ 82 w 87"/>
                <a:gd name="T29" fmla="*/ 35 h 37"/>
                <a:gd name="T30" fmla="*/ 83 w 87"/>
                <a:gd name="T31" fmla="*/ 35 h 37"/>
                <a:gd name="T32" fmla="*/ 83 w 87"/>
                <a:gd name="T33" fmla="*/ 37 h 37"/>
                <a:gd name="T34" fmla="*/ 86 w 87"/>
                <a:gd name="T35" fmla="*/ 37 h 37"/>
                <a:gd name="T36" fmla="*/ 86 w 87"/>
                <a:gd name="T37" fmla="*/ 35 h 37"/>
                <a:gd name="T38" fmla="*/ 87 w 87"/>
                <a:gd name="T39" fmla="*/ 35 h 37"/>
                <a:gd name="T40" fmla="*/ 87 w 87"/>
                <a:gd name="T41" fmla="*/ 34 h 37"/>
                <a:gd name="T42" fmla="*/ 87 w 87"/>
                <a:gd name="T43" fmla="*/ 33 h 37"/>
                <a:gd name="T44" fmla="*/ 87 w 87"/>
                <a:gd name="T45" fmla="*/ 31 h 37"/>
                <a:gd name="T46" fmla="*/ 86 w 87"/>
                <a:gd name="T47" fmla="*/ 30 h 37"/>
                <a:gd name="T48" fmla="*/ 82 w 87"/>
                <a:gd name="T49" fmla="*/ 28 h 37"/>
                <a:gd name="T50" fmla="*/ 72 w 87"/>
                <a:gd name="T51" fmla="*/ 23 h 37"/>
                <a:gd name="T52" fmla="*/ 56 w 87"/>
                <a:gd name="T53" fmla="*/ 16 h 37"/>
                <a:gd name="T54" fmla="*/ 39 w 87"/>
                <a:gd name="T55" fmla="*/ 10 h 37"/>
                <a:gd name="T56" fmla="*/ 19 w 87"/>
                <a:gd name="T57" fmla="*/ 4 h 37"/>
                <a:gd name="T58" fmla="*/ 12 w 87"/>
                <a:gd name="T59" fmla="*/ 3 h 37"/>
                <a:gd name="T60" fmla="*/ 4 w 87"/>
                <a:gd name="T6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37">
                  <a:moveTo>
                    <a:pt x="4" y="0"/>
                  </a:moveTo>
                  <a:lnTo>
                    <a:pt x="1" y="0"/>
                  </a:lnTo>
                  <a:lnTo>
                    <a:pt x="1" y="2"/>
                  </a:lnTo>
                  <a:lnTo>
                    <a:pt x="0" y="2"/>
                  </a:lnTo>
                  <a:lnTo>
                    <a:pt x="0" y="4"/>
                  </a:lnTo>
                  <a:lnTo>
                    <a:pt x="1" y="4"/>
                  </a:lnTo>
                  <a:lnTo>
                    <a:pt x="1" y="6"/>
                  </a:lnTo>
                  <a:lnTo>
                    <a:pt x="11" y="9"/>
                  </a:lnTo>
                  <a:lnTo>
                    <a:pt x="19" y="10"/>
                  </a:lnTo>
                  <a:lnTo>
                    <a:pt x="53" y="21"/>
                  </a:lnTo>
                  <a:lnTo>
                    <a:pt x="69" y="28"/>
                  </a:lnTo>
                  <a:lnTo>
                    <a:pt x="79" y="34"/>
                  </a:lnTo>
                  <a:lnTo>
                    <a:pt x="83" y="34"/>
                  </a:lnTo>
                  <a:lnTo>
                    <a:pt x="82" y="34"/>
                  </a:lnTo>
                  <a:lnTo>
                    <a:pt x="82" y="35"/>
                  </a:lnTo>
                  <a:lnTo>
                    <a:pt x="83" y="35"/>
                  </a:lnTo>
                  <a:lnTo>
                    <a:pt x="83" y="37"/>
                  </a:lnTo>
                  <a:lnTo>
                    <a:pt x="86" y="37"/>
                  </a:lnTo>
                  <a:lnTo>
                    <a:pt x="86" y="35"/>
                  </a:lnTo>
                  <a:lnTo>
                    <a:pt x="87" y="35"/>
                  </a:lnTo>
                  <a:lnTo>
                    <a:pt x="87" y="34"/>
                  </a:lnTo>
                  <a:lnTo>
                    <a:pt x="87" y="33"/>
                  </a:lnTo>
                  <a:lnTo>
                    <a:pt x="87" y="31"/>
                  </a:lnTo>
                  <a:lnTo>
                    <a:pt x="86" y="30"/>
                  </a:lnTo>
                  <a:lnTo>
                    <a:pt x="82" y="28"/>
                  </a:lnTo>
                  <a:lnTo>
                    <a:pt x="72" y="23"/>
                  </a:lnTo>
                  <a:lnTo>
                    <a:pt x="56" y="16"/>
                  </a:lnTo>
                  <a:lnTo>
                    <a:pt x="39" y="10"/>
                  </a:lnTo>
                  <a:lnTo>
                    <a:pt x="19" y="4"/>
                  </a:lnTo>
                  <a:lnTo>
                    <a:pt x="12" y="3"/>
                  </a:lnTo>
                  <a:lnTo>
                    <a:pt x="4"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8" name="Freeform 2720"/>
            <p:cNvSpPr>
              <a:spLocks/>
            </p:cNvSpPr>
            <p:nvPr/>
          </p:nvSpPr>
          <p:spPr bwMode="auto">
            <a:xfrm>
              <a:off x="2367" y="2937"/>
              <a:ext cx="146" cy="33"/>
            </a:xfrm>
            <a:custGeom>
              <a:avLst/>
              <a:gdLst>
                <a:gd name="T0" fmla="*/ 3 w 291"/>
                <a:gd name="T1" fmla="*/ 58 h 66"/>
                <a:gd name="T2" fmla="*/ 1 w 291"/>
                <a:gd name="T3" fmla="*/ 58 h 66"/>
                <a:gd name="T4" fmla="*/ 0 w 291"/>
                <a:gd name="T5" fmla="*/ 59 h 66"/>
                <a:gd name="T6" fmla="*/ 0 w 291"/>
                <a:gd name="T7" fmla="*/ 62 h 66"/>
                <a:gd name="T8" fmla="*/ 1 w 291"/>
                <a:gd name="T9" fmla="*/ 64 h 66"/>
                <a:gd name="T10" fmla="*/ 3 w 291"/>
                <a:gd name="T11" fmla="*/ 64 h 66"/>
                <a:gd name="T12" fmla="*/ 43 w 291"/>
                <a:gd name="T13" fmla="*/ 61 h 66"/>
                <a:gd name="T14" fmla="*/ 87 w 291"/>
                <a:gd name="T15" fmla="*/ 62 h 66"/>
                <a:gd name="T16" fmla="*/ 113 w 291"/>
                <a:gd name="T17" fmla="*/ 65 h 66"/>
                <a:gd name="T18" fmla="*/ 135 w 291"/>
                <a:gd name="T19" fmla="*/ 66 h 66"/>
                <a:gd name="T20" fmla="*/ 154 w 291"/>
                <a:gd name="T21" fmla="*/ 66 h 66"/>
                <a:gd name="T22" fmla="*/ 169 w 291"/>
                <a:gd name="T23" fmla="*/ 64 h 66"/>
                <a:gd name="T24" fmla="*/ 178 w 291"/>
                <a:gd name="T25" fmla="*/ 62 h 66"/>
                <a:gd name="T26" fmla="*/ 187 w 291"/>
                <a:gd name="T27" fmla="*/ 61 h 66"/>
                <a:gd name="T28" fmla="*/ 207 w 291"/>
                <a:gd name="T29" fmla="*/ 57 h 66"/>
                <a:gd name="T30" fmla="*/ 231 w 291"/>
                <a:gd name="T31" fmla="*/ 54 h 66"/>
                <a:gd name="T32" fmla="*/ 254 w 291"/>
                <a:gd name="T33" fmla="*/ 50 h 66"/>
                <a:gd name="T34" fmla="*/ 272 w 291"/>
                <a:gd name="T35" fmla="*/ 47 h 66"/>
                <a:gd name="T36" fmla="*/ 288 w 291"/>
                <a:gd name="T37" fmla="*/ 44 h 66"/>
                <a:gd name="T38" fmla="*/ 289 w 291"/>
                <a:gd name="T39" fmla="*/ 44 h 66"/>
                <a:gd name="T40" fmla="*/ 291 w 291"/>
                <a:gd name="T41" fmla="*/ 42 h 66"/>
                <a:gd name="T42" fmla="*/ 291 w 291"/>
                <a:gd name="T43" fmla="*/ 40 h 66"/>
                <a:gd name="T44" fmla="*/ 289 w 291"/>
                <a:gd name="T45" fmla="*/ 38 h 66"/>
                <a:gd name="T46" fmla="*/ 252 w 291"/>
                <a:gd name="T47" fmla="*/ 18 h 66"/>
                <a:gd name="T48" fmla="*/ 237 w 291"/>
                <a:gd name="T49" fmla="*/ 11 h 66"/>
                <a:gd name="T50" fmla="*/ 217 w 291"/>
                <a:gd name="T51" fmla="*/ 6 h 66"/>
                <a:gd name="T52" fmla="*/ 196 w 291"/>
                <a:gd name="T53" fmla="*/ 3 h 66"/>
                <a:gd name="T54" fmla="*/ 173 w 291"/>
                <a:gd name="T55" fmla="*/ 0 h 66"/>
                <a:gd name="T56" fmla="*/ 142 w 291"/>
                <a:gd name="T57" fmla="*/ 0 h 66"/>
                <a:gd name="T58" fmla="*/ 142 w 291"/>
                <a:gd name="T59" fmla="*/ 2 h 66"/>
                <a:gd name="T60" fmla="*/ 141 w 291"/>
                <a:gd name="T61" fmla="*/ 2 h 66"/>
                <a:gd name="T62" fmla="*/ 141 w 291"/>
                <a:gd name="T63" fmla="*/ 4 h 66"/>
                <a:gd name="T64" fmla="*/ 142 w 291"/>
                <a:gd name="T65" fmla="*/ 4 h 66"/>
                <a:gd name="T66" fmla="*/ 142 w 291"/>
                <a:gd name="T67" fmla="*/ 6 h 66"/>
                <a:gd name="T68" fmla="*/ 144 w 291"/>
                <a:gd name="T69" fmla="*/ 6 h 66"/>
                <a:gd name="T70" fmla="*/ 173 w 291"/>
                <a:gd name="T71" fmla="*/ 6 h 66"/>
                <a:gd name="T72" fmla="*/ 196 w 291"/>
                <a:gd name="T73" fmla="*/ 9 h 66"/>
                <a:gd name="T74" fmla="*/ 217 w 291"/>
                <a:gd name="T75" fmla="*/ 11 h 66"/>
                <a:gd name="T76" fmla="*/ 234 w 291"/>
                <a:gd name="T77" fmla="*/ 17 h 66"/>
                <a:gd name="T78" fmla="*/ 250 w 291"/>
                <a:gd name="T79" fmla="*/ 24 h 66"/>
                <a:gd name="T80" fmla="*/ 279 w 291"/>
                <a:gd name="T81" fmla="*/ 40 h 66"/>
                <a:gd name="T82" fmla="*/ 272 w 291"/>
                <a:gd name="T83" fmla="*/ 41 h 66"/>
                <a:gd name="T84" fmla="*/ 254 w 291"/>
                <a:gd name="T85" fmla="*/ 44 h 66"/>
                <a:gd name="T86" fmla="*/ 231 w 291"/>
                <a:gd name="T87" fmla="*/ 48 h 66"/>
                <a:gd name="T88" fmla="*/ 207 w 291"/>
                <a:gd name="T89" fmla="*/ 51 h 66"/>
                <a:gd name="T90" fmla="*/ 187 w 291"/>
                <a:gd name="T91" fmla="*/ 55 h 66"/>
                <a:gd name="T92" fmla="*/ 178 w 291"/>
                <a:gd name="T93" fmla="*/ 57 h 66"/>
                <a:gd name="T94" fmla="*/ 169 w 291"/>
                <a:gd name="T95" fmla="*/ 58 h 66"/>
                <a:gd name="T96" fmla="*/ 154 w 291"/>
                <a:gd name="T97" fmla="*/ 61 h 66"/>
                <a:gd name="T98" fmla="*/ 135 w 291"/>
                <a:gd name="T99" fmla="*/ 61 h 66"/>
                <a:gd name="T100" fmla="*/ 113 w 291"/>
                <a:gd name="T101" fmla="*/ 59 h 66"/>
                <a:gd name="T102" fmla="*/ 87 w 291"/>
                <a:gd name="T103" fmla="*/ 57 h 66"/>
                <a:gd name="T104" fmla="*/ 43 w 291"/>
                <a:gd name="T105" fmla="*/ 55 h 66"/>
                <a:gd name="T106" fmla="*/ 3 w 291"/>
                <a:gd name="T107" fmla="*/ 5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1" h="66">
                  <a:moveTo>
                    <a:pt x="3" y="58"/>
                  </a:moveTo>
                  <a:lnTo>
                    <a:pt x="1" y="58"/>
                  </a:lnTo>
                  <a:lnTo>
                    <a:pt x="0" y="59"/>
                  </a:lnTo>
                  <a:lnTo>
                    <a:pt x="0" y="62"/>
                  </a:lnTo>
                  <a:lnTo>
                    <a:pt x="1" y="64"/>
                  </a:lnTo>
                  <a:lnTo>
                    <a:pt x="3" y="64"/>
                  </a:lnTo>
                  <a:lnTo>
                    <a:pt x="43" y="61"/>
                  </a:lnTo>
                  <a:lnTo>
                    <a:pt x="87" y="62"/>
                  </a:lnTo>
                  <a:lnTo>
                    <a:pt x="113" y="65"/>
                  </a:lnTo>
                  <a:lnTo>
                    <a:pt x="135" y="66"/>
                  </a:lnTo>
                  <a:lnTo>
                    <a:pt x="154" y="66"/>
                  </a:lnTo>
                  <a:lnTo>
                    <a:pt x="169" y="64"/>
                  </a:lnTo>
                  <a:lnTo>
                    <a:pt x="178" y="62"/>
                  </a:lnTo>
                  <a:lnTo>
                    <a:pt x="187" y="61"/>
                  </a:lnTo>
                  <a:lnTo>
                    <a:pt x="207" y="57"/>
                  </a:lnTo>
                  <a:lnTo>
                    <a:pt x="231" y="54"/>
                  </a:lnTo>
                  <a:lnTo>
                    <a:pt x="254" y="50"/>
                  </a:lnTo>
                  <a:lnTo>
                    <a:pt x="272" y="47"/>
                  </a:lnTo>
                  <a:lnTo>
                    <a:pt x="288" y="44"/>
                  </a:lnTo>
                  <a:lnTo>
                    <a:pt x="289" y="44"/>
                  </a:lnTo>
                  <a:lnTo>
                    <a:pt x="291" y="42"/>
                  </a:lnTo>
                  <a:lnTo>
                    <a:pt x="291" y="40"/>
                  </a:lnTo>
                  <a:lnTo>
                    <a:pt x="289" y="38"/>
                  </a:lnTo>
                  <a:lnTo>
                    <a:pt x="252" y="18"/>
                  </a:lnTo>
                  <a:lnTo>
                    <a:pt x="237" y="11"/>
                  </a:lnTo>
                  <a:lnTo>
                    <a:pt x="217" y="6"/>
                  </a:lnTo>
                  <a:lnTo>
                    <a:pt x="196" y="3"/>
                  </a:lnTo>
                  <a:lnTo>
                    <a:pt x="173" y="0"/>
                  </a:lnTo>
                  <a:lnTo>
                    <a:pt x="142" y="0"/>
                  </a:lnTo>
                  <a:lnTo>
                    <a:pt x="142" y="2"/>
                  </a:lnTo>
                  <a:lnTo>
                    <a:pt x="141" y="2"/>
                  </a:lnTo>
                  <a:lnTo>
                    <a:pt x="141" y="4"/>
                  </a:lnTo>
                  <a:lnTo>
                    <a:pt x="142" y="4"/>
                  </a:lnTo>
                  <a:lnTo>
                    <a:pt x="142" y="6"/>
                  </a:lnTo>
                  <a:lnTo>
                    <a:pt x="144" y="6"/>
                  </a:lnTo>
                  <a:lnTo>
                    <a:pt x="173" y="6"/>
                  </a:lnTo>
                  <a:lnTo>
                    <a:pt x="196" y="9"/>
                  </a:lnTo>
                  <a:lnTo>
                    <a:pt x="217" y="11"/>
                  </a:lnTo>
                  <a:lnTo>
                    <a:pt x="234" y="17"/>
                  </a:lnTo>
                  <a:lnTo>
                    <a:pt x="250" y="24"/>
                  </a:lnTo>
                  <a:lnTo>
                    <a:pt x="279" y="40"/>
                  </a:lnTo>
                  <a:lnTo>
                    <a:pt x="272" y="41"/>
                  </a:lnTo>
                  <a:lnTo>
                    <a:pt x="254" y="44"/>
                  </a:lnTo>
                  <a:lnTo>
                    <a:pt x="231" y="48"/>
                  </a:lnTo>
                  <a:lnTo>
                    <a:pt x="207" y="51"/>
                  </a:lnTo>
                  <a:lnTo>
                    <a:pt x="187" y="55"/>
                  </a:lnTo>
                  <a:lnTo>
                    <a:pt x="178" y="57"/>
                  </a:lnTo>
                  <a:lnTo>
                    <a:pt x="169" y="58"/>
                  </a:lnTo>
                  <a:lnTo>
                    <a:pt x="154" y="61"/>
                  </a:lnTo>
                  <a:lnTo>
                    <a:pt x="135" y="61"/>
                  </a:lnTo>
                  <a:lnTo>
                    <a:pt x="113" y="59"/>
                  </a:lnTo>
                  <a:lnTo>
                    <a:pt x="87" y="57"/>
                  </a:lnTo>
                  <a:lnTo>
                    <a:pt x="43" y="55"/>
                  </a:lnTo>
                  <a:lnTo>
                    <a:pt x="3" y="5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99" name="Freeform 2721"/>
            <p:cNvSpPr>
              <a:spLocks/>
            </p:cNvSpPr>
            <p:nvPr/>
          </p:nvSpPr>
          <p:spPr bwMode="auto">
            <a:xfrm>
              <a:off x="2517" y="2960"/>
              <a:ext cx="56" cy="28"/>
            </a:xfrm>
            <a:custGeom>
              <a:avLst/>
              <a:gdLst>
                <a:gd name="T0" fmla="*/ 31 w 112"/>
                <a:gd name="T1" fmla="*/ 0 h 56"/>
                <a:gd name="T2" fmla="*/ 28 w 112"/>
                <a:gd name="T3" fmla="*/ 0 h 56"/>
                <a:gd name="T4" fmla="*/ 28 w 112"/>
                <a:gd name="T5" fmla="*/ 1 h 56"/>
                <a:gd name="T6" fmla="*/ 27 w 112"/>
                <a:gd name="T7" fmla="*/ 1 h 56"/>
                <a:gd name="T8" fmla="*/ 27 w 112"/>
                <a:gd name="T9" fmla="*/ 4 h 56"/>
                <a:gd name="T10" fmla="*/ 28 w 112"/>
                <a:gd name="T11" fmla="*/ 4 h 56"/>
                <a:gd name="T12" fmla="*/ 28 w 112"/>
                <a:gd name="T13" fmla="*/ 5 h 56"/>
                <a:gd name="T14" fmla="*/ 52 w 112"/>
                <a:gd name="T15" fmla="*/ 18 h 56"/>
                <a:gd name="T16" fmla="*/ 100 w 112"/>
                <a:gd name="T17" fmla="*/ 34 h 56"/>
                <a:gd name="T18" fmla="*/ 99 w 112"/>
                <a:gd name="T19" fmla="*/ 34 h 56"/>
                <a:gd name="T20" fmla="*/ 89 w 112"/>
                <a:gd name="T21" fmla="*/ 36 h 56"/>
                <a:gd name="T22" fmla="*/ 75 w 112"/>
                <a:gd name="T23" fmla="*/ 39 h 56"/>
                <a:gd name="T24" fmla="*/ 59 w 112"/>
                <a:gd name="T25" fmla="*/ 41 h 56"/>
                <a:gd name="T26" fmla="*/ 48 w 112"/>
                <a:gd name="T27" fmla="*/ 43 h 56"/>
                <a:gd name="T28" fmla="*/ 35 w 112"/>
                <a:gd name="T29" fmla="*/ 45 h 56"/>
                <a:gd name="T30" fmla="*/ 24 w 112"/>
                <a:gd name="T31" fmla="*/ 48 h 56"/>
                <a:gd name="T32" fmla="*/ 14 w 112"/>
                <a:gd name="T33" fmla="*/ 49 h 56"/>
                <a:gd name="T34" fmla="*/ 7 w 112"/>
                <a:gd name="T35" fmla="*/ 50 h 56"/>
                <a:gd name="T36" fmla="*/ 1 w 112"/>
                <a:gd name="T37" fmla="*/ 50 h 56"/>
                <a:gd name="T38" fmla="*/ 1 w 112"/>
                <a:gd name="T39" fmla="*/ 52 h 56"/>
                <a:gd name="T40" fmla="*/ 0 w 112"/>
                <a:gd name="T41" fmla="*/ 52 h 56"/>
                <a:gd name="T42" fmla="*/ 0 w 112"/>
                <a:gd name="T43" fmla="*/ 55 h 56"/>
                <a:gd name="T44" fmla="*/ 1 w 112"/>
                <a:gd name="T45" fmla="*/ 55 h 56"/>
                <a:gd name="T46" fmla="*/ 1 w 112"/>
                <a:gd name="T47" fmla="*/ 56 h 56"/>
                <a:gd name="T48" fmla="*/ 3 w 112"/>
                <a:gd name="T49" fmla="*/ 56 h 56"/>
                <a:gd name="T50" fmla="*/ 7 w 112"/>
                <a:gd name="T51" fmla="*/ 56 h 56"/>
                <a:gd name="T52" fmla="*/ 14 w 112"/>
                <a:gd name="T53" fmla="*/ 55 h 56"/>
                <a:gd name="T54" fmla="*/ 24 w 112"/>
                <a:gd name="T55" fmla="*/ 53 h 56"/>
                <a:gd name="T56" fmla="*/ 35 w 112"/>
                <a:gd name="T57" fmla="*/ 50 h 56"/>
                <a:gd name="T58" fmla="*/ 48 w 112"/>
                <a:gd name="T59" fmla="*/ 49 h 56"/>
                <a:gd name="T60" fmla="*/ 59 w 112"/>
                <a:gd name="T61" fmla="*/ 46 h 56"/>
                <a:gd name="T62" fmla="*/ 75 w 112"/>
                <a:gd name="T63" fmla="*/ 45 h 56"/>
                <a:gd name="T64" fmla="*/ 89 w 112"/>
                <a:gd name="T65" fmla="*/ 42 h 56"/>
                <a:gd name="T66" fmla="*/ 102 w 112"/>
                <a:gd name="T67" fmla="*/ 39 h 56"/>
                <a:gd name="T68" fmla="*/ 110 w 112"/>
                <a:gd name="T69" fmla="*/ 36 h 56"/>
                <a:gd name="T70" fmla="*/ 112 w 112"/>
                <a:gd name="T71" fmla="*/ 35 h 56"/>
                <a:gd name="T72" fmla="*/ 112 w 112"/>
                <a:gd name="T73" fmla="*/ 32 h 56"/>
                <a:gd name="T74" fmla="*/ 110 w 112"/>
                <a:gd name="T75" fmla="*/ 31 h 56"/>
                <a:gd name="T76" fmla="*/ 55 w 112"/>
                <a:gd name="T77" fmla="*/ 12 h 56"/>
                <a:gd name="T78" fmla="*/ 31 w 112"/>
                <a:gd name="T7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56">
                  <a:moveTo>
                    <a:pt x="31" y="0"/>
                  </a:moveTo>
                  <a:lnTo>
                    <a:pt x="28" y="0"/>
                  </a:lnTo>
                  <a:lnTo>
                    <a:pt x="28" y="1"/>
                  </a:lnTo>
                  <a:lnTo>
                    <a:pt x="27" y="1"/>
                  </a:lnTo>
                  <a:lnTo>
                    <a:pt x="27" y="4"/>
                  </a:lnTo>
                  <a:lnTo>
                    <a:pt x="28" y="4"/>
                  </a:lnTo>
                  <a:lnTo>
                    <a:pt x="28" y="5"/>
                  </a:lnTo>
                  <a:lnTo>
                    <a:pt x="52" y="18"/>
                  </a:lnTo>
                  <a:lnTo>
                    <a:pt x="100" y="34"/>
                  </a:lnTo>
                  <a:lnTo>
                    <a:pt x="99" y="34"/>
                  </a:lnTo>
                  <a:lnTo>
                    <a:pt x="89" y="36"/>
                  </a:lnTo>
                  <a:lnTo>
                    <a:pt x="75" y="39"/>
                  </a:lnTo>
                  <a:lnTo>
                    <a:pt x="59" y="41"/>
                  </a:lnTo>
                  <a:lnTo>
                    <a:pt x="48" y="43"/>
                  </a:lnTo>
                  <a:lnTo>
                    <a:pt x="35" y="45"/>
                  </a:lnTo>
                  <a:lnTo>
                    <a:pt x="24" y="48"/>
                  </a:lnTo>
                  <a:lnTo>
                    <a:pt x="14" y="49"/>
                  </a:lnTo>
                  <a:lnTo>
                    <a:pt x="7" y="50"/>
                  </a:lnTo>
                  <a:lnTo>
                    <a:pt x="1" y="50"/>
                  </a:lnTo>
                  <a:lnTo>
                    <a:pt x="1" y="52"/>
                  </a:lnTo>
                  <a:lnTo>
                    <a:pt x="0" y="52"/>
                  </a:lnTo>
                  <a:lnTo>
                    <a:pt x="0" y="55"/>
                  </a:lnTo>
                  <a:lnTo>
                    <a:pt x="1" y="55"/>
                  </a:lnTo>
                  <a:lnTo>
                    <a:pt x="1" y="56"/>
                  </a:lnTo>
                  <a:lnTo>
                    <a:pt x="3" y="56"/>
                  </a:lnTo>
                  <a:lnTo>
                    <a:pt x="7" y="56"/>
                  </a:lnTo>
                  <a:lnTo>
                    <a:pt x="14" y="55"/>
                  </a:lnTo>
                  <a:lnTo>
                    <a:pt x="24" y="53"/>
                  </a:lnTo>
                  <a:lnTo>
                    <a:pt x="35" y="50"/>
                  </a:lnTo>
                  <a:lnTo>
                    <a:pt x="48" y="49"/>
                  </a:lnTo>
                  <a:lnTo>
                    <a:pt x="59" y="46"/>
                  </a:lnTo>
                  <a:lnTo>
                    <a:pt x="75" y="45"/>
                  </a:lnTo>
                  <a:lnTo>
                    <a:pt x="89" y="42"/>
                  </a:lnTo>
                  <a:lnTo>
                    <a:pt x="102" y="39"/>
                  </a:lnTo>
                  <a:lnTo>
                    <a:pt x="110" y="36"/>
                  </a:lnTo>
                  <a:lnTo>
                    <a:pt x="112" y="35"/>
                  </a:lnTo>
                  <a:lnTo>
                    <a:pt x="112" y="32"/>
                  </a:lnTo>
                  <a:lnTo>
                    <a:pt x="110" y="31"/>
                  </a:lnTo>
                  <a:lnTo>
                    <a:pt x="55" y="12"/>
                  </a:lnTo>
                  <a:lnTo>
                    <a:pt x="31"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0" name="Freeform 2722"/>
            <p:cNvSpPr>
              <a:spLocks/>
            </p:cNvSpPr>
            <p:nvPr/>
          </p:nvSpPr>
          <p:spPr bwMode="auto">
            <a:xfrm>
              <a:off x="2420" y="2966"/>
              <a:ext cx="25" cy="9"/>
            </a:xfrm>
            <a:custGeom>
              <a:avLst/>
              <a:gdLst>
                <a:gd name="T0" fmla="*/ 46 w 49"/>
                <a:gd name="T1" fmla="*/ 19 h 19"/>
                <a:gd name="T2" fmla="*/ 48 w 49"/>
                <a:gd name="T3" fmla="*/ 19 h 19"/>
                <a:gd name="T4" fmla="*/ 49 w 49"/>
                <a:gd name="T5" fmla="*/ 17 h 19"/>
                <a:gd name="T6" fmla="*/ 49 w 49"/>
                <a:gd name="T7" fmla="*/ 15 h 19"/>
                <a:gd name="T8" fmla="*/ 48 w 49"/>
                <a:gd name="T9" fmla="*/ 15 h 19"/>
                <a:gd name="T10" fmla="*/ 48 w 49"/>
                <a:gd name="T11" fmla="*/ 13 h 19"/>
                <a:gd name="T12" fmla="*/ 46 w 49"/>
                <a:gd name="T13" fmla="*/ 13 h 19"/>
                <a:gd name="T14" fmla="*/ 41 w 49"/>
                <a:gd name="T15" fmla="*/ 12 h 19"/>
                <a:gd name="T16" fmla="*/ 32 w 49"/>
                <a:gd name="T17" fmla="*/ 9 h 19"/>
                <a:gd name="T18" fmla="*/ 25 w 49"/>
                <a:gd name="T19" fmla="*/ 7 h 19"/>
                <a:gd name="T20" fmla="*/ 18 w 49"/>
                <a:gd name="T21" fmla="*/ 5 h 19"/>
                <a:gd name="T22" fmla="*/ 11 w 49"/>
                <a:gd name="T23" fmla="*/ 3 h 19"/>
                <a:gd name="T24" fmla="*/ 4 w 49"/>
                <a:gd name="T25" fmla="*/ 0 h 19"/>
                <a:gd name="T26" fmla="*/ 1 w 49"/>
                <a:gd name="T27" fmla="*/ 0 h 19"/>
                <a:gd name="T28" fmla="*/ 0 w 49"/>
                <a:gd name="T29" fmla="*/ 2 h 19"/>
                <a:gd name="T30" fmla="*/ 0 w 49"/>
                <a:gd name="T31" fmla="*/ 5 h 19"/>
                <a:gd name="T32" fmla="*/ 1 w 49"/>
                <a:gd name="T33" fmla="*/ 6 h 19"/>
                <a:gd name="T34" fmla="*/ 8 w 49"/>
                <a:gd name="T35" fmla="*/ 9 h 19"/>
                <a:gd name="T36" fmla="*/ 15 w 49"/>
                <a:gd name="T37" fmla="*/ 10 h 19"/>
                <a:gd name="T38" fmla="*/ 22 w 49"/>
                <a:gd name="T39" fmla="*/ 13 h 19"/>
                <a:gd name="T40" fmla="*/ 29 w 49"/>
                <a:gd name="T41" fmla="*/ 15 h 19"/>
                <a:gd name="T42" fmla="*/ 38 w 49"/>
                <a:gd name="T43" fmla="*/ 17 h 19"/>
                <a:gd name="T44" fmla="*/ 46 w 49"/>
                <a:gd name="T4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 h="19">
                  <a:moveTo>
                    <a:pt x="46" y="19"/>
                  </a:moveTo>
                  <a:lnTo>
                    <a:pt x="48" y="19"/>
                  </a:lnTo>
                  <a:lnTo>
                    <a:pt x="49" y="17"/>
                  </a:lnTo>
                  <a:lnTo>
                    <a:pt x="49" y="15"/>
                  </a:lnTo>
                  <a:lnTo>
                    <a:pt x="48" y="15"/>
                  </a:lnTo>
                  <a:lnTo>
                    <a:pt x="48" y="13"/>
                  </a:lnTo>
                  <a:lnTo>
                    <a:pt x="46" y="13"/>
                  </a:lnTo>
                  <a:lnTo>
                    <a:pt x="41" y="12"/>
                  </a:lnTo>
                  <a:lnTo>
                    <a:pt x="32" y="9"/>
                  </a:lnTo>
                  <a:lnTo>
                    <a:pt x="25" y="7"/>
                  </a:lnTo>
                  <a:lnTo>
                    <a:pt x="18" y="5"/>
                  </a:lnTo>
                  <a:lnTo>
                    <a:pt x="11" y="3"/>
                  </a:lnTo>
                  <a:lnTo>
                    <a:pt x="4" y="0"/>
                  </a:lnTo>
                  <a:lnTo>
                    <a:pt x="1" y="0"/>
                  </a:lnTo>
                  <a:lnTo>
                    <a:pt x="0" y="2"/>
                  </a:lnTo>
                  <a:lnTo>
                    <a:pt x="0" y="5"/>
                  </a:lnTo>
                  <a:lnTo>
                    <a:pt x="1" y="6"/>
                  </a:lnTo>
                  <a:lnTo>
                    <a:pt x="8" y="9"/>
                  </a:lnTo>
                  <a:lnTo>
                    <a:pt x="15" y="10"/>
                  </a:lnTo>
                  <a:lnTo>
                    <a:pt x="22" y="13"/>
                  </a:lnTo>
                  <a:lnTo>
                    <a:pt x="29" y="15"/>
                  </a:lnTo>
                  <a:lnTo>
                    <a:pt x="38" y="17"/>
                  </a:lnTo>
                  <a:lnTo>
                    <a:pt x="46"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1" name="Rectangle 2723"/>
            <p:cNvSpPr>
              <a:spLocks noChangeArrowheads="1"/>
            </p:cNvSpPr>
            <p:nvPr/>
          </p:nvSpPr>
          <p:spPr bwMode="auto">
            <a:xfrm>
              <a:off x="2271" y="2888"/>
              <a:ext cx="26" cy="16"/>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2" name="Rectangle 2724"/>
            <p:cNvSpPr>
              <a:spLocks noChangeArrowheads="1"/>
            </p:cNvSpPr>
            <p:nvPr/>
          </p:nvSpPr>
          <p:spPr bwMode="auto">
            <a:xfrm>
              <a:off x="2271" y="2904"/>
              <a:ext cx="26" cy="16"/>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3" name="Rectangle 2725"/>
            <p:cNvSpPr>
              <a:spLocks noChangeArrowheads="1"/>
            </p:cNvSpPr>
            <p:nvPr/>
          </p:nvSpPr>
          <p:spPr bwMode="auto">
            <a:xfrm>
              <a:off x="2271" y="2920"/>
              <a:ext cx="26" cy="13"/>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4" name="Rectangle 2726"/>
            <p:cNvSpPr>
              <a:spLocks noChangeArrowheads="1"/>
            </p:cNvSpPr>
            <p:nvPr/>
          </p:nvSpPr>
          <p:spPr bwMode="auto">
            <a:xfrm>
              <a:off x="2283" y="2935"/>
              <a:ext cx="14" cy="1"/>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5" name="Freeform 2727"/>
            <p:cNvSpPr>
              <a:spLocks/>
            </p:cNvSpPr>
            <p:nvPr/>
          </p:nvSpPr>
          <p:spPr bwMode="auto">
            <a:xfrm>
              <a:off x="2269" y="2885"/>
              <a:ext cx="30" cy="54"/>
            </a:xfrm>
            <a:custGeom>
              <a:avLst/>
              <a:gdLst>
                <a:gd name="T0" fmla="*/ 50 w 61"/>
                <a:gd name="T1" fmla="*/ 11 h 107"/>
                <a:gd name="T2" fmla="*/ 50 w 61"/>
                <a:gd name="T3" fmla="*/ 96 h 107"/>
                <a:gd name="T4" fmla="*/ 35 w 61"/>
                <a:gd name="T5" fmla="*/ 96 h 107"/>
                <a:gd name="T6" fmla="*/ 26 w 61"/>
                <a:gd name="T7" fmla="*/ 93 h 107"/>
                <a:gd name="T8" fmla="*/ 11 w 61"/>
                <a:gd name="T9" fmla="*/ 90 h 107"/>
                <a:gd name="T10" fmla="*/ 11 w 61"/>
                <a:gd name="T11" fmla="*/ 11 h 107"/>
                <a:gd name="T12" fmla="*/ 50 w 61"/>
                <a:gd name="T13" fmla="*/ 11 h 107"/>
                <a:gd name="T14" fmla="*/ 55 w 61"/>
                <a:gd name="T15" fmla="*/ 0 h 107"/>
                <a:gd name="T16" fmla="*/ 6 w 61"/>
                <a:gd name="T17" fmla="*/ 0 h 107"/>
                <a:gd name="T18" fmla="*/ 4 w 61"/>
                <a:gd name="T19" fmla="*/ 0 h 107"/>
                <a:gd name="T20" fmla="*/ 3 w 61"/>
                <a:gd name="T21" fmla="*/ 2 h 107"/>
                <a:gd name="T22" fmla="*/ 2 w 61"/>
                <a:gd name="T23" fmla="*/ 2 h 107"/>
                <a:gd name="T24" fmla="*/ 2 w 61"/>
                <a:gd name="T25" fmla="*/ 3 h 107"/>
                <a:gd name="T26" fmla="*/ 0 w 61"/>
                <a:gd name="T27" fmla="*/ 4 h 107"/>
                <a:gd name="T28" fmla="*/ 0 w 61"/>
                <a:gd name="T29" fmla="*/ 96 h 107"/>
                <a:gd name="T30" fmla="*/ 2 w 61"/>
                <a:gd name="T31" fmla="*/ 97 h 107"/>
                <a:gd name="T32" fmla="*/ 2 w 61"/>
                <a:gd name="T33" fmla="*/ 99 h 107"/>
                <a:gd name="T34" fmla="*/ 3 w 61"/>
                <a:gd name="T35" fmla="*/ 100 h 107"/>
                <a:gd name="T36" fmla="*/ 4 w 61"/>
                <a:gd name="T37" fmla="*/ 100 h 107"/>
                <a:gd name="T38" fmla="*/ 23 w 61"/>
                <a:gd name="T39" fmla="*/ 105 h 107"/>
                <a:gd name="T40" fmla="*/ 35 w 61"/>
                <a:gd name="T41" fmla="*/ 107 h 107"/>
                <a:gd name="T42" fmla="*/ 57 w 61"/>
                <a:gd name="T43" fmla="*/ 107 h 107"/>
                <a:gd name="T44" fmla="*/ 58 w 61"/>
                <a:gd name="T45" fmla="*/ 106 h 107"/>
                <a:gd name="T46" fmla="*/ 59 w 61"/>
                <a:gd name="T47" fmla="*/ 106 h 107"/>
                <a:gd name="T48" fmla="*/ 59 w 61"/>
                <a:gd name="T49" fmla="*/ 105 h 107"/>
                <a:gd name="T50" fmla="*/ 61 w 61"/>
                <a:gd name="T51" fmla="*/ 103 h 107"/>
                <a:gd name="T52" fmla="*/ 61 w 61"/>
                <a:gd name="T53" fmla="*/ 4 h 107"/>
                <a:gd name="T54" fmla="*/ 59 w 61"/>
                <a:gd name="T55" fmla="*/ 3 h 107"/>
                <a:gd name="T56" fmla="*/ 59 w 61"/>
                <a:gd name="T57" fmla="*/ 2 h 107"/>
                <a:gd name="T58" fmla="*/ 58 w 61"/>
                <a:gd name="T59" fmla="*/ 2 h 107"/>
                <a:gd name="T60" fmla="*/ 57 w 61"/>
                <a:gd name="T61" fmla="*/ 0 h 107"/>
                <a:gd name="T62" fmla="*/ 55 w 61"/>
                <a:gd name="T63" fmla="*/ 0 h 107"/>
                <a:gd name="T64" fmla="*/ 50 w 61"/>
                <a:gd name="T65" fmla="*/ 1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107">
                  <a:moveTo>
                    <a:pt x="50" y="11"/>
                  </a:moveTo>
                  <a:lnTo>
                    <a:pt x="50" y="96"/>
                  </a:lnTo>
                  <a:lnTo>
                    <a:pt x="35" y="96"/>
                  </a:lnTo>
                  <a:lnTo>
                    <a:pt x="26" y="93"/>
                  </a:lnTo>
                  <a:lnTo>
                    <a:pt x="11" y="90"/>
                  </a:lnTo>
                  <a:lnTo>
                    <a:pt x="11" y="11"/>
                  </a:lnTo>
                  <a:lnTo>
                    <a:pt x="50" y="11"/>
                  </a:lnTo>
                  <a:lnTo>
                    <a:pt x="55" y="0"/>
                  </a:lnTo>
                  <a:lnTo>
                    <a:pt x="6" y="0"/>
                  </a:lnTo>
                  <a:lnTo>
                    <a:pt x="4" y="0"/>
                  </a:lnTo>
                  <a:lnTo>
                    <a:pt x="3" y="2"/>
                  </a:lnTo>
                  <a:lnTo>
                    <a:pt x="2" y="2"/>
                  </a:lnTo>
                  <a:lnTo>
                    <a:pt x="2" y="3"/>
                  </a:lnTo>
                  <a:lnTo>
                    <a:pt x="0" y="4"/>
                  </a:lnTo>
                  <a:lnTo>
                    <a:pt x="0" y="96"/>
                  </a:lnTo>
                  <a:lnTo>
                    <a:pt x="2" y="97"/>
                  </a:lnTo>
                  <a:lnTo>
                    <a:pt x="2" y="99"/>
                  </a:lnTo>
                  <a:lnTo>
                    <a:pt x="3" y="100"/>
                  </a:lnTo>
                  <a:lnTo>
                    <a:pt x="4" y="100"/>
                  </a:lnTo>
                  <a:lnTo>
                    <a:pt x="23" y="105"/>
                  </a:lnTo>
                  <a:lnTo>
                    <a:pt x="35" y="107"/>
                  </a:lnTo>
                  <a:lnTo>
                    <a:pt x="57" y="107"/>
                  </a:lnTo>
                  <a:lnTo>
                    <a:pt x="58" y="106"/>
                  </a:lnTo>
                  <a:lnTo>
                    <a:pt x="59" y="106"/>
                  </a:lnTo>
                  <a:lnTo>
                    <a:pt x="59" y="105"/>
                  </a:lnTo>
                  <a:lnTo>
                    <a:pt x="61" y="103"/>
                  </a:lnTo>
                  <a:lnTo>
                    <a:pt x="61" y="4"/>
                  </a:lnTo>
                  <a:lnTo>
                    <a:pt x="59" y="3"/>
                  </a:lnTo>
                  <a:lnTo>
                    <a:pt x="59" y="2"/>
                  </a:lnTo>
                  <a:lnTo>
                    <a:pt x="58" y="2"/>
                  </a:lnTo>
                  <a:lnTo>
                    <a:pt x="57" y="0"/>
                  </a:lnTo>
                  <a:lnTo>
                    <a:pt x="55" y="0"/>
                  </a:lnTo>
                  <a:lnTo>
                    <a:pt x="50"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6" name="Rectangle 2728"/>
            <p:cNvSpPr>
              <a:spLocks noChangeArrowheads="1"/>
            </p:cNvSpPr>
            <p:nvPr/>
          </p:nvSpPr>
          <p:spPr bwMode="auto">
            <a:xfrm>
              <a:off x="2296" y="2897"/>
              <a:ext cx="11" cy="15"/>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7" name="Rectangle 2729"/>
            <p:cNvSpPr>
              <a:spLocks noChangeArrowheads="1"/>
            </p:cNvSpPr>
            <p:nvPr/>
          </p:nvSpPr>
          <p:spPr bwMode="auto">
            <a:xfrm>
              <a:off x="2296" y="2912"/>
              <a:ext cx="11" cy="15"/>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8" name="Rectangle 2730"/>
            <p:cNvSpPr>
              <a:spLocks noChangeArrowheads="1"/>
            </p:cNvSpPr>
            <p:nvPr/>
          </p:nvSpPr>
          <p:spPr bwMode="auto">
            <a:xfrm>
              <a:off x="2296" y="2927"/>
              <a:ext cx="11" cy="10"/>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09" name="Freeform 2731"/>
            <p:cNvSpPr>
              <a:spLocks/>
            </p:cNvSpPr>
            <p:nvPr/>
          </p:nvSpPr>
          <p:spPr bwMode="auto">
            <a:xfrm>
              <a:off x="2293" y="2894"/>
              <a:ext cx="16" cy="50"/>
            </a:xfrm>
            <a:custGeom>
              <a:avLst/>
              <a:gdLst>
                <a:gd name="T0" fmla="*/ 21 w 32"/>
                <a:gd name="T1" fmla="*/ 12 h 99"/>
                <a:gd name="T2" fmla="*/ 21 w 32"/>
                <a:gd name="T3" fmla="*/ 84 h 99"/>
                <a:gd name="T4" fmla="*/ 19 w 32"/>
                <a:gd name="T5" fmla="*/ 82 h 99"/>
                <a:gd name="T6" fmla="*/ 11 w 32"/>
                <a:gd name="T7" fmla="*/ 79 h 99"/>
                <a:gd name="T8" fmla="*/ 11 w 32"/>
                <a:gd name="T9" fmla="*/ 12 h 99"/>
                <a:gd name="T10" fmla="*/ 21 w 32"/>
                <a:gd name="T11" fmla="*/ 12 h 99"/>
                <a:gd name="T12" fmla="*/ 26 w 32"/>
                <a:gd name="T13" fmla="*/ 0 h 99"/>
                <a:gd name="T14" fmla="*/ 5 w 32"/>
                <a:gd name="T15" fmla="*/ 0 h 99"/>
                <a:gd name="T16" fmla="*/ 4 w 32"/>
                <a:gd name="T17" fmla="*/ 0 h 99"/>
                <a:gd name="T18" fmla="*/ 2 w 32"/>
                <a:gd name="T19" fmla="*/ 2 h 99"/>
                <a:gd name="T20" fmla="*/ 1 w 32"/>
                <a:gd name="T21" fmla="*/ 2 h 99"/>
                <a:gd name="T22" fmla="*/ 1 w 32"/>
                <a:gd name="T23" fmla="*/ 3 h 99"/>
                <a:gd name="T24" fmla="*/ 0 w 32"/>
                <a:gd name="T25" fmla="*/ 5 h 99"/>
                <a:gd name="T26" fmla="*/ 0 w 32"/>
                <a:gd name="T27" fmla="*/ 87 h 99"/>
                <a:gd name="T28" fmla="*/ 1 w 32"/>
                <a:gd name="T29" fmla="*/ 88 h 99"/>
                <a:gd name="T30" fmla="*/ 2 w 32"/>
                <a:gd name="T31" fmla="*/ 88 h 99"/>
                <a:gd name="T32" fmla="*/ 4 w 32"/>
                <a:gd name="T33" fmla="*/ 89 h 99"/>
                <a:gd name="T34" fmla="*/ 15 w 32"/>
                <a:gd name="T35" fmla="*/ 94 h 99"/>
                <a:gd name="T36" fmla="*/ 24 w 32"/>
                <a:gd name="T37" fmla="*/ 98 h 99"/>
                <a:gd name="T38" fmla="*/ 25 w 32"/>
                <a:gd name="T39" fmla="*/ 99 h 99"/>
                <a:gd name="T40" fmla="*/ 28 w 32"/>
                <a:gd name="T41" fmla="*/ 99 h 99"/>
                <a:gd name="T42" fmla="*/ 29 w 32"/>
                <a:gd name="T43" fmla="*/ 98 h 99"/>
                <a:gd name="T44" fmla="*/ 31 w 32"/>
                <a:gd name="T45" fmla="*/ 98 h 99"/>
                <a:gd name="T46" fmla="*/ 31 w 32"/>
                <a:gd name="T47" fmla="*/ 96 h 99"/>
                <a:gd name="T48" fmla="*/ 32 w 32"/>
                <a:gd name="T49" fmla="*/ 95 h 99"/>
                <a:gd name="T50" fmla="*/ 32 w 32"/>
                <a:gd name="T51" fmla="*/ 5 h 99"/>
                <a:gd name="T52" fmla="*/ 31 w 32"/>
                <a:gd name="T53" fmla="*/ 3 h 99"/>
                <a:gd name="T54" fmla="*/ 31 w 32"/>
                <a:gd name="T55" fmla="*/ 2 h 99"/>
                <a:gd name="T56" fmla="*/ 29 w 32"/>
                <a:gd name="T57" fmla="*/ 2 h 99"/>
                <a:gd name="T58" fmla="*/ 28 w 32"/>
                <a:gd name="T59" fmla="*/ 0 h 99"/>
                <a:gd name="T60" fmla="*/ 26 w 32"/>
                <a:gd name="T61" fmla="*/ 0 h 99"/>
                <a:gd name="T62" fmla="*/ 21 w 32"/>
                <a:gd name="T63" fmla="*/ 1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99">
                  <a:moveTo>
                    <a:pt x="21" y="12"/>
                  </a:moveTo>
                  <a:lnTo>
                    <a:pt x="21" y="84"/>
                  </a:lnTo>
                  <a:lnTo>
                    <a:pt x="19" y="82"/>
                  </a:lnTo>
                  <a:lnTo>
                    <a:pt x="11" y="79"/>
                  </a:lnTo>
                  <a:lnTo>
                    <a:pt x="11" y="12"/>
                  </a:lnTo>
                  <a:lnTo>
                    <a:pt x="21" y="12"/>
                  </a:lnTo>
                  <a:lnTo>
                    <a:pt x="26" y="0"/>
                  </a:lnTo>
                  <a:lnTo>
                    <a:pt x="5" y="0"/>
                  </a:lnTo>
                  <a:lnTo>
                    <a:pt x="4" y="0"/>
                  </a:lnTo>
                  <a:lnTo>
                    <a:pt x="2" y="2"/>
                  </a:lnTo>
                  <a:lnTo>
                    <a:pt x="1" y="2"/>
                  </a:lnTo>
                  <a:lnTo>
                    <a:pt x="1" y="3"/>
                  </a:lnTo>
                  <a:lnTo>
                    <a:pt x="0" y="5"/>
                  </a:lnTo>
                  <a:lnTo>
                    <a:pt x="0" y="87"/>
                  </a:lnTo>
                  <a:lnTo>
                    <a:pt x="1" y="88"/>
                  </a:lnTo>
                  <a:lnTo>
                    <a:pt x="2" y="88"/>
                  </a:lnTo>
                  <a:lnTo>
                    <a:pt x="4" y="89"/>
                  </a:lnTo>
                  <a:lnTo>
                    <a:pt x="15" y="94"/>
                  </a:lnTo>
                  <a:lnTo>
                    <a:pt x="24" y="98"/>
                  </a:lnTo>
                  <a:lnTo>
                    <a:pt x="25" y="99"/>
                  </a:lnTo>
                  <a:lnTo>
                    <a:pt x="28" y="99"/>
                  </a:lnTo>
                  <a:lnTo>
                    <a:pt x="29" y="98"/>
                  </a:lnTo>
                  <a:lnTo>
                    <a:pt x="31" y="98"/>
                  </a:lnTo>
                  <a:lnTo>
                    <a:pt x="31" y="96"/>
                  </a:lnTo>
                  <a:lnTo>
                    <a:pt x="32" y="95"/>
                  </a:lnTo>
                  <a:lnTo>
                    <a:pt x="32" y="5"/>
                  </a:lnTo>
                  <a:lnTo>
                    <a:pt x="31" y="3"/>
                  </a:lnTo>
                  <a:lnTo>
                    <a:pt x="31" y="2"/>
                  </a:lnTo>
                  <a:lnTo>
                    <a:pt x="29" y="2"/>
                  </a:lnTo>
                  <a:lnTo>
                    <a:pt x="28" y="0"/>
                  </a:lnTo>
                  <a:lnTo>
                    <a:pt x="26" y="0"/>
                  </a:lnTo>
                  <a:lnTo>
                    <a:pt x="21"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0" name="Rectangle 2732"/>
            <p:cNvSpPr>
              <a:spLocks noChangeArrowheads="1"/>
            </p:cNvSpPr>
            <p:nvPr/>
          </p:nvSpPr>
          <p:spPr bwMode="auto">
            <a:xfrm>
              <a:off x="2261" y="2898"/>
              <a:ext cx="11" cy="18"/>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1" name="Rectangle 2733"/>
            <p:cNvSpPr>
              <a:spLocks noChangeArrowheads="1"/>
            </p:cNvSpPr>
            <p:nvPr/>
          </p:nvSpPr>
          <p:spPr bwMode="auto">
            <a:xfrm>
              <a:off x="2261" y="2916"/>
              <a:ext cx="11" cy="17"/>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2" name="Freeform 2734"/>
            <p:cNvSpPr>
              <a:spLocks/>
            </p:cNvSpPr>
            <p:nvPr/>
          </p:nvSpPr>
          <p:spPr bwMode="auto">
            <a:xfrm>
              <a:off x="2258" y="2895"/>
              <a:ext cx="16" cy="41"/>
            </a:xfrm>
            <a:custGeom>
              <a:avLst/>
              <a:gdLst>
                <a:gd name="T0" fmla="*/ 21 w 32"/>
                <a:gd name="T1" fmla="*/ 11 h 82"/>
                <a:gd name="T2" fmla="*/ 21 w 32"/>
                <a:gd name="T3" fmla="*/ 69 h 82"/>
                <a:gd name="T4" fmla="*/ 11 w 32"/>
                <a:gd name="T5" fmla="*/ 69 h 82"/>
                <a:gd name="T6" fmla="*/ 11 w 32"/>
                <a:gd name="T7" fmla="*/ 11 h 82"/>
                <a:gd name="T8" fmla="*/ 21 w 32"/>
                <a:gd name="T9" fmla="*/ 11 h 82"/>
                <a:gd name="T10" fmla="*/ 27 w 32"/>
                <a:gd name="T11" fmla="*/ 0 h 82"/>
                <a:gd name="T12" fmla="*/ 6 w 32"/>
                <a:gd name="T13" fmla="*/ 0 h 82"/>
                <a:gd name="T14" fmla="*/ 4 w 32"/>
                <a:gd name="T15" fmla="*/ 0 h 82"/>
                <a:gd name="T16" fmla="*/ 3 w 32"/>
                <a:gd name="T17" fmla="*/ 1 h 82"/>
                <a:gd name="T18" fmla="*/ 1 w 32"/>
                <a:gd name="T19" fmla="*/ 1 h 82"/>
                <a:gd name="T20" fmla="*/ 1 w 32"/>
                <a:gd name="T21" fmla="*/ 3 h 82"/>
                <a:gd name="T22" fmla="*/ 0 w 32"/>
                <a:gd name="T23" fmla="*/ 4 h 82"/>
                <a:gd name="T24" fmla="*/ 0 w 32"/>
                <a:gd name="T25" fmla="*/ 76 h 82"/>
                <a:gd name="T26" fmla="*/ 1 w 32"/>
                <a:gd name="T27" fmla="*/ 77 h 82"/>
                <a:gd name="T28" fmla="*/ 1 w 32"/>
                <a:gd name="T29" fmla="*/ 79 h 82"/>
                <a:gd name="T30" fmla="*/ 3 w 32"/>
                <a:gd name="T31" fmla="*/ 79 h 82"/>
                <a:gd name="T32" fmla="*/ 4 w 32"/>
                <a:gd name="T33" fmla="*/ 80 h 82"/>
                <a:gd name="T34" fmla="*/ 15 w 32"/>
                <a:gd name="T35" fmla="*/ 80 h 82"/>
                <a:gd name="T36" fmla="*/ 27 w 32"/>
                <a:gd name="T37" fmla="*/ 82 h 82"/>
                <a:gd name="T38" fmla="*/ 28 w 32"/>
                <a:gd name="T39" fmla="*/ 82 h 82"/>
                <a:gd name="T40" fmla="*/ 30 w 32"/>
                <a:gd name="T41" fmla="*/ 80 h 82"/>
                <a:gd name="T42" fmla="*/ 31 w 32"/>
                <a:gd name="T43" fmla="*/ 80 h 82"/>
                <a:gd name="T44" fmla="*/ 31 w 32"/>
                <a:gd name="T45" fmla="*/ 79 h 82"/>
                <a:gd name="T46" fmla="*/ 32 w 32"/>
                <a:gd name="T47" fmla="*/ 77 h 82"/>
                <a:gd name="T48" fmla="*/ 32 w 32"/>
                <a:gd name="T49" fmla="*/ 4 h 82"/>
                <a:gd name="T50" fmla="*/ 31 w 32"/>
                <a:gd name="T51" fmla="*/ 3 h 82"/>
                <a:gd name="T52" fmla="*/ 31 w 32"/>
                <a:gd name="T53" fmla="*/ 1 h 82"/>
                <a:gd name="T54" fmla="*/ 30 w 32"/>
                <a:gd name="T55" fmla="*/ 1 h 82"/>
                <a:gd name="T56" fmla="*/ 28 w 32"/>
                <a:gd name="T57" fmla="*/ 0 h 82"/>
                <a:gd name="T58" fmla="*/ 27 w 32"/>
                <a:gd name="T59" fmla="*/ 0 h 82"/>
                <a:gd name="T60" fmla="*/ 21 w 32"/>
                <a:gd name="T61" fmla="*/ 1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82">
                  <a:moveTo>
                    <a:pt x="21" y="11"/>
                  </a:moveTo>
                  <a:lnTo>
                    <a:pt x="21" y="69"/>
                  </a:lnTo>
                  <a:lnTo>
                    <a:pt x="11" y="69"/>
                  </a:lnTo>
                  <a:lnTo>
                    <a:pt x="11" y="11"/>
                  </a:lnTo>
                  <a:lnTo>
                    <a:pt x="21" y="11"/>
                  </a:lnTo>
                  <a:lnTo>
                    <a:pt x="27" y="0"/>
                  </a:lnTo>
                  <a:lnTo>
                    <a:pt x="6" y="0"/>
                  </a:lnTo>
                  <a:lnTo>
                    <a:pt x="4" y="0"/>
                  </a:lnTo>
                  <a:lnTo>
                    <a:pt x="3" y="1"/>
                  </a:lnTo>
                  <a:lnTo>
                    <a:pt x="1" y="1"/>
                  </a:lnTo>
                  <a:lnTo>
                    <a:pt x="1" y="3"/>
                  </a:lnTo>
                  <a:lnTo>
                    <a:pt x="0" y="4"/>
                  </a:lnTo>
                  <a:lnTo>
                    <a:pt x="0" y="76"/>
                  </a:lnTo>
                  <a:lnTo>
                    <a:pt x="1" y="77"/>
                  </a:lnTo>
                  <a:lnTo>
                    <a:pt x="1" y="79"/>
                  </a:lnTo>
                  <a:lnTo>
                    <a:pt x="3" y="79"/>
                  </a:lnTo>
                  <a:lnTo>
                    <a:pt x="4" y="80"/>
                  </a:lnTo>
                  <a:lnTo>
                    <a:pt x="15" y="80"/>
                  </a:lnTo>
                  <a:lnTo>
                    <a:pt x="27" y="82"/>
                  </a:lnTo>
                  <a:lnTo>
                    <a:pt x="28" y="82"/>
                  </a:lnTo>
                  <a:lnTo>
                    <a:pt x="30" y="80"/>
                  </a:lnTo>
                  <a:lnTo>
                    <a:pt x="31" y="80"/>
                  </a:lnTo>
                  <a:lnTo>
                    <a:pt x="31" y="79"/>
                  </a:lnTo>
                  <a:lnTo>
                    <a:pt x="32" y="77"/>
                  </a:lnTo>
                  <a:lnTo>
                    <a:pt x="32" y="4"/>
                  </a:lnTo>
                  <a:lnTo>
                    <a:pt x="31" y="3"/>
                  </a:lnTo>
                  <a:lnTo>
                    <a:pt x="31" y="1"/>
                  </a:lnTo>
                  <a:lnTo>
                    <a:pt x="30" y="1"/>
                  </a:lnTo>
                  <a:lnTo>
                    <a:pt x="28" y="0"/>
                  </a:lnTo>
                  <a:lnTo>
                    <a:pt x="27" y="0"/>
                  </a:lnTo>
                  <a:lnTo>
                    <a:pt x="21"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3" name="Rectangle 2735"/>
            <p:cNvSpPr>
              <a:spLocks noChangeArrowheads="1"/>
            </p:cNvSpPr>
            <p:nvPr/>
          </p:nvSpPr>
          <p:spPr bwMode="auto">
            <a:xfrm>
              <a:off x="2254" y="3064"/>
              <a:ext cx="56" cy="19"/>
            </a:xfrm>
            <a:prstGeom prst="rect">
              <a:avLst/>
            </a:prstGeom>
            <a:solidFill>
              <a:srgbClr val="16161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4" name="Rectangle 2736"/>
            <p:cNvSpPr>
              <a:spLocks noChangeArrowheads="1"/>
            </p:cNvSpPr>
            <p:nvPr/>
          </p:nvSpPr>
          <p:spPr bwMode="auto">
            <a:xfrm>
              <a:off x="2254" y="3083"/>
              <a:ext cx="56" cy="19"/>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5" name="Rectangle 2737"/>
            <p:cNvSpPr>
              <a:spLocks noChangeArrowheads="1"/>
            </p:cNvSpPr>
            <p:nvPr/>
          </p:nvSpPr>
          <p:spPr bwMode="auto">
            <a:xfrm>
              <a:off x="2254" y="3102"/>
              <a:ext cx="56" cy="19"/>
            </a:xfrm>
            <a:prstGeom prst="rect">
              <a:avLst/>
            </a:prstGeom>
            <a:solidFill>
              <a:srgbClr val="16161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6" name="Freeform 2738"/>
            <p:cNvSpPr>
              <a:spLocks/>
            </p:cNvSpPr>
            <p:nvPr/>
          </p:nvSpPr>
          <p:spPr bwMode="auto">
            <a:xfrm>
              <a:off x="2252" y="3061"/>
              <a:ext cx="60" cy="63"/>
            </a:xfrm>
            <a:custGeom>
              <a:avLst/>
              <a:gdLst>
                <a:gd name="T0" fmla="*/ 6 w 122"/>
                <a:gd name="T1" fmla="*/ 0 h 126"/>
                <a:gd name="T2" fmla="*/ 4 w 122"/>
                <a:gd name="T3" fmla="*/ 0 h 126"/>
                <a:gd name="T4" fmla="*/ 3 w 122"/>
                <a:gd name="T5" fmla="*/ 2 h 126"/>
                <a:gd name="T6" fmla="*/ 2 w 122"/>
                <a:gd name="T7" fmla="*/ 2 h 126"/>
                <a:gd name="T8" fmla="*/ 2 w 122"/>
                <a:gd name="T9" fmla="*/ 3 h 126"/>
                <a:gd name="T10" fmla="*/ 0 w 122"/>
                <a:gd name="T11" fmla="*/ 5 h 126"/>
                <a:gd name="T12" fmla="*/ 0 w 122"/>
                <a:gd name="T13" fmla="*/ 122 h 126"/>
                <a:gd name="T14" fmla="*/ 2 w 122"/>
                <a:gd name="T15" fmla="*/ 123 h 126"/>
                <a:gd name="T16" fmla="*/ 2 w 122"/>
                <a:gd name="T17" fmla="*/ 125 h 126"/>
                <a:gd name="T18" fmla="*/ 3 w 122"/>
                <a:gd name="T19" fmla="*/ 125 h 126"/>
                <a:gd name="T20" fmla="*/ 4 w 122"/>
                <a:gd name="T21" fmla="*/ 126 h 126"/>
                <a:gd name="T22" fmla="*/ 117 w 122"/>
                <a:gd name="T23" fmla="*/ 126 h 126"/>
                <a:gd name="T24" fmla="*/ 119 w 122"/>
                <a:gd name="T25" fmla="*/ 125 h 126"/>
                <a:gd name="T26" fmla="*/ 120 w 122"/>
                <a:gd name="T27" fmla="*/ 125 h 126"/>
                <a:gd name="T28" fmla="*/ 120 w 122"/>
                <a:gd name="T29" fmla="*/ 123 h 126"/>
                <a:gd name="T30" fmla="*/ 122 w 122"/>
                <a:gd name="T31" fmla="*/ 122 h 126"/>
                <a:gd name="T32" fmla="*/ 122 w 122"/>
                <a:gd name="T33" fmla="*/ 5 h 126"/>
                <a:gd name="T34" fmla="*/ 120 w 122"/>
                <a:gd name="T35" fmla="*/ 3 h 126"/>
                <a:gd name="T36" fmla="*/ 120 w 122"/>
                <a:gd name="T37" fmla="*/ 2 h 126"/>
                <a:gd name="T38" fmla="*/ 119 w 122"/>
                <a:gd name="T39" fmla="*/ 2 h 126"/>
                <a:gd name="T40" fmla="*/ 117 w 122"/>
                <a:gd name="T41" fmla="*/ 0 h 126"/>
                <a:gd name="T42" fmla="*/ 116 w 122"/>
                <a:gd name="T43" fmla="*/ 0 h 126"/>
                <a:gd name="T44" fmla="*/ 6 w 122"/>
                <a:gd name="T45" fmla="*/ 0 h 126"/>
                <a:gd name="T46" fmla="*/ 12 w 122"/>
                <a:gd name="T47" fmla="*/ 12 h 126"/>
                <a:gd name="T48" fmla="*/ 110 w 122"/>
                <a:gd name="T49" fmla="*/ 12 h 126"/>
                <a:gd name="T50" fmla="*/ 110 w 122"/>
                <a:gd name="T51" fmla="*/ 115 h 126"/>
                <a:gd name="T52" fmla="*/ 12 w 122"/>
                <a:gd name="T53" fmla="*/ 115 h 126"/>
                <a:gd name="T54" fmla="*/ 12 w 122"/>
                <a:gd name="T55" fmla="*/ 12 h 126"/>
                <a:gd name="T56" fmla="*/ 6 w 122"/>
                <a:gd name="T57"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2" h="126">
                  <a:moveTo>
                    <a:pt x="6" y="0"/>
                  </a:moveTo>
                  <a:lnTo>
                    <a:pt x="4" y="0"/>
                  </a:lnTo>
                  <a:lnTo>
                    <a:pt x="3" y="2"/>
                  </a:lnTo>
                  <a:lnTo>
                    <a:pt x="2" y="2"/>
                  </a:lnTo>
                  <a:lnTo>
                    <a:pt x="2" y="3"/>
                  </a:lnTo>
                  <a:lnTo>
                    <a:pt x="0" y="5"/>
                  </a:lnTo>
                  <a:lnTo>
                    <a:pt x="0" y="122"/>
                  </a:lnTo>
                  <a:lnTo>
                    <a:pt x="2" y="123"/>
                  </a:lnTo>
                  <a:lnTo>
                    <a:pt x="2" y="125"/>
                  </a:lnTo>
                  <a:lnTo>
                    <a:pt x="3" y="125"/>
                  </a:lnTo>
                  <a:lnTo>
                    <a:pt x="4" y="126"/>
                  </a:lnTo>
                  <a:lnTo>
                    <a:pt x="117" y="126"/>
                  </a:lnTo>
                  <a:lnTo>
                    <a:pt x="119" y="125"/>
                  </a:lnTo>
                  <a:lnTo>
                    <a:pt x="120" y="125"/>
                  </a:lnTo>
                  <a:lnTo>
                    <a:pt x="120" y="123"/>
                  </a:lnTo>
                  <a:lnTo>
                    <a:pt x="122" y="122"/>
                  </a:lnTo>
                  <a:lnTo>
                    <a:pt x="122" y="5"/>
                  </a:lnTo>
                  <a:lnTo>
                    <a:pt x="120" y="3"/>
                  </a:lnTo>
                  <a:lnTo>
                    <a:pt x="120" y="2"/>
                  </a:lnTo>
                  <a:lnTo>
                    <a:pt x="119" y="2"/>
                  </a:lnTo>
                  <a:lnTo>
                    <a:pt x="117" y="0"/>
                  </a:lnTo>
                  <a:lnTo>
                    <a:pt x="116" y="0"/>
                  </a:lnTo>
                  <a:lnTo>
                    <a:pt x="6" y="0"/>
                  </a:lnTo>
                  <a:lnTo>
                    <a:pt x="12" y="12"/>
                  </a:lnTo>
                  <a:lnTo>
                    <a:pt x="110" y="12"/>
                  </a:lnTo>
                  <a:lnTo>
                    <a:pt x="110" y="115"/>
                  </a:lnTo>
                  <a:lnTo>
                    <a:pt x="12" y="115"/>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7" name="Rectangle 2739"/>
            <p:cNvSpPr>
              <a:spLocks noChangeArrowheads="1"/>
            </p:cNvSpPr>
            <p:nvPr/>
          </p:nvSpPr>
          <p:spPr bwMode="auto">
            <a:xfrm>
              <a:off x="2316" y="3064"/>
              <a:ext cx="15" cy="83"/>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8" name="Freeform 2740"/>
            <p:cNvSpPr>
              <a:spLocks/>
            </p:cNvSpPr>
            <p:nvPr/>
          </p:nvSpPr>
          <p:spPr bwMode="auto">
            <a:xfrm>
              <a:off x="2313" y="3061"/>
              <a:ext cx="20" cy="88"/>
            </a:xfrm>
            <a:custGeom>
              <a:avLst/>
              <a:gdLst>
                <a:gd name="T0" fmla="*/ 6 w 41"/>
                <a:gd name="T1" fmla="*/ 0 h 177"/>
                <a:gd name="T2" fmla="*/ 4 w 41"/>
                <a:gd name="T3" fmla="*/ 0 h 177"/>
                <a:gd name="T4" fmla="*/ 3 w 41"/>
                <a:gd name="T5" fmla="*/ 2 h 177"/>
                <a:gd name="T6" fmla="*/ 1 w 41"/>
                <a:gd name="T7" fmla="*/ 2 h 177"/>
                <a:gd name="T8" fmla="*/ 1 w 41"/>
                <a:gd name="T9" fmla="*/ 3 h 177"/>
                <a:gd name="T10" fmla="*/ 0 w 41"/>
                <a:gd name="T11" fmla="*/ 5 h 177"/>
                <a:gd name="T12" fmla="*/ 0 w 41"/>
                <a:gd name="T13" fmla="*/ 173 h 177"/>
                <a:gd name="T14" fmla="*/ 1 w 41"/>
                <a:gd name="T15" fmla="*/ 174 h 177"/>
                <a:gd name="T16" fmla="*/ 1 w 41"/>
                <a:gd name="T17" fmla="*/ 175 h 177"/>
                <a:gd name="T18" fmla="*/ 3 w 41"/>
                <a:gd name="T19" fmla="*/ 175 h 177"/>
                <a:gd name="T20" fmla="*/ 4 w 41"/>
                <a:gd name="T21" fmla="*/ 177 h 177"/>
                <a:gd name="T22" fmla="*/ 37 w 41"/>
                <a:gd name="T23" fmla="*/ 177 h 177"/>
                <a:gd name="T24" fmla="*/ 38 w 41"/>
                <a:gd name="T25" fmla="*/ 175 h 177"/>
                <a:gd name="T26" fmla="*/ 40 w 41"/>
                <a:gd name="T27" fmla="*/ 175 h 177"/>
                <a:gd name="T28" fmla="*/ 40 w 41"/>
                <a:gd name="T29" fmla="*/ 174 h 177"/>
                <a:gd name="T30" fmla="*/ 41 w 41"/>
                <a:gd name="T31" fmla="*/ 173 h 177"/>
                <a:gd name="T32" fmla="*/ 41 w 41"/>
                <a:gd name="T33" fmla="*/ 5 h 177"/>
                <a:gd name="T34" fmla="*/ 40 w 41"/>
                <a:gd name="T35" fmla="*/ 3 h 177"/>
                <a:gd name="T36" fmla="*/ 40 w 41"/>
                <a:gd name="T37" fmla="*/ 2 h 177"/>
                <a:gd name="T38" fmla="*/ 38 w 41"/>
                <a:gd name="T39" fmla="*/ 2 h 177"/>
                <a:gd name="T40" fmla="*/ 37 w 41"/>
                <a:gd name="T41" fmla="*/ 0 h 177"/>
                <a:gd name="T42" fmla="*/ 35 w 41"/>
                <a:gd name="T43" fmla="*/ 0 h 177"/>
                <a:gd name="T44" fmla="*/ 6 w 41"/>
                <a:gd name="T45" fmla="*/ 0 h 177"/>
                <a:gd name="T46" fmla="*/ 11 w 41"/>
                <a:gd name="T47" fmla="*/ 12 h 177"/>
                <a:gd name="T48" fmla="*/ 30 w 41"/>
                <a:gd name="T49" fmla="*/ 12 h 177"/>
                <a:gd name="T50" fmla="*/ 30 w 41"/>
                <a:gd name="T51" fmla="*/ 166 h 177"/>
                <a:gd name="T52" fmla="*/ 11 w 41"/>
                <a:gd name="T53" fmla="*/ 166 h 177"/>
                <a:gd name="T54" fmla="*/ 11 w 41"/>
                <a:gd name="T55" fmla="*/ 12 h 177"/>
                <a:gd name="T56" fmla="*/ 6 w 41"/>
                <a:gd name="T5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177">
                  <a:moveTo>
                    <a:pt x="6" y="0"/>
                  </a:moveTo>
                  <a:lnTo>
                    <a:pt x="4" y="0"/>
                  </a:lnTo>
                  <a:lnTo>
                    <a:pt x="3" y="2"/>
                  </a:lnTo>
                  <a:lnTo>
                    <a:pt x="1" y="2"/>
                  </a:lnTo>
                  <a:lnTo>
                    <a:pt x="1" y="3"/>
                  </a:lnTo>
                  <a:lnTo>
                    <a:pt x="0" y="5"/>
                  </a:lnTo>
                  <a:lnTo>
                    <a:pt x="0" y="173"/>
                  </a:lnTo>
                  <a:lnTo>
                    <a:pt x="1" y="174"/>
                  </a:lnTo>
                  <a:lnTo>
                    <a:pt x="1" y="175"/>
                  </a:lnTo>
                  <a:lnTo>
                    <a:pt x="3" y="175"/>
                  </a:lnTo>
                  <a:lnTo>
                    <a:pt x="4" y="177"/>
                  </a:lnTo>
                  <a:lnTo>
                    <a:pt x="37" y="177"/>
                  </a:lnTo>
                  <a:lnTo>
                    <a:pt x="38" y="175"/>
                  </a:lnTo>
                  <a:lnTo>
                    <a:pt x="40" y="175"/>
                  </a:lnTo>
                  <a:lnTo>
                    <a:pt x="40" y="174"/>
                  </a:lnTo>
                  <a:lnTo>
                    <a:pt x="41" y="173"/>
                  </a:lnTo>
                  <a:lnTo>
                    <a:pt x="41" y="5"/>
                  </a:lnTo>
                  <a:lnTo>
                    <a:pt x="40" y="3"/>
                  </a:lnTo>
                  <a:lnTo>
                    <a:pt x="40" y="2"/>
                  </a:lnTo>
                  <a:lnTo>
                    <a:pt x="38" y="2"/>
                  </a:lnTo>
                  <a:lnTo>
                    <a:pt x="37" y="0"/>
                  </a:lnTo>
                  <a:lnTo>
                    <a:pt x="35" y="0"/>
                  </a:lnTo>
                  <a:lnTo>
                    <a:pt x="6" y="0"/>
                  </a:lnTo>
                  <a:lnTo>
                    <a:pt x="11" y="12"/>
                  </a:lnTo>
                  <a:lnTo>
                    <a:pt x="30" y="12"/>
                  </a:lnTo>
                  <a:lnTo>
                    <a:pt x="30" y="166"/>
                  </a:lnTo>
                  <a:lnTo>
                    <a:pt x="11" y="166"/>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19" name="Rectangle 2741"/>
            <p:cNvSpPr>
              <a:spLocks noChangeArrowheads="1"/>
            </p:cNvSpPr>
            <p:nvPr/>
          </p:nvSpPr>
          <p:spPr bwMode="auto">
            <a:xfrm>
              <a:off x="2234" y="3064"/>
              <a:ext cx="16" cy="83"/>
            </a:xfrm>
            <a:prstGeom prst="rect">
              <a:avLst/>
            </a:prstGeom>
            <a:solidFill>
              <a:srgbClr val="66666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0" name="Freeform 2742"/>
            <p:cNvSpPr>
              <a:spLocks/>
            </p:cNvSpPr>
            <p:nvPr/>
          </p:nvSpPr>
          <p:spPr bwMode="auto">
            <a:xfrm>
              <a:off x="2231" y="3061"/>
              <a:ext cx="21" cy="88"/>
            </a:xfrm>
            <a:custGeom>
              <a:avLst/>
              <a:gdLst>
                <a:gd name="T0" fmla="*/ 6 w 41"/>
                <a:gd name="T1" fmla="*/ 0 h 177"/>
                <a:gd name="T2" fmla="*/ 5 w 41"/>
                <a:gd name="T3" fmla="*/ 0 h 177"/>
                <a:gd name="T4" fmla="*/ 3 w 41"/>
                <a:gd name="T5" fmla="*/ 2 h 177"/>
                <a:gd name="T6" fmla="*/ 2 w 41"/>
                <a:gd name="T7" fmla="*/ 2 h 177"/>
                <a:gd name="T8" fmla="*/ 2 w 41"/>
                <a:gd name="T9" fmla="*/ 3 h 177"/>
                <a:gd name="T10" fmla="*/ 0 w 41"/>
                <a:gd name="T11" fmla="*/ 5 h 177"/>
                <a:gd name="T12" fmla="*/ 0 w 41"/>
                <a:gd name="T13" fmla="*/ 173 h 177"/>
                <a:gd name="T14" fmla="*/ 2 w 41"/>
                <a:gd name="T15" fmla="*/ 174 h 177"/>
                <a:gd name="T16" fmla="*/ 2 w 41"/>
                <a:gd name="T17" fmla="*/ 175 h 177"/>
                <a:gd name="T18" fmla="*/ 3 w 41"/>
                <a:gd name="T19" fmla="*/ 175 h 177"/>
                <a:gd name="T20" fmla="*/ 5 w 41"/>
                <a:gd name="T21" fmla="*/ 177 h 177"/>
                <a:gd name="T22" fmla="*/ 37 w 41"/>
                <a:gd name="T23" fmla="*/ 177 h 177"/>
                <a:gd name="T24" fmla="*/ 38 w 41"/>
                <a:gd name="T25" fmla="*/ 175 h 177"/>
                <a:gd name="T26" fmla="*/ 40 w 41"/>
                <a:gd name="T27" fmla="*/ 175 h 177"/>
                <a:gd name="T28" fmla="*/ 40 w 41"/>
                <a:gd name="T29" fmla="*/ 174 h 177"/>
                <a:gd name="T30" fmla="*/ 41 w 41"/>
                <a:gd name="T31" fmla="*/ 173 h 177"/>
                <a:gd name="T32" fmla="*/ 41 w 41"/>
                <a:gd name="T33" fmla="*/ 5 h 177"/>
                <a:gd name="T34" fmla="*/ 40 w 41"/>
                <a:gd name="T35" fmla="*/ 3 h 177"/>
                <a:gd name="T36" fmla="*/ 40 w 41"/>
                <a:gd name="T37" fmla="*/ 2 h 177"/>
                <a:gd name="T38" fmla="*/ 38 w 41"/>
                <a:gd name="T39" fmla="*/ 2 h 177"/>
                <a:gd name="T40" fmla="*/ 37 w 41"/>
                <a:gd name="T41" fmla="*/ 0 h 177"/>
                <a:gd name="T42" fmla="*/ 36 w 41"/>
                <a:gd name="T43" fmla="*/ 0 h 177"/>
                <a:gd name="T44" fmla="*/ 6 w 41"/>
                <a:gd name="T45" fmla="*/ 0 h 177"/>
                <a:gd name="T46" fmla="*/ 12 w 41"/>
                <a:gd name="T47" fmla="*/ 12 h 177"/>
                <a:gd name="T48" fmla="*/ 30 w 41"/>
                <a:gd name="T49" fmla="*/ 12 h 177"/>
                <a:gd name="T50" fmla="*/ 30 w 41"/>
                <a:gd name="T51" fmla="*/ 166 h 177"/>
                <a:gd name="T52" fmla="*/ 12 w 41"/>
                <a:gd name="T53" fmla="*/ 166 h 177"/>
                <a:gd name="T54" fmla="*/ 12 w 41"/>
                <a:gd name="T55" fmla="*/ 12 h 177"/>
                <a:gd name="T56" fmla="*/ 6 w 41"/>
                <a:gd name="T57"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1" h="177">
                  <a:moveTo>
                    <a:pt x="6" y="0"/>
                  </a:moveTo>
                  <a:lnTo>
                    <a:pt x="5" y="0"/>
                  </a:lnTo>
                  <a:lnTo>
                    <a:pt x="3" y="2"/>
                  </a:lnTo>
                  <a:lnTo>
                    <a:pt x="2" y="2"/>
                  </a:lnTo>
                  <a:lnTo>
                    <a:pt x="2" y="3"/>
                  </a:lnTo>
                  <a:lnTo>
                    <a:pt x="0" y="5"/>
                  </a:lnTo>
                  <a:lnTo>
                    <a:pt x="0" y="173"/>
                  </a:lnTo>
                  <a:lnTo>
                    <a:pt x="2" y="174"/>
                  </a:lnTo>
                  <a:lnTo>
                    <a:pt x="2" y="175"/>
                  </a:lnTo>
                  <a:lnTo>
                    <a:pt x="3" y="175"/>
                  </a:lnTo>
                  <a:lnTo>
                    <a:pt x="5" y="177"/>
                  </a:lnTo>
                  <a:lnTo>
                    <a:pt x="37" y="177"/>
                  </a:lnTo>
                  <a:lnTo>
                    <a:pt x="38" y="175"/>
                  </a:lnTo>
                  <a:lnTo>
                    <a:pt x="40" y="175"/>
                  </a:lnTo>
                  <a:lnTo>
                    <a:pt x="40" y="174"/>
                  </a:lnTo>
                  <a:lnTo>
                    <a:pt x="41" y="173"/>
                  </a:lnTo>
                  <a:lnTo>
                    <a:pt x="41" y="5"/>
                  </a:lnTo>
                  <a:lnTo>
                    <a:pt x="40" y="3"/>
                  </a:lnTo>
                  <a:lnTo>
                    <a:pt x="40" y="2"/>
                  </a:lnTo>
                  <a:lnTo>
                    <a:pt x="38" y="2"/>
                  </a:lnTo>
                  <a:lnTo>
                    <a:pt x="37" y="0"/>
                  </a:lnTo>
                  <a:lnTo>
                    <a:pt x="36" y="0"/>
                  </a:lnTo>
                  <a:lnTo>
                    <a:pt x="6" y="0"/>
                  </a:lnTo>
                  <a:lnTo>
                    <a:pt x="12" y="12"/>
                  </a:lnTo>
                  <a:lnTo>
                    <a:pt x="30" y="12"/>
                  </a:lnTo>
                  <a:lnTo>
                    <a:pt x="30" y="166"/>
                  </a:lnTo>
                  <a:lnTo>
                    <a:pt x="12" y="166"/>
                  </a:lnTo>
                  <a:lnTo>
                    <a:pt x="12"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1" name="Freeform 2743"/>
            <p:cNvSpPr>
              <a:spLocks/>
            </p:cNvSpPr>
            <p:nvPr/>
          </p:nvSpPr>
          <p:spPr bwMode="auto">
            <a:xfrm>
              <a:off x="2258" y="2930"/>
              <a:ext cx="51" cy="14"/>
            </a:xfrm>
            <a:custGeom>
              <a:avLst/>
              <a:gdLst>
                <a:gd name="T0" fmla="*/ 95 w 103"/>
                <a:gd name="T1" fmla="*/ 28 h 28"/>
                <a:gd name="T2" fmla="*/ 99 w 103"/>
                <a:gd name="T3" fmla="*/ 28 h 28"/>
                <a:gd name="T4" fmla="*/ 102 w 103"/>
                <a:gd name="T5" fmla="*/ 25 h 28"/>
                <a:gd name="T6" fmla="*/ 103 w 103"/>
                <a:gd name="T7" fmla="*/ 25 h 28"/>
                <a:gd name="T8" fmla="*/ 103 w 103"/>
                <a:gd name="T9" fmla="*/ 21 h 28"/>
                <a:gd name="T10" fmla="*/ 100 w 103"/>
                <a:gd name="T11" fmla="*/ 18 h 28"/>
                <a:gd name="T12" fmla="*/ 100 w 103"/>
                <a:gd name="T13" fmla="*/ 17 h 28"/>
                <a:gd name="T14" fmla="*/ 80 w 103"/>
                <a:gd name="T15" fmla="*/ 8 h 28"/>
                <a:gd name="T16" fmla="*/ 78 w 103"/>
                <a:gd name="T17" fmla="*/ 8 h 28"/>
                <a:gd name="T18" fmla="*/ 55 w 103"/>
                <a:gd name="T19" fmla="*/ 6 h 28"/>
                <a:gd name="T20" fmla="*/ 44 w 103"/>
                <a:gd name="T21" fmla="*/ 3 h 28"/>
                <a:gd name="T22" fmla="*/ 30 w 103"/>
                <a:gd name="T23" fmla="*/ 0 h 28"/>
                <a:gd name="T24" fmla="*/ 4 w 103"/>
                <a:gd name="T25" fmla="*/ 0 h 28"/>
                <a:gd name="T26" fmla="*/ 3 w 103"/>
                <a:gd name="T27" fmla="*/ 1 h 28"/>
                <a:gd name="T28" fmla="*/ 1 w 103"/>
                <a:gd name="T29" fmla="*/ 1 h 28"/>
                <a:gd name="T30" fmla="*/ 1 w 103"/>
                <a:gd name="T31" fmla="*/ 3 h 28"/>
                <a:gd name="T32" fmla="*/ 0 w 103"/>
                <a:gd name="T33" fmla="*/ 4 h 28"/>
                <a:gd name="T34" fmla="*/ 0 w 103"/>
                <a:gd name="T35" fmla="*/ 7 h 28"/>
                <a:gd name="T36" fmla="*/ 1 w 103"/>
                <a:gd name="T37" fmla="*/ 8 h 28"/>
                <a:gd name="T38" fmla="*/ 1 w 103"/>
                <a:gd name="T39" fmla="*/ 10 h 28"/>
                <a:gd name="T40" fmla="*/ 3 w 103"/>
                <a:gd name="T41" fmla="*/ 10 h 28"/>
                <a:gd name="T42" fmla="*/ 4 w 103"/>
                <a:gd name="T43" fmla="*/ 11 h 28"/>
                <a:gd name="T44" fmla="*/ 6 w 103"/>
                <a:gd name="T45" fmla="*/ 11 h 28"/>
                <a:gd name="T46" fmla="*/ 30 w 103"/>
                <a:gd name="T47" fmla="*/ 11 h 28"/>
                <a:gd name="T48" fmla="*/ 52 w 103"/>
                <a:gd name="T49" fmla="*/ 17 h 28"/>
                <a:gd name="T50" fmla="*/ 66 w 103"/>
                <a:gd name="T51" fmla="*/ 18 h 28"/>
                <a:gd name="T52" fmla="*/ 76 w 103"/>
                <a:gd name="T53" fmla="*/ 20 h 28"/>
                <a:gd name="T54" fmla="*/ 95 w 103"/>
                <a:gd name="T5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28">
                  <a:moveTo>
                    <a:pt x="95" y="28"/>
                  </a:moveTo>
                  <a:lnTo>
                    <a:pt x="99" y="28"/>
                  </a:lnTo>
                  <a:lnTo>
                    <a:pt x="102" y="25"/>
                  </a:lnTo>
                  <a:lnTo>
                    <a:pt x="103" y="25"/>
                  </a:lnTo>
                  <a:lnTo>
                    <a:pt x="103" y="21"/>
                  </a:lnTo>
                  <a:lnTo>
                    <a:pt x="100" y="18"/>
                  </a:lnTo>
                  <a:lnTo>
                    <a:pt x="100" y="17"/>
                  </a:lnTo>
                  <a:lnTo>
                    <a:pt x="80" y="8"/>
                  </a:lnTo>
                  <a:lnTo>
                    <a:pt x="78" y="8"/>
                  </a:lnTo>
                  <a:lnTo>
                    <a:pt x="55" y="6"/>
                  </a:lnTo>
                  <a:lnTo>
                    <a:pt x="44" y="3"/>
                  </a:lnTo>
                  <a:lnTo>
                    <a:pt x="30" y="0"/>
                  </a:lnTo>
                  <a:lnTo>
                    <a:pt x="4" y="0"/>
                  </a:lnTo>
                  <a:lnTo>
                    <a:pt x="3" y="1"/>
                  </a:lnTo>
                  <a:lnTo>
                    <a:pt x="1" y="1"/>
                  </a:lnTo>
                  <a:lnTo>
                    <a:pt x="1" y="3"/>
                  </a:lnTo>
                  <a:lnTo>
                    <a:pt x="0" y="4"/>
                  </a:lnTo>
                  <a:lnTo>
                    <a:pt x="0" y="7"/>
                  </a:lnTo>
                  <a:lnTo>
                    <a:pt x="1" y="8"/>
                  </a:lnTo>
                  <a:lnTo>
                    <a:pt x="1" y="10"/>
                  </a:lnTo>
                  <a:lnTo>
                    <a:pt x="3" y="10"/>
                  </a:lnTo>
                  <a:lnTo>
                    <a:pt x="4" y="11"/>
                  </a:lnTo>
                  <a:lnTo>
                    <a:pt x="6" y="11"/>
                  </a:lnTo>
                  <a:lnTo>
                    <a:pt x="30" y="11"/>
                  </a:lnTo>
                  <a:lnTo>
                    <a:pt x="52" y="17"/>
                  </a:lnTo>
                  <a:lnTo>
                    <a:pt x="66" y="18"/>
                  </a:lnTo>
                  <a:lnTo>
                    <a:pt x="76" y="20"/>
                  </a:lnTo>
                  <a:lnTo>
                    <a:pt x="95" y="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2" name="Rectangle 2744"/>
            <p:cNvSpPr>
              <a:spLocks noChangeArrowheads="1"/>
            </p:cNvSpPr>
            <p:nvPr/>
          </p:nvSpPr>
          <p:spPr bwMode="auto">
            <a:xfrm>
              <a:off x="2271" y="3017"/>
              <a:ext cx="26" cy="13"/>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3" name="Rectangle 2745"/>
            <p:cNvSpPr>
              <a:spLocks noChangeArrowheads="1"/>
            </p:cNvSpPr>
            <p:nvPr/>
          </p:nvSpPr>
          <p:spPr bwMode="auto">
            <a:xfrm>
              <a:off x="2271" y="3030"/>
              <a:ext cx="26" cy="16"/>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4" name="Rectangle 2746"/>
            <p:cNvSpPr>
              <a:spLocks noChangeArrowheads="1"/>
            </p:cNvSpPr>
            <p:nvPr/>
          </p:nvSpPr>
          <p:spPr bwMode="auto">
            <a:xfrm>
              <a:off x="2271" y="3046"/>
              <a:ext cx="26" cy="15"/>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5" name="Freeform 2747"/>
            <p:cNvSpPr>
              <a:spLocks/>
            </p:cNvSpPr>
            <p:nvPr/>
          </p:nvSpPr>
          <p:spPr bwMode="auto">
            <a:xfrm>
              <a:off x="2269" y="3011"/>
              <a:ext cx="30" cy="53"/>
            </a:xfrm>
            <a:custGeom>
              <a:avLst/>
              <a:gdLst>
                <a:gd name="T0" fmla="*/ 11 w 61"/>
                <a:gd name="T1" fmla="*/ 96 h 108"/>
                <a:gd name="T2" fmla="*/ 11 w 61"/>
                <a:gd name="T3" fmla="*/ 12 h 108"/>
                <a:gd name="T4" fmla="*/ 13 w 61"/>
                <a:gd name="T5" fmla="*/ 12 h 108"/>
                <a:gd name="T6" fmla="*/ 26 w 61"/>
                <a:gd name="T7" fmla="*/ 13 h 108"/>
                <a:gd name="T8" fmla="*/ 35 w 61"/>
                <a:gd name="T9" fmla="*/ 14 h 108"/>
                <a:gd name="T10" fmla="*/ 50 w 61"/>
                <a:gd name="T11" fmla="*/ 17 h 108"/>
                <a:gd name="T12" fmla="*/ 50 w 61"/>
                <a:gd name="T13" fmla="*/ 96 h 108"/>
                <a:gd name="T14" fmla="*/ 11 w 61"/>
                <a:gd name="T15" fmla="*/ 96 h 108"/>
                <a:gd name="T16" fmla="*/ 6 w 61"/>
                <a:gd name="T17" fmla="*/ 108 h 108"/>
                <a:gd name="T18" fmla="*/ 55 w 61"/>
                <a:gd name="T19" fmla="*/ 108 h 108"/>
                <a:gd name="T20" fmla="*/ 57 w 61"/>
                <a:gd name="T21" fmla="*/ 108 h 108"/>
                <a:gd name="T22" fmla="*/ 58 w 61"/>
                <a:gd name="T23" fmla="*/ 106 h 108"/>
                <a:gd name="T24" fmla="*/ 59 w 61"/>
                <a:gd name="T25" fmla="*/ 106 h 108"/>
                <a:gd name="T26" fmla="*/ 59 w 61"/>
                <a:gd name="T27" fmla="*/ 105 h 108"/>
                <a:gd name="T28" fmla="*/ 61 w 61"/>
                <a:gd name="T29" fmla="*/ 103 h 108"/>
                <a:gd name="T30" fmla="*/ 61 w 61"/>
                <a:gd name="T31" fmla="*/ 12 h 108"/>
                <a:gd name="T32" fmla="*/ 59 w 61"/>
                <a:gd name="T33" fmla="*/ 10 h 108"/>
                <a:gd name="T34" fmla="*/ 59 w 61"/>
                <a:gd name="T35" fmla="*/ 9 h 108"/>
                <a:gd name="T36" fmla="*/ 58 w 61"/>
                <a:gd name="T37" fmla="*/ 7 h 108"/>
                <a:gd name="T38" fmla="*/ 57 w 61"/>
                <a:gd name="T39" fmla="*/ 7 h 108"/>
                <a:gd name="T40" fmla="*/ 38 w 61"/>
                <a:gd name="T41" fmla="*/ 3 h 108"/>
                <a:gd name="T42" fmla="*/ 13 w 61"/>
                <a:gd name="T43" fmla="*/ 0 h 108"/>
                <a:gd name="T44" fmla="*/ 4 w 61"/>
                <a:gd name="T45" fmla="*/ 0 h 108"/>
                <a:gd name="T46" fmla="*/ 3 w 61"/>
                <a:gd name="T47" fmla="*/ 2 h 108"/>
                <a:gd name="T48" fmla="*/ 2 w 61"/>
                <a:gd name="T49" fmla="*/ 2 h 108"/>
                <a:gd name="T50" fmla="*/ 2 w 61"/>
                <a:gd name="T51" fmla="*/ 3 h 108"/>
                <a:gd name="T52" fmla="*/ 0 w 61"/>
                <a:gd name="T53" fmla="*/ 5 h 108"/>
                <a:gd name="T54" fmla="*/ 0 w 61"/>
                <a:gd name="T55" fmla="*/ 103 h 108"/>
                <a:gd name="T56" fmla="*/ 2 w 61"/>
                <a:gd name="T57" fmla="*/ 105 h 108"/>
                <a:gd name="T58" fmla="*/ 2 w 61"/>
                <a:gd name="T59" fmla="*/ 106 h 108"/>
                <a:gd name="T60" fmla="*/ 3 w 61"/>
                <a:gd name="T61" fmla="*/ 106 h 108"/>
                <a:gd name="T62" fmla="*/ 4 w 61"/>
                <a:gd name="T63" fmla="*/ 108 h 108"/>
                <a:gd name="T64" fmla="*/ 6 w 61"/>
                <a:gd name="T65" fmla="*/ 108 h 108"/>
                <a:gd name="T66" fmla="*/ 11 w 61"/>
                <a:gd name="T6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108">
                  <a:moveTo>
                    <a:pt x="11" y="96"/>
                  </a:moveTo>
                  <a:lnTo>
                    <a:pt x="11" y="12"/>
                  </a:lnTo>
                  <a:lnTo>
                    <a:pt x="13" y="12"/>
                  </a:lnTo>
                  <a:lnTo>
                    <a:pt x="26" y="13"/>
                  </a:lnTo>
                  <a:lnTo>
                    <a:pt x="35" y="14"/>
                  </a:lnTo>
                  <a:lnTo>
                    <a:pt x="50" y="17"/>
                  </a:lnTo>
                  <a:lnTo>
                    <a:pt x="50" y="96"/>
                  </a:lnTo>
                  <a:lnTo>
                    <a:pt x="11" y="96"/>
                  </a:lnTo>
                  <a:lnTo>
                    <a:pt x="6" y="108"/>
                  </a:lnTo>
                  <a:lnTo>
                    <a:pt x="55" y="108"/>
                  </a:lnTo>
                  <a:lnTo>
                    <a:pt x="57" y="108"/>
                  </a:lnTo>
                  <a:lnTo>
                    <a:pt x="58" y="106"/>
                  </a:lnTo>
                  <a:lnTo>
                    <a:pt x="59" y="106"/>
                  </a:lnTo>
                  <a:lnTo>
                    <a:pt x="59" y="105"/>
                  </a:lnTo>
                  <a:lnTo>
                    <a:pt x="61" y="103"/>
                  </a:lnTo>
                  <a:lnTo>
                    <a:pt x="61" y="12"/>
                  </a:lnTo>
                  <a:lnTo>
                    <a:pt x="59" y="10"/>
                  </a:lnTo>
                  <a:lnTo>
                    <a:pt x="59" y="9"/>
                  </a:lnTo>
                  <a:lnTo>
                    <a:pt x="58" y="7"/>
                  </a:lnTo>
                  <a:lnTo>
                    <a:pt x="57" y="7"/>
                  </a:lnTo>
                  <a:lnTo>
                    <a:pt x="38" y="3"/>
                  </a:lnTo>
                  <a:lnTo>
                    <a:pt x="13" y="0"/>
                  </a:lnTo>
                  <a:lnTo>
                    <a:pt x="4" y="0"/>
                  </a:lnTo>
                  <a:lnTo>
                    <a:pt x="3" y="2"/>
                  </a:lnTo>
                  <a:lnTo>
                    <a:pt x="2" y="2"/>
                  </a:lnTo>
                  <a:lnTo>
                    <a:pt x="2" y="3"/>
                  </a:lnTo>
                  <a:lnTo>
                    <a:pt x="0" y="5"/>
                  </a:lnTo>
                  <a:lnTo>
                    <a:pt x="0" y="103"/>
                  </a:lnTo>
                  <a:lnTo>
                    <a:pt x="2" y="105"/>
                  </a:lnTo>
                  <a:lnTo>
                    <a:pt x="2" y="106"/>
                  </a:lnTo>
                  <a:lnTo>
                    <a:pt x="3" y="106"/>
                  </a:lnTo>
                  <a:lnTo>
                    <a:pt x="4" y="108"/>
                  </a:lnTo>
                  <a:lnTo>
                    <a:pt x="6" y="108"/>
                  </a:lnTo>
                  <a:lnTo>
                    <a:pt x="11" y="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6" name="Rectangle 2748"/>
            <p:cNvSpPr>
              <a:spLocks noChangeArrowheads="1"/>
            </p:cNvSpPr>
            <p:nvPr/>
          </p:nvSpPr>
          <p:spPr bwMode="auto">
            <a:xfrm>
              <a:off x="2261" y="3011"/>
              <a:ext cx="5" cy="1"/>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7" name="Rectangle 2749"/>
            <p:cNvSpPr>
              <a:spLocks noChangeArrowheads="1"/>
            </p:cNvSpPr>
            <p:nvPr/>
          </p:nvSpPr>
          <p:spPr bwMode="auto">
            <a:xfrm>
              <a:off x="2261" y="3013"/>
              <a:ext cx="11" cy="11"/>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8" name="Rectangle 2750"/>
            <p:cNvSpPr>
              <a:spLocks noChangeArrowheads="1"/>
            </p:cNvSpPr>
            <p:nvPr/>
          </p:nvSpPr>
          <p:spPr bwMode="auto">
            <a:xfrm>
              <a:off x="2261" y="3024"/>
              <a:ext cx="11" cy="15"/>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29" name="Rectangle 2751"/>
            <p:cNvSpPr>
              <a:spLocks noChangeArrowheads="1"/>
            </p:cNvSpPr>
            <p:nvPr/>
          </p:nvSpPr>
          <p:spPr bwMode="auto">
            <a:xfrm>
              <a:off x="2261" y="3039"/>
              <a:ext cx="11" cy="14"/>
            </a:xfrm>
            <a:prstGeom prst="rect">
              <a:avLst/>
            </a:prstGeom>
            <a:solidFill>
              <a:srgbClr val="5F5F5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0" name="Freeform 2752"/>
            <p:cNvSpPr>
              <a:spLocks/>
            </p:cNvSpPr>
            <p:nvPr/>
          </p:nvSpPr>
          <p:spPr bwMode="auto">
            <a:xfrm>
              <a:off x="2258" y="3006"/>
              <a:ext cx="16" cy="50"/>
            </a:xfrm>
            <a:custGeom>
              <a:avLst/>
              <a:gdLst>
                <a:gd name="T0" fmla="*/ 11 w 32"/>
                <a:gd name="T1" fmla="*/ 87 h 99"/>
                <a:gd name="T2" fmla="*/ 11 w 32"/>
                <a:gd name="T3" fmla="*/ 14 h 99"/>
                <a:gd name="T4" fmla="*/ 11 w 32"/>
                <a:gd name="T5" fmla="*/ 15 h 99"/>
                <a:gd name="T6" fmla="*/ 21 w 32"/>
                <a:gd name="T7" fmla="*/ 18 h 99"/>
                <a:gd name="T8" fmla="*/ 21 w 32"/>
                <a:gd name="T9" fmla="*/ 87 h 99"/>
                <a:gd name="T10" fmla="*/ 11 w 32"/>
                <a:gd name="T11" fmla="*/ 87 h 99"/>
                <a:gd name="T12" fmla="*/ 6 w 32"/>
                <a:gd name="T13" fmla="*/ 99 h 99"/>
                <a:gd name="T14" fmla="*/ 27 w 32"/>
                <a:gd name="T15" fmla="*/ 99 h 99"/>
                <a:gd name="T16" fmla="*/ 28 w 32"/>
                <a:gd name="T17" fmla="*/ 99 h 99"/>
                <a:gd name="T18" fmla="*/ 30 w 32"/>
                <a:gd name="T19" fmla="*/ 97 h 99"/>
                <a:gd name="T20" fmla="*/ 31 w 32"/>
                <a:gd name="T21" fmla="*/ 97 h 99"/>
                <a:gd name="T22" fmla="*/ 31 w 32"/>
                <a:gd name="T23" fmla="*/ 96 h 99"/>
                <a:gd name="T24" fmla="*/ 32 w 32"/>
                <a:gd name="T25" fmla="*/ 94 h 99"/>
                <a:gd name="T26" fmla="*/ 32 w 32"/>
                <a:gd name="T27" fmla="*/ 11 h 99"/>
                <a:gd name="T28" fmla="*/ 31 w 32"/>
                <a:gd name="T29" fmla="*/ 10 h 99"/>
                <a:gd name="T30" fmla="*/ 30 w 32"/>
                <a:gd name="T31" fmla="*/ 10 h 99"/>
                <a:gd name="T32" fmla="*/ 28 w 32"/>
                <a:gd name="T33" fmla="*/ 8 h 99"/>
                <a:gd name="T34" fmla="*/ 17 w 32"/>
                <a:gd name="T35" fmla="*/ 4 h 99"/>
                <a:gd name="T36" fmla="*/ 8 w 32"/>
                <a:gd name="T37" fmla="*/ 0 h 99"/>
                <a:gd name="T38" fmla="*/ 4 w 32"/>
                <a:gd name="T39" fmla="*/ 0 h 99"/>
                <a:gd name="T40" fmla="*/ 3 w 32"/>
                <a:gd name="T41" fmla="*/ 1 h 99"/>
                <a:gd name="T42" fmla="*/ 1 w 32"/>
                <a:gd name="T43" fmla="*/ 1 h 99"/>
                <a:gd name="T44" fmla="*/ 1 w 32"/>
                <a:gd name="T45" fmla="*/ 3 h 99"/>
                <a:gd name="T46" fmla="*/ 0 w 32"/>
                <a:gd name="T47" fmla="*/ 4 h 99"/>
                <a:gd name="T48" fmla="*/ 0 w 32"/>
                <a:gd name="T49" fmla="*/ 94 h 99"/>
                <a:gd name="T50" fmla="*/ 1 w 32"/>
                <a:gd name="T51" fmla="*/ 96 h 99"/>
                <a:gd name="T52" fmla="*/ 1 w 32"/>
                <a:gd name="T53" fmla="*/ 97 h 99"/>
                <a:gd name="T54" fmla="*/ 3 w 32"/>
                <a:gd name="T55" fmla="*/ 97 h 99"/>
                <a:gd name="T56" fmla="*/ 4 w 32"/>
                <a:gd name="T57" fmla="*/ 99 h 99"/>
                <a:gd name="T58" fmla="*/ 6 w 32"/>
                <a:gd name="T59" fmla="*/ 99 h 99"/>
                <a:gd name="T60" fmla="*/ 11 w 32"/>
                <a:gd name="T61" fmla="*/ 8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99">
                  <a:moveTo>
                    <a:pt x="11" y="87"/>
                  </a:moveTo>
                  <a:lnTo>
                    <a:pt x="11" y="14"/>
                  </a:lnTo>
                  <a:lnTo>
                    <a:pt x="11" y="15"/>
                  </a:lnTo>
                  <a:lnTo>
                    <a:pt x="21" y="18"/>
                  </a:lnTo>
                  <a:lnTo>
                    <a:pt x="21" y="87"/>
                  </a:lnTo>
                  <a:lnTo>
                    <a:pt x="11" y="87"/>
                  </a:lnTo>
                  <a:lnTo>
                    <a:pt x="6" y="99"/>
                  </a:lnTo>
                  <a:lnTo>
                    <a:pt x="27" y="99"/>
                  </a:lnTo>
                  <a:lnTo>
                    <a:pt x="28" y="99"/>
                  </a:lnTo>
                  <a:lnTo>
                    <a:pt x="30" y="97"/>
                  </a:lnTo>
                  <a:lnTo>
                    <a:pt x="31" y="97"/>
                  </a:lnTo>
                  <a:lnTo>
                    <a:pt x="31" y="96"/>
                  </a:lnTo>
                  <a:lnTo>
                    <a:pt x="32" y="94"/>
                  </a:lnTo>
                  <a:lnTo>
                    <a:pt x="32" y="11"/>
                  </a:lnTo>
                  <a:lnTo>
                    <a:pt x="31" y="10"/>
                  </a:lnTo>
                  <a:lnTo>
                    <a:pt x="30" y="10"/>
                  </a:lnTo>
                  <a:lnTo>
                    <a:pt x="28" y="8"/>
                  </a:lnTo>
                  <a:lnTo>
                    <a:pt x="17" y="4"/>
                  </a:lnTo>
                  <a:lnTo>
                    <a:pt x="8" y="0"/>
                  </a:lnTo>
                  <a:lnTo>
                    <a:pt x="4" y="0"/>
                  </a:lnTo>
                  <a:lnTo>
                    <a:pt x="3" y="1"/>
                  </a:lnTo>
                  <a:lnTo>
                    <a:pt x="1" y="1"/>
                  </a:lnTo>
                  <a:lnTo>
                    <a:pt x="1" y="3"/>
                  </a:lnTo>
                  <a:lnTo>
                    <a:pt x="0" y="4"/>
                  </a:lnTo>
                  <a:lnTo>
                    <a:pt x="0" y="94"/>
                  </a:lnTo>
                  <a:lnTo>
                    <a:pt x="1" y="96"/>
                  </a:lnTo>
                  <a:lnTo>
                    <a:pt x="1" y="97"/>
                  </a:lnTo>
                  <a:lnTo>
                    <a:pt x="3" y="97"/>
                  </a:lnTo>
                  <a:lnTo>
                    <a:pt x="4" y="99"/>
                  </a:lnTo>
                  <a:lnTo>
                    <a:pt x="6" y="99"/>
                  </a:lnTo>
                  <a:lnTo>
                    <a:pt x="11"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1" name="Rectangle 2753"/>
            <p:cNvSpPr>
              <a:spLocks noChangeArrowheads="1"/>
            </p:cNvSpPr>
            <p:nvPr/>
          </p:nvSpPr>
          <p:spPr bwMode="auto">
            <a:xfrm>
              <a:off x="2296" y="3017"/>
              <a:ext cx="11" cy="18"/>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2" name="Rectangle 2754"/>
            <p:cNvSpPr>
              <a:spLocks noChangeArrowheads="1"/>
            </p:cNvSpPr>
            <p:nvPr/>
          </p:nvSpPr>
          <p:spPr bwMode="auto">
            <a:xfrm>
              <a:off x="2296" y="3035"/>
              <a:ext cx="11" cy="17"/>
            </a:xfrm>
            <a:prstGeom prst="rect">
              <a:avLst/>
            </a:prstGeom>
            <a:solidFill>
              <a:srgbClr val="F1F1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3" name="Freeform 2755"/>
            <p:cNvSpPr>
              <a:spLocks/>
            </p:cNvSpPr>
            <p:nvPr/>
          </p:nvSpPr>
          <p:spPr bwMode="auto">
            <a:xfrm>
              <a:off x="2293" y="3014"/>
              <a:ext cx="16" cy="41"/>
            </a:xfrm>
            <a:custGeom>
              <a:avLst/>
              <a:gdLst>
                <a:gd name="T0" fmla="*/ 11 w 32"/>
                <a:gd name="T1" fmla="*/ 71 h 82"/>
                <a:gd name="T2" fmla="*/ 11 w 32"/>
                <a:gd name="T3" fmla="*/ 12 h 82"/>
                <a:gd name="T4" fmla="*/ 21 w 32"/>
                <a:gd name="T5" fmla="*/ 12 h 82"/>
                <a:gd name="T6" fmla="*/ 21 w 32"/>
                <a:gd name="T7" fmla="*/ 71 h 82"/>
                <a:gd name="T8" fmla="*/ 11 w 32"/>
                <a:gd name="T9" fmla="*/ 71 h 82"/>
                <a:gd name="T10" fmla="*/ 5 w 32"/>
                <a:gd name="T11" fmla="*/ 82 h 82"/>
                <a:gd name="T12" fmla="*/ 26 w 32"/>
                <a:gd name="T13" fmla="*/ 82 h 82"/>
                <a:gd name="T14" fmla="*/ 28 w 32"/>
                <a:gd name="T15" fmla="*/ 82 h 82"/>
                <a:gd name="T16" fmla="*/ 29 w 32"/>
                <a:gd name="T17" fmla="*/ 81 h 82"/>
                <a:gd name="T18" fmla="*/ 31 w 32"/>
                <a:gd name="T19" fmla="*/ 81 h 82"/>
                <a:gd name="T20" fmla="*/ 31 w 32"/>
                <a:gd name="T21" fmla="*/ 79 h 82"/>
                <a:gd name="T22" fmla="*/ 32 w 32"/>
                <a:gd name="T23" fmla="*/ 78 h 82"/>
                <a:gd name="T24" fmla="*/ 32 w 32"/>
                <a:gd name="T25" fmla="*/ 5 h 82"/>
                <a:gd name="T26" fmla="*/ 31 w 32"/>
                <a:gd name="T27" fmla="*/ 3 h 82"/>
                <a:gd name="T28" fmla="*/ 31 w 32"/>
                <a:gd name="T29" fmla="*/ 2 h 82"/>
                <a:gd name="T30" fmla="*/ 29 w 32"/>
                <a:gd name="T31" fmla="*/ 2 h 82"/>
                <a:gd name="T32" fmla="*/ 28 w 32"/>
                <a:gd name="T33" fmla="*/ 0 h 82"/>
                <a:gd name="T34" fmla="*/ 4 w 32"/>
                <a:gd name="T35" fmla="*/ 0 h 82"/>
                <a:gd name="T36" fmla="*/ 2 w 32"/>
                <a:gd name="T37" fmla="*/ 2 h 82"/>
                <a:gd name="T38" fmla="*/ 1 w 32"/>
                <a:gd name="T39" fmla="*/ 2 h 82"/>
                <a:gd name="T40" fmla="*/ 1 w 32"/>
                <a:gd name="T41" fmla="*/ 3 h 82"/>
                <a:gd name="T42" fmla="*/ 0 w 32"/>
                <a:gd name="T43" fmla="*/ 5 h 82"/>
                <a:gd name="T44" fmla="*/ 0 w 32"/>
                <a:gd name="T45" fmla="*/ 78 h 82"/>
                <a:gd name="T46" fmla="*/ 1 w 32"/>
                <a:gd name="T47" fmla="*/ 79 h 82"/>
                <a:gd name="T48" fmla="*/ 1 w 32"/>
                <a:gd name="T49" fmla="*/ 81 h 82"/>
                <a:gd name="T50" fmla="*/ 2 w 32"/>
                <a:gd name="T51" fmla="*/ 81 h 82"/>
                <a:gd name="T52" fmla="*/ 4 w 32"/>
                <a:gd name="T53" fmla="*/ 82 h 82"/>
                <a:gd name="T54" fmla="*/ 5 w 32"/>
                <a:gd name="T55" fmla="*/ 82 h 82"/>
                <a:gd name="T56" fmla="*/ 11 w 32"/>
                <a:gd name="T57" fmla="*/ 7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2" h="82">
                  <a:moveTo>
                    <a:pt x="11" y="71"/>
                  </a:moveTo>
                  <a:lnTo>
                    <a:pt x="11" y="12"/>
                  </a:lnTo>
                  <a:lnTo>
                    <a:pt x="21" y="12"/>
                  </a:lnTo>
                  <a:lnTo>
                    <a:pt x="21" y="71"/>
                  </a:lnTo>
                  <a:lnTo>
                    <a:pt x="11" y="71"/>
                  </a:lnTo>
                  <a:lnTo>
                    <a:pt x="5" y="82"/>
                  </a:lnTo>
                  <a:lnTo>
                    <a:pt x="26" y="82"/>
                  </a:lnTo>
                  <a:lnTo>
                    <a:pt x="28" y="82"/>
                  </a:lnTo>
                  <a:lnTo>
                    <a:pt x="29" y="81"/>
                  </a:lnTo>
                  <a:lnTo>
                    <a:pt x="31" y="81"/>
                  </a:lnTo>
                  <a:lnTo>
                    <a:pt x="31" y="79"/>
                  </a:lnTo>
                  <a:lnTo>
                    <a:pt x="32" y="78"/>
                  </a:lnTo>
                  <a:lnTo>
                    <a:pt x="32" y="5"/>
                  </a:lnTo>
                  <a:lnTo>
                    <a:pt x="31" y="3"/>
                  </a:lnTo>
                  <a:lnTo>
                    <a:pt x="31" y="2"/>
                  </a:lnTo>
                  <a:lnTo>
                    <a:pt x="29" y="2"/>
                  </a:lnTo>
                  <a:lnTo>
                    <a:pt x="28" y="0"/>
                  </a:lnTo>
                  <a:lnTo>
                    <a:pt x="4" y="0"/>
                  </a:lnTo>
                  <a:lnTo>
                    <a:pt x="2" y="2"/>
                  </a:lnTo>
                  <a:lnTo>
                    <a:pt x="1" y="2"/>
                  </a:lnTo>
                  <a:lnTo>
                    <a:pt x="1" y="3"/>
                  </a:lnTo>
                  <a:lnTo>
                    <a:pt x="0" y="5"/>
                  </a:lnTo>
                  <a:lnTo>
                    <a:pt x="0" y="78"/>
                  </a:lnTo>
                  <a:lnTo>
                    <a:pt x="1" y="79"/>
                  </a:lnTo>
                  <a:lnTo>
                    <a:pt x="1" y="81"/>
                  </a:lnTo>
                  <a:lnTo>
                    <a:pt x="2" y="81"/>
                  </a:lnTo>
                  <a:lnTo>
                    <a:pt x="4" y="82"/>
                  </a:lnTo>
                  <a:lnTo>
                    <a:pt x="5" y="82"/>
                  </a:lnTo>
                  <a:lnTo>
                    <a:pt x="11"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4" name="Freeform 2756"/>
            <p:cNvSpPr>
              <a:spLocks/>
            </p:cNvSpPr>
            <p:nvPr/>
          </p:nvSpPr>
          <p:spPr bwMode="auto">
            <a:xfrm>
              <a:off x="2257" y="3006"/>
              <a:ext cx="52" cy="14"/>
            </a:xfrm>
            <a:custGeom>
              <a:avLst/>
              <a:gdLst>
                <a:gd name="T0" fmla="*/ 7 w 104"/>
                <a:gd name="T1" fmla="*/ 0 h 27"/>
                <a:gd name="T2" fmla="*/ 2 w 104"/>
                <a:gd name="T3" fmla="*/ 0 h 27"/>
                <a:gd name="T4" fmla="*/ 1 w 104"/>
                <a:gd name="T5" fmla="*/ 1 h 27"/>
                <a:gd name="T6" fmla="*/ 1 w 104"/>
                <a:gd name="T7" fmla="*/ 3 h 27"/>
                <a:gd name="T8" fmla="*/ 0 w 104"/>
                <a:gd name="T9" fmla="*/ 4 h 27"/>
                <a:gd name="T10" fmla="*/ 0 w 104"/>
                <a:gd name="T11" fmla="*/ 8 h 27"/>
                <a:gd name="T12" fmla="*/ 1 w 104"/>
                <a:gd name="T13" fmla="*/ 10 h 27"/>
                <a:gd name="T14" fmla="*/ 2 w 104"/>
                <a:gd name="T15" fmla="*/ 10 h 27"/>
                <a:gd name="T16" fmla="*/ 4 w 104"/>
                <a:gd name="T17" fmla="*/ 11 h 27"/>
                <a:gd name="T18" fmla="*/ 24 w 104"/>
                <a:gd name="T19" fmla="*/ 18 h 27"/>
                <a:gd name="T20" fmla="*/ 38 w 104"/>
                <a:gd name="T21" fmla="*/ 20 h 27"/>
                <a:gd name="T22" fmla="*/ 48 w 104"/>
                <a:gd name="T23" fmla="*/ 21 h 27"/>
                <a:gd name="T24" fmla="*/ 60 w 104"/>
                <a:gd name="T25" fmla="*/ 24 h 27"/>
                <a:gd name="T26" fmla="*/ 73 w 104"/>
                <a:gd name="T27" fmla="*/ 25 h 27"/>
                <a:gd name="T28" fmla="*/ 98 w 104"/>
                <a:gd name="T29" fmla="*/ 27 h 27"/>
                <a:gd name="T30" fmla="*/ 101 w 104"/>
                <a:gd name="T31" fmla="*/ 27 h 27"/>
                <a:gd name="T32" fmla="*/ 103 w 104"/>
                <a:gd name="T33" fmla="*/ 25 h 27"/>
                <a:gd name="T34" fmla="*/ 103 w 104"/>
                <a:gd name="T35" fmla="*/ 24 h 27"/>
                <a:gd name="T36" fmla="*/ 104 w 104"/>
                <a:gd name="T37" fmla="*/ 22 h 27"/>
                <a:gd name="T38" fmla="*/ 104 w 104"/>
                <a:gd name="T39" fmla="*/ 18 h 27"/>
                <a:gd name="T40" fmla="*/ 103 w 104"/>
                <a:gd name="T41" fmla="*/ 17 h 27"/>
                <a:gd name="T42" fmla="*/ 101 w 104"/>
                <a:gd name="T43" fmla="*/ 17 h 27"/>
                <a:gd name="T44" fmla="*/ 100 w 104"/>
                <a:gd name="T45" fmla="*/ 15 h 27"/>
                <a:gd name="T46" fmla="*/ 98 w 104"/>
                <a:gd name="T47" fmla="*/ 15 h 27"/>
                <a:gd name="T48" fmla="*/ 73 w 104"/>
                <a:gd name="T49" fmla="*/ 14 h 27"/>
                <a:gd name="T50" fmla="*/ 63 w 104"/>
                <a:gd name="T51" fmla="*/ 13 h 27"/>
                <a:gd name="T52" fmla="*/ 50 w 104"/>
                <a:gd name="T53" fmla="*/ 10 h 27"/>
                <a:gd name="T54" fmla="*/ 38 w 104"/>
                <a:gd name="T55" fmla="*/ 8 h 27"/>
                <a:gd name="T56" fmla="*/ 26 w 104"/>
                <a:gd name="T57" fmla="*/ 7 h 27"/>
                <a:gd name="T58" fmla="*/ 7 w 104"/>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27">
                  <a:moveTo>
                    <a:pt x="7" y="0"/>
                  </a:moveTo>
                  <a:lnTo>
                    <a:pt x="2" y="0"/>
                  </a:lnTo>
                  <a:lnTo>
                    <a:pt x="1" y="1"/>
                  </a:lnTo>
                  <a:lnTo>
                    <a:pt x="1" y="3"/>
                  </a:lnTo>
                  <a:lnTo>
                    <a:pt x="0" y="4"/>
                  </a:lnTo>
                  <a:lnTo>
                    <a:pt x="0" y="8"/>
                  </a:lnTo>
                  <a:lnTo>
                    <a:pt x="1" y="10"/>
                  </a:lnTo>
                  <a:lnTo>
                    <a:pt x="2" y="10"/>
                  </a:lnTo>
                  <a:lnTo>
                    <a:pt x="4" y="11"/>
                  </a:lnTo>
                  <a:lnTo>
                    <a:pt x="24" y="18"/>
                  </a:lnTo>
                  <a:lnTo>
                    <a:pt x="38" y="20"/>
                  </a:lnTo>
                  <a:lnTo>
                    <a:pt x="48" y="21"/>
                  </a:lnTo>
                  <a:lnTo>
                    <a:pt x="60" y="24"/>
                  </a:lnTo>
                  <a:lnTo>
                    <a:pt x="73" y="25"/>
                  </a:lnTo>
                  <a:lnTo>
                    <a:pt x="98" y="27"/>
                  </a:lnTo>
                  <a:lnTo>
                    <a:pt x="101" y="27"/>
                  </a:lnTo>
                  <a:lnTo>
                    <a:pt x="103" y="25"/>
                  </a:lnTo>
                  <a:lnTo>
                    <a:pt x="103" y="24"/>
                  </a:lnTo>
                  <a:lnTo>
                    <a:pt x="104" y="22"/>
                  </a:lnTo>
                  <a:lnTo>
                    <a:pt x="104" y="18"/>
                  </a:lnTo>
                  <a:lnTo>
                    <a:pt x="103" y="17"/>
                  </a:lnTo>
                  <a:lnTo>
                    <a:pt x="101" y="17"/>
                  </a:lnTo>
                  <a:lnTo>
                    <a:pt x="100" y="15"/>
                  </a:lnTo>
                  <a:lnTo>
                    <a:pt x="98" y="15"/>
                  </a:lnTo>
                  <a:lnTo>
                    <a:pt x="73" y="14"/>
                  </a:lnTo>
                  <a:lnTo>
                    <a:pt x="63" y="13"/>
                  </a:lnTo>
                  <a:lnTo>
                    <a:pt x="50" y="10"/>
                  </a:lnTo>
                  <a:lnTo>
                    <a:pt x="38" y="8"/>
                  </a:lnTo>
                  <a:lnTo>
                    <a:pt x="26" y="7"/>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5" name="Freeform 2757"/>
            <p:cNvSpPr>
              <a:spLocks/>
            </p:cNvSpPr>
            <p:nvPr/>
          </p:nvSpPr>
          <p:spPr bwMode="auto">
            <a:xfrm>
              <a:off x="1487" y="2815"/>
              <a:ext cx="701" cy="368"/>
            </a:xfrm>
            <a:custGeom>
              <a:avLst/>
              <a:gdLst>
                <a:gd name="T0" fmla="*/ 1399 w 1402"/>
                <a:gd name="T1" fmla="*/ 0 h 736"/>
                <a:gd name="T2" fmla="*/ 1274 w 1402"/>
                <a:gd name="T3" fmla="*/ 0 h 736"/>
                <a:gd name="T4" fmla="*/ 1171 w 1402"/>
                <a:gd name="T5" fmla="*/ 6 h 736"/>
                <a:gd name="T6" fmla="*/ 1018 w 1402"/>
                <a:gd name="T7" fmla="*/ 157 h 736"/>
                <a:gd name="T8" fmla="*/ 1018 w 1402"/>
                <a:gd name="T9" fmla="*/ 386 h 736"/>
                <a:gd name="T10" fmla="*/ 0 w 1402"/>
                <a:gd name="T11" fmla="*/ 386 h 736"/>
                <a:gd name="T12" fmla="*/ 0 w 1402"/>
                <a:gd name="T13" fmla="*/ 736 h 736"/>
                <a:gd name="T14" fmla="*/ 1402 w 1402"/>
                <a:gd name="T15" fmla="*/ 736 h 736"/>
                <a:gd name="T16" fmla="*/ 1402 w 1402"/>
                <a:gd name="T17" fmla="*/ 0 h 736"/>
                <a:gd name="T18" fmla="*/ 1399 w 1402"/>
                <a:gd name="T1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2" h="736">
                  <a:moveTo>
                    <a:pt x="1399" y="0"/>
                  </a:moveTo>
                  <a:lnTo>
                    <a:pt x="1274" y="0"/>
                  </a:lnTo>
                  <a:lnTo>
                    <a:pt x="1171" y="6"/>
                  </a:lnTo>
                  <a:lnTo>
                    <a:pt x="1018" y="157"/>
                  </a:lnTo>
                  <a:lnTo>
                    <a:pt x="1018" y="386"/>
                  </a:lnTo>
                  <a:lnTo>
                    <a:pt x="0" y="386"/>
                  </a:lnTo>
                  <a:lnTo>
                    <a:pt x="0" y="736"/>
                  </a:lnTo>
                  <a:lnTo>
                    <a:pt x="1402" y="736"/>
                  </a:lnTo>
                  <a:lnTo>
                    <a:pt x="1402" y="0"/>
                  </a:lnTo>
                  <a:lnTo>
                    <a:pt x="1399" y="0"/>
                  </a:lnTo>
                  <a:close/>
                </a:path>
              </a:pathLst>
            </a:custGeom>
            <a:solidFill>
              <a:srgbClr val="CBCBCB"/>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6" name="Freeform 2758"/>
            <p:cNvSpPr>
              <a:spLocks/>
            </p:cNvSpPr>
            <p:nvPr/>
          </p:nvSpPr>
          <p:spPr bwMode="auto">
            <a:xfrm>
              <a:off x="1487" y="3005"/>
              <a:ext cx="703" cy="181"/>
            </a:xfrm>
            <a:custGeom>
              <a:avLst/>
              <a:gdLst>
                <a:gd name="T0" fmla="*/ 1402 w 1407"/>
                <a:gd name="T1" fmla="*/ 361 h 361"/>
                <a:gd name="T2" fmla="*/ 1403 w 1407"/>
                <a:gd name="T3" fmla="*/ 361 h 361"/>
                <a:gd name="T4" fmla="*/ 1405 w 1407"/>
                <a:gd name="T5" fmla="*/ 360 h 361"/>
                <a:gd name="T6" fmla="*/ 1406 w 1407"/>
                <a:gd name="T7" fmla="*/ 360 h 361"/>
                <a:gd name="T8" fmla="*/ 1406 w 1407"/>
                <a:gd name="T9" fmla="*/ 358 h 361"/>
                <a:gd name="T10" fmla="*/ 1407 w 1407"/>
                <a:gd name="T11" fmla="*/ 357 h 361"/>
                <a:gd name="T12" fmla="*/ 1407 w 1407"/>
                <a:gd name="T13" fmla="*/ 354 h 361"/>
                <a:gd name="T14" fmla="*/ 1406 w 1407"/>
                <a:gd name="T15" fmla="*/ 353 h 361"/>
                <a:gd name="T16" fmla="*/ 1406 w 1407"/>
                <a:gd name="T17" fmla="*/ 351 h 361"/>
                <a:gd name="T18" fmla="*/ 1405 w 1407"/>
                <a:gd name="T19" fmla="*/ 351 h 361"/>
                <a:gd name="T20" fmla="*/ 1403 w 1407"/>
                <a:gd name="T21" fmla="*/ 350 h 361"/>
                <a:gd name="T22" fmla="*/ 11 w 1407"/>
                <a:gd name="T23" fmla="*/ 350 h 361"/>
                <a:gd name="T24" fmla="*/ 11 w 1407"/>
                <a:gd name="T25" fmla="*/ 4 h 361"/>
                <a:gd name="T26" fmla="*/ 10 w 1407"/>
                <a:gd name="T27" fmla="*/ 3 h 361"/>
                <a:gd name="T28" fmla="*/ 10 w 1407"/>
                <a:gd name="T29" fmla="*/ 1 h 361"/>
                <a:gd name="T30" fmla="*/ 9 w 1407"/>
                <a:gd name="T31" fmla="*/ 1 h 361"/>
                <a:gd name="T32" fmla="*/ 7 w 1407"/>
                <a:gd name="T33" fmla="*/ 0 h 361"/>
                <a:gd name="T34" fmla="*/ 4 w 1407"/>
                <a:gd name="T35" fmla="*/ 0 h 361"/>
                <a:gd name="T36" fmla="*/ 3 w 1407"/>
                <a:gd name="T37" fmla="*/ 1 h 361"/>
                <a:gd name="T38" fmla="*/ 1 w 1407"/>
                <a:gd name="T39" fmla="*/ 1 h 361"/>
                <a:gd name="T40" fmla="*/ 1 w 1407"/>
                <a:gd name="T41" fmla="*/ 3 h 361"/>
                <a:gd name="T42" fmla="*/ 0 w 1407"/>
                <a:gd name="T43" fmla="*/ 4 h 361"/>
                <a:gd name="T44" fmla="*/ 0 w 1407"/>
                <a:gd name="T45" fmla="*/ 6 h 361"/>
                <a:gd name="T46" fmla="*/ 0 w 1407"/>
                <a:gd name="T47" fmla="*/ 356 h 361"/>
                <a:gd name="T48" fmla="*/ 0 w 1407"/>
                <a:gd name="T49" fmla="*/ 357 h 361"/>
                <a:gd name="T50" fmla="*/ 1 w 1407"/>
                <a:gd name="T51" fmla="*/ 358 h 361"/>
                <a:gd name="T52" fmla="*/ 1 w 1407"/>
                <a:gd name="T53" fmla="*/ 360 h 361"/>
                <a:gd name="T54" fmla="*/ 3 w 1407"/>
                <a:gd name="T55" fmla="*/ 360 h 361"/>
                <a:gd name="T56" fmla="*/ 4 w 1407"/>
                <a:gd name="T57" fmla="*/ 361 h 361"/>
                <a:gd name="T58" fmla="*/ 6 w 1407"/>
                <a:gd name="T59" fmla="*/ 361 h 361"/>
                <a:gd name="T60" fmla="*/ 1402 w 1407"/>
                <a:gd name="T6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07" h="361">
                  <a:moveTo>
                    <a:pt x="1402" y="361"/>
                  </a:moveTo>
                  <a:lnTo>
                    <a:pt x="1403" y="361"/>
                  </a:lnTo>
                  <a:lnTo>
                    <a:pt x="1405" y="360"/>
                  </a:lnTo>
                  <a:lnTo>
                    <a:pt x="1406" y="360"/>
                  </a:lnTo>
                  <a:lnTo>
                    <a:pt x="1406" y="358"/>
                  </a:lnTo>
                  <a:lnTo>
                    <a:pt x="1407" y="357"/>
                  </a:lnTo>
                  <a:lnTo>
                    <a:pt x="1407" y="354"/>
                  </a:lnTo>
                  <a:lnTo>
                    <a:pt x="1406" y="353"/>
                  </a:lnTo>
                  <a:lnTo>
                    <a:pt x="1406" y="351"/>
                  </a:lnTo>
                  <a:lnTo>
                    <a:pt x="1405" y="351"/>
                  </a:lnTo>
                  <a:lnTo>
                    <a:pt x="1403" y="350"/>
                  </a:lnTo>
                  <a:lnTo>
                    <a:pt x="11" y="350"/>
                  </a:lnTo>
                  <a:lnTo>
                    <a:pt x="11" y="4"/>
                  </a:lnTo>
                  <a:lnTo>
                    <a:pt x="10" y="3"/>
                  </a:lnTo>
                  <a:lnTo>
                    <a:pt x="10" y="1"/>
                  </a:lnTo>
                  <a:lnTo>
                    <a:pt x="9" y="1"/>
                  </a:lnTo>
                  <a:lnTo>
                    <a:pt x="7" y="0"/>
                  </a:lnTo>
                  <a:lnTo>
                    <a:pt x="4" y="0"/>
                  </a:lnTo>
                  <a:lnTo>
                    <a:pt x="3" y="1"/>
                  </a:lnTo>
                  <a:lnTo>
                    <a:pt x="1" y="1"/>
                  </a:lnTo>
                  <a:lnTo>
                    <a:pt x="1" y="3"/>
                  </a:lnTo>
                  <a:lnTo>
                    <a:pt x="0" y="4"/>
                  </a:lnTo>
                  <a:lnTo>
                    <a:pt x="0" y="6"/>
                  </a:lnTo>
                  <a:lnTo>
                    <a:pt x="0" y="356"/>
                  </a:lnTo>
                  <a:lnTo>
                    <a:pt x="0" y="357"/>
                  </a:lnTo>
                  <a:lnTo>
                    <a:pt x="1" y="358"/>
                  </a:lnTo>
                  <a:lnTo>
                    <a:pt x="1" y="360"/>
                  </a:lnTo>
                  <a:lnTo>
                    <a:pt x="3" y="360"/>
                  </a:lnTo>
                  <a:lnTo>
                    <a:pt x="4" y="361"/>
                  </a:lnTo>
                  <a:lnTo>
                    <a:pt x="6" y="361"/>
                  </a:lnTo>
                  <a:lnTo>
                    <a:pt x="1402" y="36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7" name="Freeform 2759"/>
            <p:cNvSpPr>
              <a:spLocks/>
            </p:cNvSpPr>
            <p:nvPr/>
          </p:nvSpPr>
          <p:spPr bwMode="auto">
            <a:xfrm>
              <a:off x="1487" y="2815"/>
              <a:ext cx="703" cy="371"/>
            </a:xfrm>
            <a:custGeom>
              <a:avLst/>
              <a:gdLst>
                <a:gd name="T0" fmla="*/ 6 w 1407"/>
                <a:gd name="T1" fmla="*/ 381 h 744"/>
                <a:gd name="T2" fmla="*/ 4 w 1407"/>
                <a:gd name="T3" fmla="*/ 381 h 744"/>
                <a:gd name="T4" fmla="*/ 3 w 1407"/>
                <a:gd name="T5" fmla="*/ 382 h 744"/>
                <a:gd name="T6" fmla="*/ 1 w 1407"/>
                <a:gd name="T7" fmla="*/ 382 h 744"/>
                <a:gd name="T8" fmla="*/ 1 w 1407"/>
                <a:gd name="T9" fmla="*/ 384 h 744"/>
                <a:gd name="T10" fmla="*/ 0 w 1407"/>
                <a:gd name="T11" fmla="*/ 385 h 744"/>
                <a:gd name="T12" fmla="*/ 0 w 1407"/>
                <a:gd name="T13" fmla="*/ 388 h 744"/>
                <a:gd name="T14" fmla="*/ 1 w 1407"/>
                <a:gd name="T15" fmla="*/ 389 h 744"/>
                <a:gd name="T16" fmla="*/ 1 w 1407"/>
                <a:gd name="T17" fmla="*/ 391 h 744"/>
                <a:gd name="T18" fmla="*/ 3 w 1407"/>
                <a:gd name="T19" fmla="*/ 391 h 744"/>
                <a:gd name="T20" fmla="*/ 4 w 1407"/>
                <a:gd name="T21" fmla="*/ 392 h 744"/>
                <a:gd name="T22" fmla="*/ 1019 w 1407"/>
                <a:gd name="T23" fmla="*/ 392 h 744"/>
                <a:gd name="T24" fmla="*/ 1021 w 1407"/>
                <a:gd name="T25" fmla="*/ 391 h 744"/>
                <a:gd name="T26" fmla="*/ 1022 w 1407"/>
                <a:gd name="T27" fmla="*/ 391 h 744"/>
                <a:gd name="T28" fmla="*/ 1022 w 1407"/>
                <a:gd name="T29" fmla="*/ 389 h 744"/>
                <a:gd name="T30" fmla="*/ 1023 w 1407"/>
                <a:gd name="T31" fmla="*/ 388 h 744"/>
                <a:gd name="T32" fmla="*/ 1023 w 1407"/>
                <a:gd name="T33" fmla="*/ 161 h 744"/>
                <a:gd name="T34" fmla="*/ 1179 w 1407"/>
                <a:gd name="T35" fmla="*/ 11 h 744"/>
                <a:gd name="T36" fmla="*/ 1395 w 1407"/>
                <a:gd name="T37" fmla="*/ 13 h 744"/>
                <a:gd name="T38" fmla="*/ 1396 w 1407"/>
                <a:gd name="T39" fmla="*/ 738 h 744"/>
                <a:gd name="T40" fmla="*/ 1396 w 1407"/>
                <a:gd name="T41" fmla="*/ 739 h 744"/>
                <a:gd name="T42" fmla="*/ 1398 w 1407"/>
                <a:gd name="T43" fmla="*/ 741 h 744"/>
                <a:gd name="T44" fmla="*/ 1398 w 1407"/>
                <a:gd name="T45" fmla="*/ 742 h 744"/>
                <a:gd name="T46" fmla="*/ 1399 w 1407"/>
                <a:gd name="T47" fmla="*/ 742 h 744"/>
                <a:gd name="T48" fmla="*/ 1400 w 1407"/>
                <a:gd name="T49" fmla="*/ 744 h 744"/>
                <a:gd name="T50" fmla="*/ 1403 w 1407"/>
                <a:gd name="T51" fmla="*/ 744 h 744"/>
                <a:gd name="T52" fmla="*/ 1405 w 1407"/>
                <a:gd name="T53" fmla="*/ 742 h 744"/>
                <a:gd name="T54" fmla="*/ 1406 w 1407"/>
                <a:gd name="T55" fmla="*/ 742 h 744"/>
                <a:gd name="T56" fmla="*/ 1406 w 1407"/>
                <a:gd name="T57" fmla="*/ 741 h 744"/>
                <a:gd name="T58" fmla="*/ 1407 w 1407"/>
                <a:gd name="T59" fmla="*/ 739 h 744"/>
                <a:gd name="T60" fmla="*/ 1407 w 1407"/>
                <a:gd name="T61" fmla="*/ 738 h 744"/>
                <a:gd name="T62" fmla="*/ 1406 w 1407"/>
                <a:gd name="T63" fmla="*/ 7 h 744"/>
                <a:gd name="T64" fmla="*/ 1406 w 1407"/>
                <a:gd name="T65" fmla="*/ 6 h 744"/>
                <a:gd name="T66" fmla="*/ 1405 w 1407"/>
                <a:gd name="T67" fmla="*/ 4 h 744"/>
                <a:gd name="T68" fmla="*/ 1405 w 1407"/>
                <a:gd name="T69" fmla="*/ 3 h 744"/>
                <a:gd name="T70" fmla="*/ 1403 w 1407"/>
                <a:gd name="T71" fmla="*/ 3 h 744"/>
                <a:gd name="T72" fmla="*/ 1402 w 1407"/>
                <a:gd name="T73" fmla="*/ 1 h 744"/>
                <a:gd name="T74" fmla="*/ 1400 w 1407"/>
                <a:gd name="T75" fmla="*/ 1 h 744"/>
                <a:gd name="T76" fmla="*/ 1176 w 1407"/>
                <a:gd name="T77" fmla="*/ 0 h 744"/>
                <a:gd name="T78" fmla="*/ 1175 w 1407"/>
                <a:gd name="T79" fmla="*/ 0 h 744"/>
                <a:gd name="T80" fmla="*/ 1173 w 1407"/>
                <a:gd name="T81" fmla="*/ 1 h 744"/>
                <a:gd name="T82" fmla="*/ 1172 w 1407"/>
                <a:gd name="T83" fmla="*/ 1 h 744"/>
                <a:gd name="T84" fmla="*/ 1014 w 1407"/>
                <a:gd name="T85" fmla="*/ 154 h 744"/>
                <a:gd name="T86" fmla="*/ 1014 w 1407"/>
                <a:gd name="T87" fmla="*/ 155 h 744"/>
                <a:gd name="T88" fmla="*/ 1012 w 1407"/>
                <a:gd name="T89" fmla="*/ 157 h 744"/>
                <a:gd name="T90" fmla="*/ 1012 w 1407"/>
                <a:gd name="T91" fmla="*/ 381 h 744"/>
                <a:gd name="T92" fmla="*/ 6 w 1407"/>
                <a:gd name="T93" fmla="*/ 381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07" h="744">
                  <a:moveTo>
                    <a:pt x="6" y="381"/>
                  </a:moveTo>
                  <a:lnTo>
                    <a:pt x="4" y="381"/>
                  </a:lnTo>
                  <a:lnTo>
                    <a:pt x="3" y="382"/>
                  </a:lnTo>
                  <a:lnTo>
                    <a:pt x="1" y="382"/>
                  </a:lnTo>
                  <a:lnTo>
                    <a:pt x="1" y="384"/>
                  </a:lnTo>
                  <a:lnTo>
                    <a:pt x="0" y="385"/>
                  </a:lnTo>
                  <a:lnTo>
                    <a:pt x="0" y="388"/>
                  </a:lnTo>
                  <a:lnTo>
                    <a:pt x="1" y="389"/>
                  </a:lnTo>
                  <a:lnTo>
                    <a:pt x="1" y="391"/>
                  </a:lnTo>
                  <a:lnTo>
                    <a:pt x="3" y="391"/>
                  </a:lnTo>
                  <a:lnTo>
                    <a:pt x="4" y="392"/>
                  </a:lnTo>
                  <a:lnTo>
                    <a:pt x="1019" y="392"/>
                  </a:lnTo>
                  <a:lnTo>
                    <a:pt x="1021" y="391"/>
                  </a:lnTo>
                  <a:lnTo>
                    <a:pt x="1022" y="391"/>
                  </a:lnTo>
                  <a:lnTo>
                    <a:pt x="1022" y="389"/>
                  </a:lnTo>
                  <a:lnTo>
                    <a:pt x="1023" y="388"/>
                  </a:lnTo>
                  <a:lnTo>
                    <a:pt x="1023" y="161"/>
                  </a:lnTo>
                  <a:lnTo>
                    <a:pt x="1179" y="11"/>
                  </a:lnTo>
                  <a:lnTo>
                    <a:pt x="1395" y="13"/>
                  </a:lnTo>
                  <a:lnTo>
                    <a:pt x="1396" y="738"/>
                  </a:lnTo>
                  <a:lnTo>
                    <a:pt x="1396" y="739"/>
                  </a:lnTo>
                  <a:lnTo>
                    <a:pt x="1398" y="741"/>
                  </a:lnTo>
                  <a:lnTo>
                    <a:pt x="1398" y="742"/>
                  </a:lnTo>
                  <a:lnTo>
                    <a:pt x="1399" y="742"/>
                  </a:lnTo>
                  <a:lnTo>
                    <a:pt x="1400" y="744"/>
                  </a:lnTo>
                  <a:lnTo>
                    <a:pt x="1403" y="744"/>
                  </a:lnTo>
                  <a:lnTo>
                    <a:pt x="1405" y="742"/>
                  </a:lnTo>
                  <a:lnTo>
                    <a:pt x="1406" y="742"/>
                  </a:lnTo>
                  <a:lnTo>
                    <a:pt x="1406" y="741"/>
                  </a:lnTo>
                  <a:lnTo>
                    <a:pt x="1407" y="739"/>
                  </a:lnTo>
                  <a:lnTo>
                    <a:pt x="1407" y="738"/>
                  </a:lnTo>
                  <a:lnTo>
                    <a:pt x="1406" y="7"/>
                  </a:lnTo>
                  <a:lnTo>
                    <a:pt x="1406" y="6"/>
                  </a:lnTo>
                  <a:lnTo>
                    <a:pt x="1405" y="4"/>
                  </a:lnTo>
                  <a:lnTo>
                    <a:pt x="1405" y="3"/>
                  </a:lnTo>
                  <a:lnTo>
                    <a:pt x="1403" y="3"/>
                  </a:lnTo>
                  <a:lnTo>
                    <a:pt x="1402" y="1"/>
                  </a:lnTo>
                  <a:lnTo>
                    <a:pt x="1400" y="1"/>
                  </a:lnTo>
                  <a:lnTo>
                    <a:pt x="1176" y="0"/>
                  </a:lnTo>
                  <a:lnTo>
                    <a:pt x="1175" y="0"/>
                  </a:lnTo>
                  <a:lnTo>
                    <a:pt x="1173" y="1"/>
                  </a:lnTo>
                  <a:lnTo>
                    <a:pt x="1172" y="1"/>
                  </a:lnTo>
                  <a:lnTo>
                    <a:pt x="1014" y="154"/>
                  </a:lnTo>
                  <a:lnTo>
                    <a:pt x="1014" y="155"/>
                  </a:lnTo>
                  <a:lnTo>
                    <a:pt x="1012" y="157"/>
                  </a:lnTo>
                  <a:lnTo>
                    <a:pt x="1012" y="381"/>
                  </a:lnTo>
                  <a:lnTo>
                    <a:pt x="6" y="38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8" name="Freeform 2760"/>
            <p:cNvSpPr>
              <a:spLocks/>
            </p:cNvSpPr>
            <p:nvPr/>
          </p:nvSpPr>
          <p:spPr bwMode="auto">
            <a:xfrm>
              <a:off x="2144" y="3082"/>
              <a:ext cx="29" cy="9"/>
            </a:xfrm>
            <a:custGeom>
              <a:avLst/>
              <a:gdLst>
                <a:gd name="T0" fmla="*/ 5 w 58"/>
                <a:gd name="T1" fmla="*/ 0 h 18"/>
                <a:gd name="T2" fmla="*/ 4 w 58"/>
                <a:gd name="T3" fmla="*/ 0 h 18"/>
                <a:gd name="T4" fmla="*/ 2 w 58"/>
                <a:gd name="T5" fmla="*/ 1 h 18"/>
                <a:gd name="T6" fmla="*/ 1 w 58"/>
                <a:gd name="T7" fmla="*/ 1 h 18"/>
                <a:gd name="T8" fmla="*/ 1 w 58"/>
                <a:gd name="T9" fmla="*/ 3 h 18"/>
                <a:gd name="T10" fmla="*/ 0 w 58"/>
                <a:gd name="T11" fmla="*/ 4 h 18"/>
                <a:gd name="T12" fmla="*/ 0 w 58"/>
                <a:gd name="T13" fmla="*/ 14 h 18"/>
                <a:gd name="T14" fmla="*/ 1 w 58"/>
                <a:gd name="T15" fmla="*/ 15 h 18"/>
                <a:gd name="T16" fmla="*/ 1 w 58"/>
                <a:gd name="T17" fmla="*/ 17 h 18"/>
                <a:gd name="T18" fmla="*/ 2 w 58"/>
                <a:gd name="T19" fmla="*/ 17 h 18"/>
                <a:gd name="T20" fmla="*/ 4 w 58"/>
                <a:gd name="T21" fmla="*/ 18 h 18"/>
                <a:gd name="T22" fmla="*/ 53 w 58"/>
                <a:gd name="T23" fmla="*/ 18 h 18"/>
                <a:gd name="T24" fmla="*/ 55 w 58"/>
                <a:gd name="T25" fmla="*/ 17 h 18"/>
                <a:gd name="T26" fmla="*/ 56 w 58"/>
                <a:gd name="T27" fmla="*/ 17 h 18"/>
                <a:gd name="T28" fmla="*/ 56 w 58"/>
                <a:gd name="T29" fmla="*/ 15 h 18"/>
                <a:gd name="T30" fmla="*/ 58 w 58"/>
                <a:gd name="T31" fmla="*/ 14 h 18"/>
                <a:gd name="T32" fmla="*/ 58 w 58"/>
                <a:gd name="T33" fmla="*/ 4 h 18"/>
                <a:gd name="T34" fmla="*/ 56 w 58"/>
                <a:gd name="T35" fmla="*/ 3 h 18"/>
                <a:gd name="T36" fmla="*/ 56 w 58"/>
                <a:gd name="T37" fmla="*/ 1 h 18"/>
                <a:gd name="T38" fmla="*/ 55 w 58"/>
                <a:gd name="T39" fmla="*/ 1 h 18"/>
                <a:gd name="T40" fmla="*/ 53 w 58"/>
                <a:gd name="T41" fmla="*/ 0 h 18"/>
                <a:gd name="T42" fmla="*/ 52 w 58"/>
                <a:gd name="T43" fmla="*/ 0 h 18"/>
                <a:gd name="T44" fmla="*/ 5 w 58"/>
                <a:gd name="T45" fmla="*/ 0 h 18"/>
                <a:gd name="T46" fmla="*/ 11 w 58"/>
                <a:gd name="T47" fmla="*/ 11 h 18"/>
                <a:gd name="T48" fmla="*/ 46 w 58"/>
                <a:gd name="T49" fmla="*/ 11 h 18"/>
                <a:gd name="T50" fmla="*/ 46 w 58"/>
                <a:gd name="T51" fmla="*/ 7 h 18"/>
                <a:gd name="T52" fmla="*/ 11 w 58"/>
                <a:gd name="T53" fmla="*/ 7 h 18"/>
                <a:gd name="T54" fmla="*/ 11 w 58"/>
                <a:gd name="T55" fmla="*/ 11 h 18"/>
                <a:gd name="T56" fmla="*/ 5 w 58"/>
                <a:gd name="T5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18">
                  <a:moveTo>
                    <a:pt x="5" y="0"/>
                  </a:moveTo>
                  <a:lnTo>
                    <a:pt x="4" y="0"/>
                  </a:lnTo>
                  <a:lnTo>
                    <a:pt x="2" y="1"/>
                  </a:lnTo>
                  <a:lnTo>
                    <a:pt x="1" y="1"/>
                  </a:lnTo>
                  <a:lnTo>
                    <a:pt x="1" y="3"/>
                  </a:lnTo>
                  <a:lnTo>
                    <a:pt x="0" y="4"/>
                  </a:lnTo>
                  <a:lnTo>
                    <a:pt x="0" y="14"/>
                  </a:lnTo>
                  <a:lnTo>
                    <a:pt x="1" y="15"/>
                  </a:lnTo>
                  <a:lnTo>
                    <a:pt x="1" y="17"/>
                  </a:lnTo>
                  <a:lnTo>
                    <a:pt x="2" y="17"/>
                  </a:lnTo>
                  <a:lnTo>
                    <a:pt x="4" y="18"/>
                  </a:lnTo>
                  <a:lnTo>
                    <a:pt x="53" y="18"/>
                  </a:lnTo>
                  <a:lnTo>
                    <a:pt x="55" y="17"/>
                  </a:lnTo>
                  <a:lnTo>
                    <a:pt x="56" y="17"/>
                  </a:lnTo>
                  <a:lnTo>
                    <a:pt x="56" y="15"/>
                  </a:lnTo>
                  <a:lnTo>
                    <a:pt x="58" y="14"/>
                  </a:lnTo>
                  <a:lnTo>
                    <a:pt x="58" y="4"/>
                  </a:lnTo>
                  <a:lnTo>
                    <a:pt x="56" y="3"/>
                  </a:lnTo>
                  <a:lnTo>
                    <a:pt x="56" y="1"/>
                  </a:lnTo>
                  <a:lnTo>
                    <a:pt x="55" y="1"/>
                  </a:lnTo>
                  <a:lnTo>
                    <a:pt x="53" y="0"/>
                  </a:lnTo>
                  <a:lnTo>
                    <a:pt x="52" y="0"/>
                  </a:lnTo>
                  <a:lnTo>
                    <a:pt x="5" y="0"/>
                  </a:lnTo>
                  <a:lnTo>
                    <a:pt x="11" y="11"/>
                  </a:lnTo>
                  <a:lnTo>
                    <a:pt x="46" y="11"/>
                  </a:lnTo>
                  <a:lnTo>
                    <a:pt x="46" y="7"/>
                  </a:lnTo>
                  <a:lnTo>
                    <a:pt x="11" y="7"/>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39" name="Freeform 2761"/>
            <p:cNvSpPr>
              <a:spLocks/>
            </p:cNvSpPr>
            <p:nvPr/>
          </p:nvSpPr>
          <p:spPr bwMode="auto">
            <a:xfrm>
              <a:off x="2105" y="3082"/>
              <a:ext cx="29" cy="9"/>
            </a:xfrm>
            <a:custGeom>
              <a:avLst/>
              <a:gdLst>
                <a:gd name="T0" fmla="*/ 5 w 59"/>
                <a:gd name="T1" fmla="*/ 0 h 18"/>
                <a:gd name="T2" fmla="*/ 4 w 59"/>
                <a:gd name="T3" fmla="*/ 0 h 18"/>
                <a:gd name="T4" fmla="*/ 2 w 59"/>
                <a:gd name="T5" fmla="*/ 1 h 18"/>
                <a:gd name="T6" fmla="*/ 1 w 59"/>
                <a:gd name="T7" fmla="*/ 1 h 18"/>
                <a:gd name="T8" fmla="*/ 1 w 59"/>
                <a:gd name="T9" fmla="*/ 3 h 18"/>
                <a:gd name="T10" fmla="*/ 0 w 59"/>
                <a:gd name="T11" fmla="*/ 4 h 18"/>
                <a:gd name="T12" fmla="*/ 0 w 59"/>
                <a:gd name="T13" fmla="*/ 14 h 18"/>
                <a:gd name="T14" fmla="*/ 1 w 59"/>
                <a:gd name="T15" fmla="*/ 15 h 18"/>
                <a:gd name="T16" fmla="*/ 1 w 59"/>
                <a:gd name="T17" fmla="*/ 17 h 18"/>
                <a:gd name="T18" fmla="*/ 2 w 59"/>
                <a:gd name="T19" fmla="*/ 17 h 18"/>
                <a:gd name="T20" fmla="*/ 4 w 59"/>
                <a:gd name="T21" fmla="*/ 18 h 18"/>
                <a:gd name="T22" fmla="*/ 55 w 59"/>
                <a:gd name="T23" fmla="*/ 18 h 18"/>
                <a:gd name="T24" fmla="*/ 56 w 59"/>
                <a:gd name="T25" fmla="*/ 17 h 18"/>
                <a:gd name="T26" fmla="*/ 58 w 59"/>
                <a:gd name="T27" fmla="*/ 17 h 18"/>
                <a:gd name="T28" fmla="*/ 58 w 59"/>
                <a:gd name="T29" fmla="*/ 15 h 18"/>
                <a:gd name="T30" fmla="*/ 59 w 59"/>
                <a:gd name="T31" fmla="*/ 14 h 18"/>
                <a:gd name="T32" fmla="*/ 59 w 59"/>
                <a:gd name="T33" fmla="*/ 4 h 18"/>
                <a:gd name="T34" fmla="*/ 58 w 59"/>
                <a:gd name="T35" fmla="*/ 3 h 18"/>
                <a:gd name="T36" fmla="*/ 58 w 59"/>
                <a:gd name="T37" fmla="*/ 1 h 18"/>
                <a:gd name="T38" fmla="*/ 56 w 59"/>
                <a:gd name="T39" fmla="*/ 1 h 18"/>
                <a:gd name="T40" fmla="*/ 55 w 59"/>
                <a:gd name="T41" fmla="*/ 0 h 18"/>
                <a:gd name="T42" fmla="*/ 53 w 59"/>
                <a:gd name="T43" fmla="*/ 0 h 18"/>
                <a:gd name="T44" fmla="*/ 5 w 59"/>
                <a:gd name="T45" fmla="*/ 0 h 18"/>
                <a:gd name="T46" fmla="*/ 11 w 59"/>
                <a:gd name="T47" fmla="*/ 11 h 18"/>
                <a:gd name="T48" fmla="*/ 48 w 59"/>
                <a:gd name="T49" fmla="*/ 11 h 18"/>
                <a:gd name="T50" fmla="*/ 48 w 59"/>
                <a:gd name="T51" fmla="*/ 7 h 18"/>
                <a:gd name="T52" fmla="*/ 11 w 59"/>
                <a:gd name="T53" fmla="*/ 7 h 18"/>
                <a:gd name="T54" fmla="*/ 11 w 59"/>
                <a:gd name="T55" fmla="*/ 11 h 18"/>
                <a:gd name="T56" fmla="*/ 5 w 59"/>
                <a:gd name="T5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8">
                  <a:moveTo>
                    <a:pt x="5" y="0"/>
                  </a:moveTo>
                  <a:lnTo>
                    <a:pt x="4" y="0"/>
                  </a:lnTo>
                  <a:lnTo>
                    <a:pt x="2" y="1"/>
                  </a:lnTo>
                  <a:lnTo>
                    <a:pt x="1" y="1"/>
                  </a:lnTo>
                  <a:lnTo>
                    <a:pt x="1" y="3"/>
                  </a:lnTo>
                  <a:lnTo>
                    <a:pt x="0" y="4"/>
                  </a:lnTo>
                  <a:lnTo>
                    <a:pt x="0" y="14"/>
                  </a:lnTo>
                  <a:lnTo>
                    <a:pt x="1" y="15"/>
                  </a:lnTo>
                  <a:lnTo>
                    <a:pt x="1" y="17"/>
                  </a:lnTo>
                  <a:lnTo>
                    <a:pt x="2" y="17"/>
                  </a:lnTo>
                  <a:lnTo>
                    <a:pt x="4" y="18"/>
                  </a:lnTo>
                  <a:lnTo>
                    <a:pt x="55" y="18"/>
                  </a:lnTo>
                  <a:lnTo>
                    <a:pt x="56" y="17"/>
                  </a:lnTo>
                  <a:lnTo>
                    <a:pt x="58" y="17"/>
                  </a:lnTo>
                  <a:lnTo>
                    <a:pt x="58" y="15"/>
                  </a:lnTo>
                  <a:lnTo>
                    <a:pt x="59" y="14"/>
                  </a:lnTo>
                  <a:lnTo>
                    <a:pt x="59" y="4"/>
                  </a:lnTo>
                  <a:lnTo>
                    <a:pt x="58" y="3"/>
                  </a:lnTo>
                  <a:lnTo>
                    <a:pt x="58" y="1"/>
                  </a:lnTo>
                  <a:lnTo>
                    <a:pt x="56" y="1"/>
                  </a:lnTo>
                  <a:lnTo>
                    <a:pt x="55" y="0"/>
                  </a:lnTo>
                  <a:lnTo>
                    <a:pt x="53" y="0"/>
                  </a:lnTo>
                  <a:lnTo>
                    <a:pt x="5" y="0"/>
                  </a:lnTo>
                  <a:lnTo>
                    <a:pt x="11" y="11"/>
                  </a:lnTo>
                  <a:lnTo>
                    <a:pt x="48" y="11"/>
                  </a:lnTo>
                  <a:lnTo>
                    <a:pt x="48" y="7"/>
                  </a:lnTo>
                  <a:lnTo>
                    <a:pt x="11" y="7"/>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0" name="Freeform 2762"/>
            <p:cNvSpPr>
              <a:spLocks/>
            </p:cNvSpPr>
            <p:nvPr/>
          </p:nvSpPr>
          <p:spPr bwMode="auto">
            <a:xfrm>
              <a:off x="2067" y="3082"/>
              <a:ext cx="30" cy="9"/>
            </a:xfrm>
            <a:custGeom>
              <a:avLst/>
              <a:gdLst>
                <a:gd name="T0" fmla="*/ 5 w 59"/>
                <a:gd name="T1" fmla="*/ 0 h 18"/>
                <a:gd name="T2" fmla="*/ 4 w 59"/>
                <a:gd name="T3" fmla="*/ 0 h 18"/>
                <a:gd name="T4" fmla="*/ 3 w 59"/>
                <a:gd name="T5" fmla="*/ 1 h 18"/>
                <a:gd name="T6" fmla="*/ 1 w 59"/>
                <a:gd name="T7" fmla="*/ 1 h 18"/>
                <a:gd name="T8" fmla="*/ 1 w 59"/>
                <a:gd name="T9" fmla="*/ 3 h 18"/>
                <a:gd name="T10" fmla="*/ 0 w 59"/>
                <a:gd name="T11" fmla="*/ 4 h 18"/>
                <a:gd name="T12" fmla="*/ 0 w 59"/>
                <a:gd name="T13" fmla="*/ 14 h 18"/>
                <a:gd name="T14" fmla="*/ 1 w 59"/>
                <a:gd name="T15" fmla="*/ 15 h 18"/>
                <a:gd name="T16" fmla="*/ 1 w 59"/>
                <a:gd name="T17" fmla="*/ 17 h 18"/>
                <a:gd name="T18" fmla="*/ 3 w 59"/>
                <a:gd name="T19" fmla="*/ 17 h 18"/>
                <a:gd name="T20" fmla="*/ 4 w 59"/>
                <a:gd name="T21" fmla="*/ 18 h 18"/>
                <a:gd name="T22" fmla="*/ 55 w 59"/>
                <a:gd name="T23" fmla="*/ 18 h 18"/>
                <a:gd name="T24" fmla="*/ 56 w 59"/>
                <a:gd name="T25" fmla="*/ 17 h 18"/>
                <a:gd name="T26" fmla="*/ 58 w 59"/>
                <a:gd name="T27" fmla="*/ 17 h 18"/>
                <a:gd name="T28" fmla="*/ 58 w 59"/>
                <a:gd name="T29" fmla="*/ 15 h 18"/>
                <a:gd name="T30" fmla="*/ 59 w 59"/>
                <a:gd name="T31" fmla="*/ 14 h 18"/>
                <a:gd name="T32" fmla="*/ 59 w 59"/>
                <a:gd name="T33" fmla="*/ 4 h 18"/>
                <a:gd name="T34" fmla="*/ 58 w 59"/>
                <a:gd name="T35" fmla="*/ 3 h 18"/>
                <a:gd name="T36" fmla="*/ 58 w 59"/>
                <a:gd name="T37" fmla="*/ 1 h 18"/>
                <a:gd name="T38" fmla="*/ 56 w 59"/>
                <a:gd name="T39" fmla="*/ 1 h 18"/>
                <a:gd name="T40" fmla="*/ 55 w 59"/>
                <a:gd name="T41" fmla="*/ 0 h 18"/>
                <a:gd name="T42" fmla="*/ 53 w 59"/>
                <a:gd name="T43" fmla="*/ 0 h 18"/>
                <a:gd name="T44" fmla="*/ 5 w 59"/>
                <a:gd name="T45" fmla="*/ 0 h 18"/>
                <a:gd name="T46" fmla="*/ 11 w 59"/>
                <a:gd name="T47" fmla="*/ 11 h 18"/>
                <a:gd name="T48" fmla="*/ 48 w 59"/>
                <a:gd name="T49" fmla="*/ 11 h 18"/>
                <a:gd name="T50" fmla="*/ 48 w 59"/>
                <a:gd name="T51" fmla="*/ 7 h 18"/>
                <a:gd name="T52" fmla="*/ 11 w 59"/>
                <a:gd name="T53" fmla="*/ 7 h 18"/>
                <a:gd name="T54" fmla="*/ 11 w 59"/>
                <a:gd name="T55" fmla="*/ 11 h 18"/>
                <a:gd name="T56" fmla="*/ 5 w 59"/>
                <a:gd name="T5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8">
                  <a:moveTo>
                    <a:pt x="5" y="0"/>
                  </a:moveTo>
                  <a:lnTo>
                    <a:pt x="4" y="0"/>
                  </a:lnTo>
                  <a:lnTo>
                    <a:pt x="3" y="1"/>
                  </a:lnTo>
                  <a:lnTo>
                    <a:pt x="1" y="1"/>
                  </a:lnTo>
                  <a:lnTo>
                    <a:pt x="1" y="3"/>
                  </a:lnTo>
                  <a:lnTo>
                    <a:pt x="0" y="4"/>
                  </a:lnTo>
                  <a:lnTo>
                    <a:pt x="0" y="14"/>
                  </a:lnTo>
                  <a:lnTo>
                    <a:pt x="1" y="15"/>
                  </a:lnTo>
                  <a:lnTo>
                    <a:pt x="1" y="17"/>
                  </a:lnTo>
                  <a:lnTo>
                    <a:pt x="3" y="17"/>
                  </a:lnTo>
                  <a:lnTo>
                    <a:pt x="4" y="18"/>
                  </a:lnTo>
                  <a:lnTo>
                    <a:pt x="55" y="18"/>
                  </a:lnTo>
                  <a:lnTo>
                    <a:pt x="56" y="17"/>
                  </a:lnTo>
                  <a:lnTo>
                    <a:pt x="58" y="17"/>
                  </a:lnTo>
                  <a:lnTo>
                    <a:pt x="58" y="15"/>
                  </a:lnTo>
                  <a:lnTo>
                    <a:pt x="59" y="14"/>
                  </a:lnTo>
                  <a:lnTo>
                    <a:pt x="59" y="4"/>
                  </a:lnTo>
                  <a:lnTo>
                    <a:pt x="58" y="3"/>
                  </a:lnTo>
                  <a:lnTo>
                    <a:pt x="58" y="1"/>
                  </a:lnTo>
                  <a:lnTo>
                    <a:pt x="56" y="1"/>
                  </a:lnTo>
                  <a:lnTo>
                    <a:pt x="55" y="0"/>
                  </a:lnTo>
                  <a:lnTo>
                    <a:pt x="53" y="0"/>
                  </a:lnTo>
                  <a:lnTo>
                    <a:pt x="5" y="0"/>
                  </a:lnTo>
                  <a:lnTo>
                    <a:pt x="11" y="11"/>
                  </a:lnTo>
                  <a:lnTo>
                    <a:pt x="48" y="11"/>
                  </a:lnTo>
                  <a:lnTo>
                    <a:pt x="48" y="7"/>
                  </a:lnTo>
                  <a:lnTo>
                    <a:pt x="11" y="7"/>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1" name="Freeform 2763"/>
            <p:cNvSpPr>
              <a:spLocks/>
            </p:cNvSpPr>
            <p:nvPr/>
          </p:nvSpPr>
          <p:spPr bwMode="auto">
            <a:xfrm>
              <a:off x="2029" y="3082"/>
              <a:ext cx="29" cy="9"/>
            </a:xfrm>
            <a:custGeom>
              <a:avLst/>
              <a:gdLst>
                <a:gd name="T0" fmla="*/ 5 w 57"/>
                <a:gd name="T1" fmla="*/ 0 h 18"/>
                <a:gd name="T2" fmla="*/ 4 w 57"/>
                <a:gd name="T3" fmla="*/ 0 h 18"/>
                <a:gd name="T4" fmla="*/ 2 w 57"/>
                <a:gd name="T5" fmla="*/ 1 h 18"/>
                <a:gd name="T6" fmla="*/ 1 w 57"/>
                <a:gd name="T7" fmla="*/ 1 h 18"/>
                <a:gd name="T8" fmla="*/ 1 w 57"/>
                <a:gd name="T9" fmla="*/ 3 h 18"/>
                <a:gd name="T10" fmla="*/ 0 w 57"/>
                <a:gd name="T11" fmla="*/ 4 h 18"/>
                <a:gd name="T12" fmla="*/ 0 w 57"/>
                <a:gd name="T13" fmla="*/ 14 h 18"/>
                <a:gd name="T14" fmla="*/ 1 w 57"/>
                <a:gd name="T15" fmla="*/ 15 h 18"/>
                <a:gd name="T16" fmla="*/ 1 w 57"/>
                <a:gd name="T17" fmla="*/ 17 h 18"/>
                <a:gd name="T18" fmla="*/ 2 w 57"/>
                <a:gd name="T19" fmla="*/ 17 h 18"/>
                <a:gd name="T20" fmla="*/ 4 w 57"/>
                <a:gd name="T21" fmla="*/ 18 h 18"/>
                <a:gd name="T22" fmla="*/ 53 w 57"/>
                <a:gd name="T23" fmla="*/ 18 h 18"/>
                <a:gd name="T24" fmla="*/ 55 w 57"/>
                <a:gd name="T25" fmla="*/ 17 h 18"/>
                <a:gd name="T26" fmla="*/ 56 w 57"/>
                <a:gd name="T27" fmla="*/ 17 h 18"/>
                <a:gd name="T28" fmla="*/ 56 w 57"/>
                <a:gd name="T29" fmla="*/ 15 h 18"/>
                <a:gd name="T30" fmla="*/ 57 w 57"/>
                <a:gd name="T31" fmla="*/ 14 h 18"/>
                <a:gd name="T32" fmla="*/ 57 w 57"/>
                <a:gd name="T33" fmla="*/ 4 h 18"/>
                <a:gd name="T34" fmla="*/ 56 w 57"/>
                <a:gd name="T35" fmla="*/ 3 h 18"/>
                <a:gd name="T36" fmla="*/ 56 w 57"/>
                <a:gd name="T37" fmla="*/ 1 h 18"/>
                <a:gd name="T38" fmla="*/ 55 w 57"/>
                <a:gd name="T39" fmla="*/ 1 h 18"/>
                <a:gd name="T40" fmla="*/ 53 w 57"/>
                <a:gd name="T41" fmla="*/ 0 h 18"/>
                <a:gd name="T42" fmla="*/ 52 w 57"/>
                <a:gd name="T43" fmla="*/ 0 h 18"/>
                <a:gd name="T44" fmla="*/ 5 w 57"/>
                <a:gd name="T45" fmla="*/ 0 h 18"/>
                <a:gd name="T46" fmla="*/ 11 w 57"/>
                <a:gd name="T47" fmla="*/ 11 h 18"/>
                <a:gd name="T48" fmla="*/ 46 w 57"/>
                <a:gd name="T49" fmla="*/ 11 h 18"/>
                <a:gd name="T50" fmla="*/ 46 w 57"/>
                <a:gd name="T51" fmla="*/ 7 h 18"/>
                <a:gd name="T52" fmla="*/ 11 w 57"/>
                <a:gd name="T53" fmla="*/ 7 h 18"/>
                <a:gd name="T54" fmla="*/ 11 w 57"/>
                <a:gd name="T55" fmla="*/ 11 h 18"/>
                <a:gd name="T56" fmla="*/ 5 w 57"/>
                <a:gd name="T5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8">
                  <a:moveTo>
                    <a:pt x="5" y="0"/>
                  </a:moveTo>
                  <a:lnTo>
                    <a:pt x="4" y="0"/>
                  </a:lnTo>
                  <a:lnTo>
                    <a:pt x="2" y="1"/>
                  </a:lnTo>
                  <a:lnTo>
                    <a:pt x="1" y="1"/>
                  </a:lnTo>
                  <a:lnTo>
                    <a:pt x="1" y="3"/>
                  </a:lnTo>
                  <a:lnTo>
                    <a:pt x="0" y="4"/>
                  </a:lnTo>
                  <a:lnTo>
                    <a:pt x="0" y="14"/>
                  </a:lnTo>
                  <a:lnTo>
                    <a:pt x="1" y="15"/>
                  </a:lnTo>
                  <a:lnTo>
                    <a:pt x="1" y="17"/>
                  </a:lnTo>
                  <a:lnTo>
                    <a:pt x="2" y="17"/>
                  </a:lnTo>
                  <a:lnTo>
                    <a:pt x="4" y="18"/>
                  </a:lnTo>
                  <a:lnTo>
                    <a:pt x="53" y="18"/>
                  </a:lnTo>
                  <a:lnTo>
                    <a:pt x="55" y="17"/>
                  </a:lnTo>
                  <a:lnTo>
                    <a:pt x="56" y="17"/>
                  </a:lnTo>
                  <a:lnTo>
                    <a:pt x="56" y="15"/>
                  </a:lnTo>
                  <a:lnTo>
                    <a:pt x="57" y="14"/>
                  </a:lnTo>
                  <a:lnTo>
                    <a:pt x="57" y="4"/>
                  </a:lnTo>
                  <a:lnTo>
                    <a:pt x="56" y="3"/>
                  </a:lnTo>
                  <a:lnTo>
                    <a:pt x="56" y="1"/>
                  </a:lnTo>
                  <a:lnTo>
                    <a:pt x="55" y="1"/>
                  </a:lnTo>
                  <a:lnTo>
                    <a:pt x="53" y="0"/>
                  </a:lnTo>
                  <a:lnTo>
                    <a:pt x="52" y="0"/>
                  </a:lnTo>
                  <a:lnTo>
                    <a:pt x="5" y="0"/>
                  </a:lnTo>
                  <a:lnTo>
                    <a:pt x="11" y="11"/>
                  </a:lnTo>
                  <a:lnTo>
                    <a:pt x="46" y="11"/>
                  </a:lnTo>
                  <a:lnTo>
                    <a:pt x="46" y="7"/>
                  </a:lnTo>
                  <a:lnTo>
                    <a:pt x="11" y="7"/>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2" name="Freeform 2764"/>
            <p:cNvSpPr>
              <a:spLocks/>
            </p:cNvSpPr>
            <p:nvPr/>
          </p:nvSpPr>
          <p:spPr bwMode="auto">
            <a:xfrm>
              <a:off x="1992" y="3081"/>
              <a:ext cx="30" cy="10"/>
            </a:xfrm>
            <a:custGeom>
              <a:avLst/>
              <a:gdLst>
                <a:gd name="T0" fmla="*/ 5 w 59"/>
                <a:gd name="T1" fmla="*/ 0 h 20"/>
                <a:gd name="T2" fmla="*/ 4 w 59"/>
                <a:gd name="T3" fmla="*/ 0 h 20"/>
                <a:gd name="T4" fmla="*/ 3 w 59"/>
                <a:gd name="T5" fmla="*/ 2 h 20"/>
                <a:gd name="T6" fmla="*/ 1 w 59"/>
                <a:gd name="T7" fmla="*/ 2 h 20"/>
                <a:gd name="T8" fmla="*/ 1 w 59"/>
                <a:gd name="T9" fmla="*/ 3 h 20"/>
                <a:gd name="T10" fmla="*/ 0 w 59"/>
                <a:gd name="T11" fmla="*/ 5 h 20"/>
                <a:gd name="T12" fmla="*/ 0 w 59"/>
                <a:gd name="T13" fmla="*/ 16 h 20"/>
                <a:gd name="T14" fmla="*/ 1 w 59"/>
                <a:gd name="T15" fmla="*/ 17 h 20"/>
                <a:gd name="T16" fmla="*/ 1 w 59"/>
                <a:gd name="T17" fmla="*/ 19 h 20"/>
                <a:gd name="T18" fmla="*/ 3 w 59"/>
                <a:gd name="T19" fmla="*/ 19 h 20"/>
                <a:gd name="T20" fmla="*/ 4 w 59"/>
                <a:gd name="T21" fmla="*/ 20 h 20"/>
                <a:gd name="T22" fmla="*/ 55 w 59"/>
                <a:gd name="T23" fmla="*/ 20 h 20"/>
                <a:gd name="T24" fmla="*/ 56 w 59"/>
                <a:gd name="T25" fmla="*/ 19 h 20"/>
                <a:gd name="T26" fmla="*/ 58 w 59"/>
                <a:gd name="T27" fmla="*/ 19 h 20"/>
                <a:gd name="T28" fmla="*/ 58 w 59"/>
                <a:gd name="T29" fmla="*/ 17 h 20"/>
                <a:gd name="T30" fmla="*/ 59 w 59"/>
                <a:gd name="T31" fmla="*/ 16 h 20"/>
                <a:gd name="T32" fmla="*/ 59 w 59"/>
                <a:gd name="T33" fmla="*/ 5 h 20"/>
                <a:gd name="T34" fmla="*/ 58 w 59"/>
                <a:gd name="T35" fmla="*/ 3 h 20"/>
                <a:gd name="T36" fmla="*/ 58 w 59"/>
                <a:gd name="T37" fmla="*/ 2 h 20"/>
                <a:gd name="T38" fmla="*/ 56 w 59"/>
                <a:gd name="T39" fmla="*/ 2 h 20"/>
                <a:gd name="T40" fmla="*/ 55 w 59"/>
                <a:gd name="T41" fmla="*/ 0 h 20"/>
                <a:gd name="T42" fmla="*/ 53 w 59"/>
                <a:gd name="T43" fmla="*/ 0 h 20"/>
                <a:gd name="T44" fmla="*/ 5 w 59"/>
                <a:gd name="T45" fmla="*/ 0 h 20"/>
                <a:gd name="T46" fmla="*/ 11 w 59"/>
                <a:gd name="T47" fmla="*/ 12 h 20"/>
                <a:gd name="T48" fmla="*/ 48 w 59"/>
                <a:gd name="T49" fmla="*/ 12 h 20"/>
                <a:gd name="T50" fmla="*/ 48 w 59"/>
                <a:gd name="T51" fmla="*/ 9 h 20"/>
                <a:gd name="T52" fmla="*/ 11 w 59"/>
                <a:gd name="T53" fmla="*/ 9 h 20"/>
                <a:gd name="T54" fmla="*/ 11 w 59"/>
                <a:gd name="T55" fmla="*/ 12 h 20"/>
                <a:gd name="T56" fmla="*/ 5 w 59"/>
                <a:gd name="T5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20">
                  <a:moveTo>
                    <a:pt x="5" y="0"/>
                  </a:moveTo>
                  <a:lnTo>
                    <a:pt x="4" y="0"/>
                  </a:lnTo>
                  <a:lnTo>
                    <a:pt x="3" y="2"/>
                  </a:lnTo>
                  <a:lnTo>
                    <a:pt x="1" y="2"/>
                  </a:lnTo>
                  <a:lnTo>
                    <a:pt x="1" y="3"/>
                  </a:lnTo>
                  <a:lnTo>
                    <a:pt x="0" y="5"/>
                  </a:lnTo>
                  <a:lnTo>
                    <a:pt x="0" y="16"/>
                  </a:lnTo>
                  <a:lnTo>
                    <a:pt x="1" y="17"/>
                  </a:lnTo>
                  <a:lnTo>
                    <a:pt x="1" y="19"/>
                  </a:lnTo>
                  <a:lnTo>
                    <a:pt x="3" y="19"/>
                  </a:lnTo>
                  <a:lnTo>
                    <a:pt x="4" y="20"/>
                  </a:lnTo>
                  <a:lnTo>
                    <a:pt x="55" y="20"/>
                  </a:lnTo>
                  <a:lnTo>
                    <a:pt x="56" y="19"/>
                  </a:lnTo>
                  <a:lnTo>
                    <a:pt x="58" y="19"/>
                  </a:lnTo>
                  <a:lnTo>
                    <a:pt x="58" y="17"/>
                  </a:lnTo>
                  <a:lnTo>
                    <a:pt x="59" y="16"/>
                  </a:lnTo>
                  <a:lnTo>
                    <a:pt x="59" y="5"/>
                  </a:lnTo>
                  <a:lnTo>
                    <a:pt x="58" y="3"/>
                  </a:lnTo>
                  <a:lnTo>
                    <a:pt x="58" y="2"/>
                  </a:lnTo>
                  <a:lnTo>
                    <a:pt x="56" y="2"/>
                  </a:lnTo>
                  <a:lnTo>
                    <a:pt x="55" y="0"/>
                  </a:lnTo>
                  <a:lnTo>
                    <a:pt x="53" y="0"/>
                  </a:lnTo>
                  <a:lnTo>
                    <a:pt x="5" y="0"/>
                  </a:lnTo>
                  <a:lnTo>
                    <a:pt x="11" y="12"/>
                  </a:lnTo>
                  <a:lnTo>
                    <a:pt x="48" y="12"/>
                  </a:lnTo>
                  <a:lnTo>
                    <a:pt x="48" y="9"/>
                  </a:lnTo>
                  <a:lnTo>
                    <a:pt x="11" y="9"/>
                  </a:lnTo>
                  <a:lnTo>
                    <a:pt x="11" y="12"/>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3" name="Freeform 2765"/>
            <p:cNvSpPr>
              <a:spLocks/>
            </p:cNvSpPr>
            <p:nvPr/>
          </p:nvSpPr>
          <p:spPr bwMode="auto">
            <a:xfrm>
              <a:off x="1953" y="3082"/>
              <a:ext cx="30" cy="9"/>
            </a:xfrm>
            <a:custGeom>
              <a:avLst/>
              <a:gdLst>
                <a:gd name="T0" fmla="*/ 6 w 59"/>
                <a:gd name="T1" fmla="*/ 0 h 18"/>
                <a:gd name="T2" fmla="*/ 4 w 59"/>
                <a:gd name="T3" fmla="*/ 0 h 18"/>
                <a:gd name="T4" fmla="*/ 3 w 59"/>
                <a:gd name="T5" fmla="*/ 1 h 18"/>
                <a:gd name="T6" fmla="*/ 2 w 59"/>
                <a:gd name="T7" fmla="*/ 1 h 18"/>
                <a:gd name="T8" fmla="*/ 2 w 59"/>
                <a:gd name="T9" fmla="*/ 3 h 18"/>
                <a:gd name="T10" fmla="*/ 0 w 59"/>
                <a:gd name="T11" fmla="*/ 4 h 18"/>
                <a:gd name="T12" fmla="*/ 0 w 59"/>
                <a:gd name="T13" fmla="*/ 14 h 18"/>
                <a:gd name="T14" fmla="*/ 2 w 59"/>
                <a:gd name="T15" fmla="*/ 15 h 18"/>
                <a:gd name="T16" fmla="*/ 2 w 59"/>
                <a:gd name="T17" fmla="*/ 17 h 18"/>
                <a:gd name="T18" fmla="*/ 3 w 59"/>
                <a:gd name="T19" fmla="*/ 17 h 18"/>
                <a:gd name="T20" fmla="*/ 4 w 59"/>
                <a:gd name="T21" fmla="*/ 18 h 18"/>
                <a:gd name="T22" fmla="*/ 55 w 59"/>
                <a:gd name="T23" fmla="*/ 18 h 18"/>
                <a:gd name="T24" fmla="*/ 57 w 59"/>
                <a:gd name="T25" fmla="*/ 17 h 18"/>
                <a:gd name="T26" fmla="*/ 58 w 59"/>
                <a:gd name="T27" fmla="*/ 17 h 18"/>
                <a:gd name="T28" fmla="*/ 58 w 59"/>
                <a:gd name="T29" fmla="*/ 15 h 18"/>
                <a:gd name="T30" fmla="*/ 59 w 59"/>
                <a:gd name="T31" fmla="*/ 14 h 18"/>
                <a:gd name="T32" fmla="*/ 59 w 59"/>
                <a:gd name="T33" fmla="*/ 4 h 18"/>
                <a:gd name="T34" fmla="*/ 58 w 59"/>
                <a:gd name="T35" fmla="*/ 3 h 18"/>
                <a:gd name="T36" fmla="*/ 58 w 59"/>
                <a:gd name="T37" fmla="*/ 1 h 18"/>
                <a:gd name="T38" fmla="*/ 57 w 59"/>
                <a:gd name="T39" fmla="*/ 1 h 18"/>
                <a:gd name="T40" fmla="*/ 55 w 59"/>
                <a:gd name="T41" fmla="*/ 0 h 18"/>
                <a:gd name="T42" fmla="*/ 54 w 59"/>
                <a:gd name="T43" fmla="*/ 0 h 18"/>
                <a:gd name="T44" fmla="*/ 6 w 59"/>
                <a:gd name="T45" fmla="*/ 0 h 18"/>
                <a:gd name="T46" fmla="*/ 11 w 59"/>
                <a:gd name="T47" fmla="*/ 11 h 18"/>
                <a:gd name="T48" fmla="*/ 48 w 59"/>
                <a:gd name="T49" fmla="*/ 11 h 18"/>
                <a:gd name="T50" fmla="*/ 48 w 59"/>
                <a:gd name="T51" fmla="*/ 7 h 18"/>
                <a:gd name="T52" fmla="*/ 11 w 59"/>
                <a:gd name="T53" fmla="*/ 7 h 18"/>
                <a:gd name="T54" fmla="*/ 11 w 59"/>
                <a:gd name="T55" fmla="*/ 11 h 18"/>
                <a:gd name="T56" fmla="*/ 6 w 59"/>
                <a:gd name="T5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8">
                  <a:moveTo>
                    <a:pt x="6" y="0"/>
                  </a:moveTo>
                  <a:lnTo>
                    <a:pt x="4" y="0"/>
                  </a:lnTo>
                  <a:lnTo>
                    <a:pt x="3" y="1"/>
                  </a:lnTo>
                  <a:lnTo>
                    <a:pt x="2" y="1"/>
                  </a:lnTo>
                  <a:lnTo>
                    <a:pt x="2" y="3"/>
                  </a:lnTo>
                  <a:lnTo>
                    <a:pt x="0" y="4"/>
                  </a:lnTo>
                  <a:lnTo>
                    <a:pt x="0" y="14"/>
                  </a:lnTo>
                  <a:lnTo>
                    <a:pt x="2" y="15"/>
                  </a:lnTo>
                  <a:lnTo>
                    <a:pt x="2" y="17"/>
                  </a:lnTo>
                  <a:lnTo>
                    <a:pt x="3" y="17"/>
                  </a:lnTo>
                  <a:lnTo>
                    <a:pt x="4" y="18"/>
                  </a:lnTo>
                  <a:lnTo>
                    <a:pt x="55" y="18"/>
                  </a:lnTo>
                  <a:lnTo>
                    <a:pt x="57" y="17"/>
                  </a:lnTo>
                  <a:lnTo>
                    <a:pt x="58" y="17"/>
                  </a:lnTo>
                  <a:lnTo>
                    <a:pt x="58" y="15"/>
                  </a:lnTo>
                  <a:lnTo>
                    <a:pt x="59" y="14"/>
                  </a:lnTo>
                  <a:lnTo>
                    <a:pt x="59" y="4"/>
                  </a:lnTo>
                  <a:lnTo>
                    <a:pt x="58" y="3"/>
                  </a:lnTo>
                  <a:lnTo>
                    <a:pt x="58" y="1"/>
                  </a:lnTo>
                  <a:lnTo>
                    <a:pt x="57" y="1"/>
                  </a:lnTo>
                  <a:lnTo>
                    <a:pt x="55" y="0"/>
                  </a:lnTo>
                  <a:lnTo>
                    <a:pt x="54" y="0"/>
                  </a:lnTo>
                  <a:lnTo>
                    <a:pt x="6" y="0"/>
                  </a:lnTo>
                  <a:lnTo>
                    <a:pt x="11" y="11"/>
                  </a:lnTo>
                  <a:lnTo>
                    <a:pt x="48" y="11"/>
                  </a:lnTo>
                  <a:lnTo>
                    <a:pt x="48" y="7"/>
                  </a:lnTo>
                  <a:lnTo>
                    <a:pt x="11" y="7"/>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4" name="Freeform 2766"/>
            <p:cNvSpPr>
              <a:spLocks/>
            </p:cNvSpPr>
            <p:nvPr/>
          </p:nvSpPr>
          <p:spPr bwMode="auto">
            <a:xfrm>
              <a:off x="1916" y="3087"/>
              <a:ext cx="31" cy="13"/>
            </a:xfrm>
            <a:custGeom>
              <a:avLst/>
              <a:gdLst>
                <a:gd name="T0" fmla="*/ 5 w 62"/>
                <a:gd name="T1" fmla="*/ 0 h 26"/>
                <a:gd name="T2" fmla="*/ 4 w 62"/>
                <a:gd name="T3" fmla="*/ 0 h 26"/>
                <a:gd name="T4" fmla="*/ 3 w 62"/>
                <a:gd name="T5" fmla="*/ 1 h 26"/>
                <a:gd name="T6" fmla="*/ 1 w 62"/>
                <a:gd name="T7" fmla="*/ 1 h 26"/>
                <a:gd name="T8" fmla="*/ 1 w 62"/>
                <a:gd name="T9" fmla="*/ 2 h 26"/>
                <a:gd name="T10" fmla="*/ 0 w 62"/>
                <a:gd name="T11" fmla="*/ 4 h 26"/>
                <a:gd name="T12" fmla="*/ 0 w 62"/>
                <a:gd name="T13" fmla="*/ 22 h 26"/>
                <a:gd name="T14" fmla="*/ 1 w 62"/>
                <a:gd name="T15" fmla="*/ 24 h 26"/>
                <a:gd name="T16" fmla="*/ 1 w 62"/>
                <a:gd name="T17" fmla="*/ 25 h 26"/>
                <a:gd name="T18" fmla="*/ 3 w 62"/>
                <a:gd name="T19" fmla="*/ 25 h 26"/>
                <a:gd name="T20" fmla="*/ 4 w 62"/>
                <a:gd name="T21" fmla="*/ 26 h 26"/>
                <a:gd name="T22" fmla="*/ 58 w 62"/>
                <a:gd name="T23" fmla="*/ 26 h 26"/>
                <a:gd name="T24" fmla="*/ 59 w 62"/>
                <a:gd name="T25" fmla="*/ 25 h 26"/>
                <a:gd name="T26" fmla="*/ 60 w 62"/>
                <a:gd name="T27" fmla="*/ 25 h 26"/>
                <a:gd name="T28" fmla="*/ 60 w 62"/>
                <a:gd name="T29" fmla="*/ 24 h 26"/>
                <a:gd name="T30" fmla="*/ 62 w 62"/>
                <a:gd name="T31" fmla="*/ 22 h 26"/>
                <a:gd name="T32" fmla="*/ 62 w 62"/>
                <a:gd name="T33" fmla="*/ 4 h 26"/>
                <a:gd name="T34" fmla="*/ 60 w 62"/>
                <a:gd name="T35" fmla="*/ 2 h 26"/>
                <a:gd name="T36" fmla="*/ 60 w 62"/>
                <a:gd name="T37" fmla="*/ 1 h 26"/>
                <a:gd name="T38" fmla="*/ 59 w 62"/>
                <a:gd name="T39" fmla="*/ 1 h 26"/>
                <a:gd name="T40" fmla="*/ 58 w 62"/>
                <a:gd name="T41" fmla="*/ 0 h 26"/>
                <a:gd name="T42" fmla="*/ 56 w 62"/>
                <a:gd name="T43" fmla="*/ 0 h 26"/>
                <a:gd name="T44" fmla="*/ 5 w 62"/>
                <a:gd name="T45" fmla="*/ 0 h 26"/>
                <a:gd name="T46" fmla="*/ 11 w 62"/>
                <a:gd name="T47" fmla="*/ 11 h 26"/>
                <a:gd name="T48" fmla="*/ 51 w 62"/>
                <a:gd name="T49" fmla="*/ 11 h 26"/>
                <a:gd name="T50" fmla="*/ 51 w 62"/>
                <a:gd name="T51" fmla="*/ 15 h 26"/>
                <a:gd name="T52" fmla="*/ 11 w 62"/>
                <a:gd name="T53" fmla="*/ 15 h 26"/>
                <a:gd name="T54" fmla="*/ 11 w 62"/>
                <a:gd name="T55" fmla="*/ 11 h 26"/>
                <a:gd name="T56" fmla="*/ 5 w 62"/>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6">
                  <a:moveTo>
                    <a:pt x="5" y="0"/>
                  </a:moveTo>
                  <a:lnTo>
                    <a:pt x="4" y="0"/>
                  </a:lnTo>
                  <a:lnTo>
                    <a:pt x="3" y="1"/>
                  </a:lnTo>
                  <a:lnTo>
                    <a:pt x="1" y="1"/>
                  </a:lnTo>
                  <a:lnTo>
                    <a:pt x="1" y="2"/>
                  </a:lnTo>
                  <a:lnTo>
                    <a:pt x="0" y="4"/>
                  </a:lnTo>
                  <a:lnTo>
                    <a:pt x="0" y="22"/>
                  </a:lnTo>
                  <a:lnTo>
                    <a:pt x="1" y="24"/>
                  </a:lnTo>
                  <a:lnTo>
                    <a:pt x="1" y="25"/>
                  </a:lnTo>
                  <a:lnTo>
                    <a:pt x="3" y="25"/>
                  </a:lnTo>
                  <a:lnTo>
                    <a:pt x="4" y="26"/>
                  </a:lnTo>
                  <a:lnTo>
                    <a:pt x="58" y="26"/>
                  </a:lnTo>
                  <a:lnTo>
                    <a:pt x="59" y="25"/>
                  </a:lnTo>
                  <a:lnTo>
                    <a:pt x="60" y="25"/>
                  </a:lnTo>
                  <a:lnTo>
                    <a:pt x="60" y="24"/>
                  </a:lnTo>
                  <a:lnTo>
                    <a:pt x="62" y="22"/>
                  </a:lnTo>
                  <a:lnTo>
                    <a:pt x="62" y="4"/>
                  </a:lnTo>
                  <a:lnTo>
                    <a:pt x="60" y="2"/>
                  </a:lnTo>
                  <a:lnTo>
                    <a:pt x="60" y="1"/>
                  </a:lnTo>
                  <a:lnTo>
                    <a:pt x="59" y="1"/>
                  </a:lnTo>
                  <a:lnTo>
                    <a:pt x="58" y="0"/>
                  </a:lnTo>
                  <a:lnTo>
                    <a:pt x="56" y="0"/>
                  </a:lnTo>
                  <a:lnTo>
                    <a:pt x="5" y="0"/>
                  </a:lnTo>
                  <a:lnTo>
                    <a:pt x="11" y="11"/>
                  </a:lnTo>
                  <a:lnTo>
                    <a:pt x="51" y="11"/>
                  </a:lnTo>
                  <a:lnTo>
                    <a:pt x="51" y="15"/>
                  </a:lnTo>
                  <a:lnTo>
                    <a:pt x="11" y="15"/>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5" name="Freeform 2767"/>
            <p:cNvSpPr>
              <a:spLocks/>
            </p:cNvSpPr>
            <p:nvPr/>
          </p:nvSpPr>
          <p:spPr bwMode="auto">
            <a:xfrm>
              <a:off x="1878" y="3087"/>
              <a:ext cx="31" cy="13"/>
            </a:xfrm>
            <a:custGeom>
              <a:avLst/>
              <a:gdLst>
                <a:gd name="T0" fmla="*/ 5 w 62"/>
                <a:gd name="T1" fmla="*/ 0 h 26"/>
                <a:gd name="T2" fmla="*/ 4 w 62"/>
                <a:gd name="T3" fmla="*/ 0 h 26"/>
                <a:gd name="T4" fmla="*/ 2 w 62"/>
                <a:gd name="T5" fmla="*/ 1 h 26"/>
                <a:gd name="T6" fmla="*/ 1 w 62"/>
                <a:gd name="T7" fmla="*/ 1 h 26"/>
                <a:gd name="T8" fmla="*/ 1 w 62"/>
                <a:gd name="T9" fmla="*/ 2 h 26"/>
                <a:gd name="T10" fmla="*/ 0 w 62"/>
                <a:gd name="T11" fmla="*/ 4 h 26"/>
                <a:gd name="T12" fmla="*/ 0 w 62"/>
                <a:gd name="T13" fmla="*/ 22 h 26"/>
                <a:gd name="T14" fmla="*/ 1 w 62"/>
                <a:gd name="T15" fmla="*/ 24 h 26"/>
                <a:gd name="T16" fmla="*/ 1 w 62"/>
                <a:gd name="T17" fmla="*/ 25 h 26"/>
                <a:gd name="T18" fmla="*/ 2 w 62"/>
                <a:gd name="T19" fmla="*/ 25 h 26"/>
                <a:gd name="T20" fmla="*/ 4 w 62"/>
                <a:gd name="T21" fmla="*/ 26 h 26"/>
                <a:gd name="T22" fmla="*/ 57 w 62"/>
                <a:gd name="T23" fmla="*/ 26 h 26"/>
                <a:gd name="T24" fmla="*/ 59 w 62"/>
                <a:gd name="T25" fmla="*/ 25 h 26"/>
                <a:gd name="T26" fmla="*/ 60 w 62"/>
                <a:gd name="T27" fmla="*/ 25 h 26"/>
                <a:gd name="T28" fmla="*/ 60 w 62"/>
                <a:gd name="T29" fmla="*/ 24 h 26"/>
                <a:gd name="T30" fmla="*/ 62 w 62"/>
                <a:gd name="T31" fmla="*/ 22 h 26"/>
                <a:gd name="T32" fmla="*/ 62 w 62"/>
                <a:gd name="T33" fmla="*/ 4 h 26"/>
                <a:gd name="T34" fmla="*/ 60 w 62"/>
                <a:gd name="T35" fmla="*/ 2 h 26"/>
                <a:gd name="T36" fmla="*/ 60 w 62"/>
                <a:gd name="T37" fmla="*/ 1 h 26"/>
                <a:gd name="T38" fmla="*/ 59 w 62"/>
                <a:gd name="T39" fmla="*/ 1 h 26"/>
                <a:gd name="T40" fmla="*/ 57 w 62"/>
                <a:gd name="T41" fmla="*/ 0 h 26"/>
                <a:gd name="T42" fmla="*/ 56 w 62"/>
                <a:gd name="T43" fmla="*/ 0 h 26"/>
                <a:gd name="T44" fmla="*/ 5 w 62"/>
                <a:gd name="T45" fmla="*/ 0 h 26"/>
                <a:gd name="T46" fmla="*/ 11 w 62"/>
                <a:gd name="T47" fmla="*/ 11 h 26"/>
                <a:gd name="T48" fmla="*/ 50 w 62"/>
                <a:gd name="T49" fmla="*/ 11 h 26"/>
                <a:gd name="T50" fmla="*/ 50 w 62"/>
                <a:gd name="T51" fmla="*/ 15 h 26"/>
                <a:gd name="T52" fmla="*/ 11 w 62"/>
                <a:gd name="T53" fmla="*/ 15 h 26"/>
                <a:gd name="T54" fmla="*/ 11 w 62"/>
                <a:gd name="T55" fmla="*/ 11 h 26"/>
                <a:gd name="T56" fmla="*/ 5 w 62"/>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6">
                  <a:moveTo>
                    <a:pt x="5" y="0"/>
                  </a:moveTo>
                  <a:lnTo>
                    <a:pt x="4" y="0"/>
                  </a:lnTo>
                  <a:lnTo>
                    <a:pt x="2" y="1"/>
                  </a:lnTo>
                  <a:lnTo>
                    <a:pt x="1" y="1"/>
                  </a:lnTo>
                  <a:lnTo>
                    <a:pt x="1" y="2"/>
                  </a:lnTo>
                  <a:lnTo>
                    <a:pt x="0" y="4"/>
                  </a:lnTo>
                  <a:lnTo>
                    <a:pt x="0" y="22"/>
                  </a:lnTo>
                  <a:lnTo>
                    <a:pt x="1" y="24"/>
                  </a:lnTo>
                  <a:lnTo>
                    <a:pt x="1" y="25"/>
                  </a:lnTo>
                  <a:lnTo>
                    <a:pt x="2" y="25"/>
                  </a:lnTo>
                  <a:lnTo>
                    <a:pt x="4" y="26"/>
                  </a:lnTo>
                  <a:lnTo>
                    <a:pt x="57" y="26"/>
                  </a:lnTo>
                  <a:lnTo>
                    <a:pt x="59" y="25"/>
                  </a:lnTo>
                  <a:lnTo>
                    <a:pt x="60" y="25"/>
                  </a:lnTo>
                  <a:lnTo>
                    <a:pt x="60" y="24"/>
                  </a:lnTo>
                  <a:lnTo>
                    <a:pt x="62" y="22"/>
                  </a:lnTo>
                  <a:lnTo>
                    <a:pt x="62" y="4"/>
                  </a:lnTo>
                  <a:lnTo>
                    <a:pt x="60" y="2"/>
                  </a:lnTo>
                  <a:lnTo>
                    <a:pt x="60" y="1"/>
                  </a:lnTo>
                  <a:lnTo>
                    <a:pt x="59" y="1"/>
                  </a:lnTo>
                  <a:lnTo>
                    <a:pt x="57" y="0"/>
                  </a:lnTo>
                  <a:lnTo>
                    <a:pt x="56" y="0"/>
                  </a:lnTo>
                  <a:lnTo>
                    <a:pt x="5" y="0"/>
                  </a:lnTo>
                  <a:lnTo>
                    <a:pt x="11" y="11"/>
                  </a:lnTo>
                  <a:lnTo>
                    <a:pt x="50" y="11"/>
                  </a:lnTo>
                  <a:lnTo>
                    <a:pt x="50" y="15"/>
                  </a:lnTo>
                  <a:lnTo>
                    <a:pt x="11" y="15"/>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6" name="Freeform 2768"/>
            <p:cNvSpPr>
              <a:spLocks/>
            </p:cNvSpPr>
            <p:nvPr/>
          </p:nvSpPr>
          <p:spPr bwMode="auto">
            <a:xfrm>
              <a:off x="1841" y="3087"/>
              <a:ext cx="31" cy="13"/>
            </a:xfrm>
            <a:custGeom>
              <a:avLst/>
              <a:gdLst>
                <a:gd name="T0" fmla="*/ 5 w 62"/>
                <a:gd name="T1" fmla="*/ 0 h 26"/>
                <a:gd name="T2" fmla="*/ 4 w 62"/>
                <a:gd name="T3" fmla="*/ 0 h 26"/>
                <a:gd name="T4" fmla="*/ 3 w 62"/>
                <a:gd name="T5" fmla="*/ 1 h 26"/>
                <a:gd name="T6" fmla="*/ 1 w 62"/>
                <a:gd name="T7" fmla="*/ 1 h 26"/>
                <a:gd name="T8" fmla="*/ 1 w 62"/>
                <a:gd name="T9" fmla="*/ 2 h 26"/>
                <a:gd name="T10" fmla="*/ 0 w 62"/>
                <a:gd name="T11" fmla="*/ 4 h 26"/>
                <a:gd name="T12" fmla="*/ 0 w 62"/>
                <a:gd name="T13" fmla="*/ 22 h 26"/>
                <a:gd name="T14" fmla="*/ 1 w 62"/>
                <a:gd name="T15" fmla="*/ 24 h 26"/>
                <a:gd name="T16" fmla="*/ 1 w 62"/>
                <a:gd name="T17" fmla="*/ 25 h 26"/>
                <a:gd name="T18" fmla="*/ 3 w 62"/>
                <a:gd name="T19" fmla="*/ 25 h 26"/>
                <a:gd name="T20" fmla="*/ 4 w 62"/>
                <a:gd name="T21" fmla="*/ 26 h 26"/>
                <a:gd name="T22" fmla="*/ 58 w 62"/>
                <a:gd name="T23" fmla="*/ 26 h 26"/>
                <a:gd name="T24" fmla="*/ 59 w 62"/>
                <a:gd name="T25" fmla="*/ 25 h 26"/>
                <a:gd name="T26" fmla="*/ 60 w 62"/>
                <a:gd name="T27" fmla="*/ 25 h 26"/>
                <a:gd name="T28" fmla="*/ 60 w 62"/>
                <a:gd name="T29" fmla="*/ 24 h 26"/>
                <a:gd name="T30" fmla="*/ 62 w 62"/>
                <a:gd name="T31" fmla="*/ 22 h 26"/>
                <a:gd name="T32" fmla="*/ 62 w 62"/>
                <a:gd name="T33" fmla="*/ 4 h 26"/>
                <a:gd name="T34" fmla="*/ 60 w 62"/>
                <a:gd name="T35" fmla="*/ 2 h 26"/>
                <a:gd name="T36" fmla="*/ 60 w 62"/>
                <a:gd name="T37" fmla="*/ 1 h 26"/>
                <a:gd name="T38" fmla="*/ 59 w 62"/>
                <a:gd name="T39" fmla="*/ 1 h 26"/>
                <a:gd name="T40" fmla="*/ 58 w 62"/>
                <a:gd name="T41" fmla="*/ 0 h 26"/>
                <a:gd name="T42" fmla="*/ 56 w 62"/>
                <a:gd name="T43" fmla="*/ 0 h 26"/>
                <a:gd name="T44" fmla="*/ 5 w 62"/>
                <a:gd name="T45" fmla="*/ 0 h 26"/>
                <a:gd name="T46" fmla="*/ 11 w 62"/>
                <a:gd name="T47" fmla="*/ 11 h 26"/>
                <a:gd name="T48" fmla="*/ 51 w 62"/>
                <a:gd name="T49" fmla="*/ 11 h 26"/>
                <a:gd name="T50" fmla="*/ 51 w 62"/>
                <a:gd name="T51" fmla="*/ 15 h 26"/>
                <a:gd name="T52" fmla="*/ 11 w 62"/>
                <a:gd name="T53" fmla="*/ 15 h 26"/>
                <a:gd name="T54" fmla="*/ 11 w 62"/>
                <a:gd name="T55" fmla="*/ 11 h 26"/>
                <a:gd name="T56" fmla="*/ 5 w 62"/>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6">
                  <a:moveTo>
                    <a:pt x="5" y="0"/>
                  </a:moveTo>
                  <a:lnTo>
                    <a:pt x="4" y="0"/>
                  </a:lnTo>
                  <a:lnTo>
                    <a:pt x="3" y="1"/>
                  </a:lnTo>
                  <a:lnTo>
                    <a:pt x="1" y="1"/>
                  </a:lnTo>
                  <a:lnTo>
                    <a:pt x="1" y="2"/>
                  </a:lnTo>
                  <a:lnTo>
                    <a:pt x="0" y="4"/>
                  </a:lnTo>
                  <a:lnTo>
                    <a:pt x="0" y="22"/>
                  </a:lnTo>
                  <a:lnTo>
                    <a:pt x="1" y="24"/>
                  </a:lnTo>
                  <a:lnTo>
                    <a:pt x="1" y="25"/>
                  </a:lnTo>
                  <a:lnTo>
                    <a:pt x="3" y="25"/>
                  </a:lnTo>
                  <a:lnTo>
                    <a:pt x="4" y="26"/>
                  </a:lnTo>
                  <a:lnTo>
                    <a:pt x="58" y="26"/>
                  </a:lnTo>
                  <a:lnTo>
                    <a:pt x="59" y="25"/>
                  </a:lnTo>
                  <a:lnTo>
                    <a:pt x="60" y="25"/>
                  </a:lnTo>
                  <a:lnTo>
                    <a:pt x="60" y="24"/>
                  </a:lnTo>
                  <a:lnTo>
                    <a:pt x="62" y="22"/>
                  </a:lnTo>
                  <a:lnTo>
                    <a:pt x="62" y="4"/>
                  </a:lnTo>
                  <a:lnTo>
                    <a:pt x="60" y="2"/>
                  </a:lnTo>
                  <a:lnTo>
                    <a:pt x="60" y="1"/>
                  </a:lnTo>
                  <a:lnTo>
                    <a:pt x="59" y="1"/>
                  </a:lnTo>
                  <a:lnTo>
                    <a:pt x="58" y="0"/>
                  </a:lnTo>
                  <a:lnTo>
                    <a:pt x="56" y="0"/>
                  </a:lnTo>
                  <a:lnTo>
                    <a:pt x="5" y="0"/>
                  </a:lnTo>
                  <a:lnTo>
                    <a:pt x="11" y="11"/>
                  </a:lnTo>
                  <a:lnTo>
                    <a:pt x="51" y="11"/>
                  </a:lnTo>
                  <a:lnTo>
                    <a:pt x="51" y="15"/>
                  </a:lnTo>
                  <a:lnTo>
                    <a:pt x="11" y="15"/>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7" name="Freeform 2769"/>
            <p:cNvSpPr>
              <a:spLocks/>
            </p:cNvSpPr>
            <p:nvPr/>
          </p:nvSpPr>
          <p:spPr bwMode="auto">
            <a:xfrm>
              <a:off x="1803" y="3087"/>
              <a:ext cx="31" cy="13"/>
            </a:xfrm>
            <a:custGeom>
              <a:avLst/>
              <a:gdLst>
                <a:gd name="T0" fmla="*/ 6 w 63"/>
                <a:gd name="T1" fmla="*/ 0 h 26"/>
                <a:gd name="T2" fmla="*/ 5 w 63"/>
                <a:gd name="T3" fmla="*/ 0 h 26"/>
                <a:gd name="T4" fmla="*/ 3 w 63"/>
                <a:gd name="T5" fmla="*/ 1 h 26"/>
                <a:gd name="T6" fmla="*/ 2 w 63"/>
                <a:gd name="T7" fmla="*/ 1 h 26"/>
                <a:gd name="T8" fmla="*/ 2 w 63"/>
                <a:gd name="T9" fmla="*/ 2 h 26"/>
                <a:gd name="T10" fmla="*/ 0 w 63"/>
                <a:gd name="T11" fmla="*/ 4 h 26"/>
                <a:gd name="T12" fmla="*/ 0 w 63"/>
                <a:gd name="T13" fmla="*/ 22 h 26"/>
                <a:gd name="T14" fmla="*/ 2 w 63"/>
                <a:gd name="T15" fmla="*/ 24 h 26"/>
                <a:gd name="T16" fmla="*/ 2 w 63"/>
                <a:gd name="T17" fmla="*/ 25 h 26"/>
                <a:gd name="T18" fmla="*/ 3 w 63"/>
                <a:gd name="T19" fmla="*/ 25 h 26"/>
                <a:gd name="T20" fmla="*/ 5 w 63"/>
                <a:gd name="T21" fmla="*/ 26 h 26"/>
                <a:gd name="T22" fmla="*/ 58 w 63"/>
                <a:gd name="T23" fmla="*/ 26 h 26"/>
                <a:gd name="T24" fmla="*/ 60 w 63"/>
                <a:gd name="T25" fmla="*/ 25 h 26"/>
                <a:gd name="T26" fmla="*/ 61 w 63"/>
                <a:gd name="T27" fmla="*/ 25 h 26"/>
                <a:gd name="T28" fmla="*/ 61 w 63"/>
                <a:gd name="T29" fmla="*/ 24 h 26"/>
                <a:gd name="T30" fmla="*/ 63 w 63"/>
                <a:gd name="T31" fmla="*/ 22 h 26"/>
                <a:gd name="T32" fmla="*/ 63 w 63"/>
                <a:gd name="T33" fmla="*/ 4 h 26"/>
                <a:gd name="T34" fmla="*/ 61 w 63"/>
                <a:gd name="T35" fmla="*/ 2 h 26"/>
                <a:gd name="T36" fmla="*/ 61 w 63"/>
                <a:gd name="T37" fmla="*/ 1 h 26"/>
                <a:gd name="T38" fmla="*/ 60 w 63"/>
                <a:gd name="T39" fmla="*/ 1 h 26"/>
                <a:gd name="T40" fmla="*/ 58 w 63"/>
                <a:gd name="T41" fmla="*/ 0 h 26"/>
                <a:gd name="T42" fmla="*/ 57 w 63"/>
                <a:gd name="T43" fmla="*/ 0 h 26"/>
                <a:gd name="T44" fmla="*/ 6 w 63"/>
                <a:gd name="T45" fmla="*/ 0 h 26"/>
                <a:gd name="T46" fmla="*/ 12 w 63"/>
                <a:gd name="T47" fmla="*/ 11 h 26"/>
                <a:gd name="T48" fmla="*/ 51 w 63"/>
                <a:gd name="T49" fmla="*/ 11 h 26"/>
                <a:gd name="T50" fmla="*/ 51 w 63"/>
                <a:gd name="T51" fmla="*/ 15 h 26"/>
                <a:gd name="T52" fmla="*/ 12 w 63"/>
                <a:gd name="T53" fmla="*/ 15 h 26"/>
                <a:gd name="T54" fmla="*/ 12 w 63"/>
                <a:gd name="T55" fmla="*/ 11 h 26"/>
                <a:gd name="T56" fmla="*/ 6 w 63"/>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 h="26">
                  <a:moveTo>
                    <a:pt x="6" y="0"/>
                  </a:moveTo>
                  <a:lnTo>
                    <a:pt x="5" y="0"/>
                  </a:lnTo>
                  <a:lnTo>
                    <a:pt x="3" y="1"/>
                  </a:lnTo>
                  <a:lnTo>
                    <a:pt x="2" y="1"/>
                  </a:lnTo>
                  <a:lnTo>
                    <a:pt x="2" y="2"/>
                  </a:lnTo>
                  <a:lnTo>
                    <a:pt x="0" y="4"/>
                  </a:lnTo>
                  <a:lnTo>
                    <a:pt x="0" y="22"/>
                  </a:lnTo>
                  <a:lnTo>
                    <a:pt x="2" y="24"/>
                  </a:lnTo>
                  <a:lnTo>
                    <a:pt x="2" y="25"/>
                  </a:lnTo>
                  <a:lnTo>
                    <a:pt x="3" y="25"/>
                  </a:lnTo>
                  <a:lnTo>
                    <a:pt x="5" y="26"/>
                  </a:lnTo>
                  <a:lnTo>
                    <a:pt x="58" y="26"/>
                  </a:lnTo>
                  <a:lnTo>
                    <a:pt x="60" y="25"/>
                  </a:lnTo>
                  <a:lnTo>
                    <a:pt x="61" y="25"/>
                  </a:lnTo>
                  <a:lnTo>
                    <a:pt x="61" y="24"/>
                  </a:lnTo>
                  <a:lnTo>
                    <a:pt x="63" y="22"/>
                  </a:lnTo>
                  <a:lnTo>
                    <a:pt x="63" y="4"/>
                  </a:lnTo>
                  <a:lnTo>
                    <a:pt x="61" y="2"/>
                  </a:lnTo>
                  <a:lnTo>
                    <a:pt x="61" y="1"/>
                  </a:lnTo>
                  <a:lnTo>
                    <a:pt x="60" y="1"/>
                  </a:lnTo>
                  <a:lnTo>
                    <a:pt x="58" y="0"/>
                  </a:lnTo>
                  <a:lnTo>
                    <a:pt x="57" y="0"/>
                  </a:lnTo>
                  <a:lnTo>
                    <a:pt x="6" y="0"/>
                  </a:lnTo>
                  <a:lnTo>
                    <a:pt x="12" y="11"/>
                  </a:lnTo>
                  <a:lnTo>
                    <a:pt x="51" y="11"/>
                  </a:lnTo>
                  <a:lnTo>
                    <a:pt x="51" y="15"/>
                  </a:lnTo>
                  <a:lnTo>
                    <a:pt x="12" y="15"/>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8" name="Freeform 2770"/>
            <p:cNvSpPr>
              <a:spLocks/>
            </p:cNvSpPr>
            <p:nvPr/>
          </p:nvSpPr>
          <p:spPr bwMode="auto">
            <a:xfrm>
              <a:off x="1763" y="3087"/>
              <a:ext cx="31" cy="13"/>
            </a:xfrm>
            <a:custGeom>
              <a:avLst/>
              <a:gdLst>
                <a:gd name="T0" fmla="*/ 6 w 63"/>
                <a:gd name="T1" fmla="*/ 0 h 26"/>
                <a:gd name="T2" fmla="*/ 5 w 63"/>
                <a:gd name="T3" fmla="*/ 0 h 26"/>
                <a:gd name="T4" fmla="*/ 3 w 63"/>
                <a:gd name="T5" fmla="*/ 1 h 26"/>
                <a:gd name="T6" fmla="*/ 2 w 63"/>
                <a:gd name="T7" fmla="*/ 1 h 26"/>
                <a:gd name="T8" fmla="*/ 2 w 63"/>
                <a:gd name="T9" fmla="*/ 2 h 26"/>
                <a:gd name="T10" fmla="*/ 0 w 63"/>
                <a:gd name="T11" fmla="*/ 4 h 26"/>
                <a:gd name="T12" fmla="*/ 0 w 63"/>
                <a:gd name="T13" fmla="*/ 22 h 26"/>
                <a:gd name="T14" fmla="*/ 2 w 63"/>
                <a:gd name="T15" fmla="*/ 24 h 26"/>
                <a:gd name="T16" fmla="*/ 2 w 63"/>
                <a:gd name="T17" fmla="*/ 25 h 26"/>
                <a:gd name="T18" fmla="*/ 3 w 63"/>
                <a:gd name="T19" fmla="*/ 25 h 26"/>
                <a:gd name="T20" fmla="*/ 5 w 63"/>
                <a:gd name="T21" fmla="*/ 26 h 26"/>
                <a:gd name="T22" fmla="*/ 58 w 63"/>
                <a:gd name="T23" fmla="*/ 26 h 26"/>
                <a:gd name="T24" fmla="*/ 60 w 63"/>
                <a:gd name="T25" fmla="*/ 25 h 26"/>
                <a:gd name="T26" fmla="*/ 61 w 63"/>
                <a:gd name="T27" fmla="*/ 25 h 26"/>
                <a:gd name="T28" fmla="*/ 61 w 63"/>
                <a:gd name="T29" fmla="*/ 24 h 26"/>
                <a:gd name="T30" fmla="*/ 63 w 63"/>
                <a:gd name="T31" fmla="*/ 22 h 26"/>
                <a:gd name="T32" fmla="*/ 63 w 63"/>
                <a:gd name="T33" fmla="*/ 4 h 26"/>
                <a:gd name="T34" fmla="*/ 61 w 63"/>
                <a:gd name="T35" fmla="*/ 2 h 26"/>
                <a:gd name="T36" fmla="*/ 61 w 63"/>
                <a:gd name="T37" fmla="*/ 1 h 26"/>
                <a:gd name="T38" fmla="*/ 60 w 63"/>
                <a:gd name="T39" fmla="*/ 1 h 26"/>
                <a:gd name="T40" fmla="*/ 58 w 63"/>
                <a:gd name="T41" fmla="*/ 0 h 26"/>
                <a:gd name="T42" fmla="*/ 57 w 63"/>
                <a:gd name="T43" fmla="*/ 0 h 26"/>
                <a:gd name="T44" fmla="*/ 6 w 63"/>
                <a:gd name="T45" fmla="*/ 0 h 26"/>
                <a:gd name="T46" fmla="*/ 12 w 63"/>
                <a:gd name="T47" fmla="*/ 11 h 26"/>
                <a:gd name="T48" fmla="*/ 51 w 63"/>
                <a:gd name="T49" fmla="*/ 11 h 26"/>
                <a:gd name="T50" fmla="*/ 51 w 63"/>
                <a:gd name="T51" fmla="*/ 15 h 26"/>
                <a:gd name="T52" fmla="*/ 12 w 63"/>
                <a:gd name="T53" fmla="*/ 15 h 26"/>
                <a:gd name="T54" fmla="*/ 12 w 63"/>
                <a:gd name="T55" fmla="*/ 11 h 26"/>
                <a:gd name="T56" fmla="*/ 6 w 63"/>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3" h="26">
                  <a:moveTo>
                    <a:pt x="6" y="0"/>
                  </a:moveTo>
                  <a:lnTo>
                    <a:pt x="5" y="0"/>
                  </a:lnTo>
                  <a:lnTo>
                    <a:pt x="3" y="1"/>
                  </a:lnTo>
                  <a:lnTo>
                    <a:pt x="2" y="1"/>
                  </a:lnTo>
                  <a:lnTo>
                    <a:pt x="2" y="2"/>
                  </a:lnTo>
                  <a:lnTo>
                    <a:pt x="0" y="4"/>
                  </a:lnTo>
                  <a:lnTo>
                    <a:pt x="0" y="22"/>
                  </a:lnTo>
                  <a:lnTo>
                    <a:pt x="2" y="24"/>
                  </a:lnTo>
                  <a:lnTo>
                    <a:pt x="2" y="25"/>
                  </a:lnTo>
                  <a:lnTo>
                    <a:pt x="3" y="25"/>
                  </a:lnTo>
                  <a:lnTo>
                    <a:pt x="5" y="26"/>
                  </a:lnTo>
                  <a:lnTo>
                    <a:pt x="58" y="26"/>
                  </a:lnTo>
                  <a:lnTo>
                    <a:pt x="60" y="25"/>
                  </a:lnTo>
                  <a:lnTo>
                    <a:pt x="61" y="25"/>
                  </a:lnTo>
                  <a:lnTo>
                    <a:pt x="61" y="24"/>
                  </a:lnTo>
                  <a:lnTo>
                    <a:pt x="63" y="22"/>
                  </a:lnTo>
                  <a:lnTo>
                    <a:pt x="63" y="4"/>
                  </a:lnTo>
                  <a:lnTo>
                    <a:pt x="61" y="2"/>
                  </a:lnTo>
                  <a:lnTo>
                    <a:pt x="61" y="1"/>
                  </a:lnTo>
                  <a:lnTo>
                    <a:pt x="60" y="1"/>
                  </a:lnTo>
                  <a:lnTo>
                    <a:pt x="58" y="0"/>
                  </a:lnTo>
                  <a:lnTo>
                    <a:pt x="57" y="0"/>
                  </a:lnTo>
                  <a:lnTo>
                    <a:pt x="6" y="0"/>
                  </a:lnTo>
                  <a:lnTo>
                    <a:pt x="12" y="11"/>
                  </a:lnTo>
                  <a:lnTo>
                    <a:pt x="51" y="11"/>
                  </a:lnTo>
                  <a:lnTo>
                    <a:pt x="51" y="15"/>
                  </a:lnTo>
                  <a:lnTo>
                    <a:pt x="12" y="15"/>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49" name="Freeform 2771"/>
            <p:cNvSpPr>
              <a:spLocks/>
            </p:cNvSpPr>
            <p:nvPr/>
          </p:nvSpPr>
          <p:spPr bwMode="auto">
            <a:xfrm>
              <a:off x="1725" y="3087"/>
              <a:ext cx="31" cy="13"/>
            </a:xfrm>
            <a:custGeom>
              <a:avLst/>
              <a:gdLst>
                <a:gd name="T0" fmla="*/ 6 w 62"/>
                <a:gd name="T1" fmla="*/ 0 h 26"/>
                <a:gd name="T2" fmla="*/ 4 w 62"/>
                <a:gd name="T3" fmla="*/ 0 h 26"/>
                <a:gd name="T4" fmla="*/ 3 w 62"/>
                <a:gd name="T5" fmla="*/ 1 h 26"/>
                <a:gd name="T6" fmla="*/ 2 w 62"/>
                <a:gd name="T7" fmla="*/ 1 h 26"/>
                <a:gd name="T8" fmla="*/ 2 w 62"/>
                <a:gd name="T9" fmla="*/ 2 h 26"/>
                <a:gd name="T10" fmla="*/ 0 w 62"/>
                <a:gd name="T11" fmla="*/ 4 h 26"/>
                <a:gd name="T12" fmla="*/ 0 w 62"/>
                <a:gd name="T13" fmla="*/ 22 h 26"/>
                <a:gd name="T14" fmla="*/ 2 w 62"/>
                <a:gd name="T15" fmla="*/ 24 h 26"/>
                <a:gd name="T16" fmla="*/ 2 w 62"/>
                <a:gd name="T17" fmla="*/ 25 h 26"/>
                <a:gd name="T18" fmla="*/ 3 w 62"/>
                <a:gd name="T19" fmla="*/ 25 h 26"/>
                <a:gd name="T20" fmla="*/ 4 w 62"/>
                <a:gd name="T21" fmla="*/ 26 h 26"/>
                <a:gd name="T22" fmla="*/ 58 w 62"/>
                <a:gd name="T23" fmla="*/ 26 h 26"/>
                <a:gd name="T24" fmla="*/ 59 w 62"/>
                <a:gd name="T25" fmla="*/ 25 h 26"/>
                <a:gd name="T26" fmla="*/ 61 w 62"/>
                <a:gd name="T27" fmla="*/ 25 h 26"/>
                <a:gd name="T28" fmla="*/ 61 w 62"/>
                <a:gd name="T29" fmla="*/ 24 h 26"/>
                <a:gd name="T30" fmla="*/ 62 w 62"/>
                <a:gd name="T31" fmla="*/ 22 h 26"/>
                <a:gd name="T32" fmla="*/ 62 w 62"/>
                <a:gd name="T33" fmla="*/ 4 h 26"/>
                <a:gd name="T34" fmla="*/ 61 w 62"/>
                <a:gd name="T35" fmla="*/ 2 h 26"/>
                <a:gd name="T36" fmla="*/ 61 w 62"/>
                <a:gd name="T37" fmla="*/ 1 h 26"/>
                <a:gd name="T38" fmla="*/ 59 w 62"/>
                <a:gd name="T39" fmla="*/ 1 h 26"/>
                <a:gd name="T40" fmla="*/ 58 w 62"/>
                <a:gd name="T41" fmla="*/ 0 h 26"/>
                <a:gd name="T42" fmla="*/ 57 w 62"/>
                <a:gd name="T43" fmla="*/ 0 h 26"/>
                <a:gd name="T44" fmla="*/ 6 w 62"/>
                <a:gd name="T45" fmla="*/ 0 h 26"/>
                <a:gd name="T46" fmla="*/ 11 w 62"/>
                <a:gd name="T47" fmla="*/ 11 h 26"/>
                <a:gd name="T48" fmla="*/ 51 w 62"/>
                <a:gd name="T49" fmla="*/ 11 h 26"/>
                <a:gd name="T50" fmla="*/ 51 w 62"/>
                <a:gd name="T51" fmla="*/ 15 h 26"/>
                <a:gd name="T52" fmla="*/ 11 w 62"/>
                <a:gd name="T53" fmla="*/ 15 h 26"/>
                <a:gd name="T54" fmla="*/ 11 w 62"/>
                <a:gd name="T55" fmla="*/ 11 h 26"/>
                <a:gd name="T56" fmla="*/ 6 w 62"/>
                <a:gd name="T5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6">
                  <a:moveTo>
                    <a:pt x="6" y="0"/>
                  </a:moveTo>
                  <a:lnTo>
                    <a:pt x="4" y="0"/>
                  </a:lnTo>
                  <a:lnTo>
                    <a:pt x="3" y="1"/>
                  </a:lnTo>
                  <a:lnTo>
                    <a:pt x="2" y="1"/>
                  </a:lnTo>
                  <a:lnTo>
                    <a:pt x="2" y="2"/>
                  </a:lnTo>
                  <a:lnTo>
                    <a:pt x="0" y="4"/>
                  </a:lnTo>
                  <a:lnTo>
                    <a:pt x="0" y="22"/>
                  </a:lnTo>
                  <a:lnTo>
                    <a:pt x="2" y="24"/>
                  </a:lnTo>
                  <a:lnTo>
                    <a:pt x="2" y="25"/>
                  </a:lnTo>
                  <a:lnTo>
                    <a:pt x="3" y="25"/>
                  </a:lnTo>
                  <a:lnTo>
                    <a:pt x="4" y="26"/>
                  </a:lnTo>
                  <a:lnTo>
                    <a:pt x="58" y="26"/>
                  </a:lnTo>
                  <a:lnTo>
                    <a:pt x="59" y="25"/>
                  </a:lnTo>
                  <a:lnTo>
                    <a:pt x="61" y="25"/>
                  </a:lnTo>
                  <a:lnTo>
                    <a:pt x="61" y="24"/>
                  </a:lnTo>
                  <a:lnTo>
                    <a:pt x="62" y="22"/>
                  </a:lnTo>
                  <a:lnTo>
                    <a:pt x="62" y="4"/>
                  </a:lnTo>
                  <a:lnTo>
                    <a:pt x="61" y="2"/>
                  </a:lnTo>
                  <a:lnTo>
                    <a:pt x="61" y="1"/>
                  </a:lnTo>
                  <a:lnTo>
                    <a:pt x="59" y="1"/>
                  </a:lnTo>
                  <a:lnTo>
                    <a:pt x="58" y="0"/>
                  </a:lnTo>
                  <a:lnTo>
                    <a:pt x="57" y="0"/>
                  </a:lnTo>
                  <a:lnTo>
                    <a:pt x="6" y="0"/>
                  </a:lnTo>
                  <a:lnTo>
                    <a:pt x="11" y="11"/>
                  </a:lnTo>
                  <a:lnTo>
                    <a:pt x="51" y="11"/>
                  </a:lnTo>
                  <a:lnTo>
                    <a:pt x="51" y="15"/>
                  </a:lnTo>
                  <a:lnTo>
                    <a:pt x="11" y="15"/>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0" name="Freeform 2772"/>
            <p:cNvSpPr>
              <a:spLocks/>
            </p:cNvSpPr>
            <p:nvPr/>
          </p:nvSpPr>
          <p:spPr bwMode="auto">
            <a:xfrm>
              <a:off x="1691" y="3097"/>
              <a:ext cx="31" cy="13"/>
            </a:xfrm>
            <a:custGeom>
              <a:avLst/>
              <a:gdLst>
                <a:gd name="T0" fmla="*/ 6 w 62"/>
                <a:gd name="T1" fmla="*/ 0 h 25"/>
                <a:gd name="T2" fmla="*/ 4 w 62"/>
                <a:gd name="T3" fmla="*/ 0 h 25"/>
                <a:gd name="T4" fmla="*/ 3 w 62"/>
                <a:gd name="T5" fmla="*/ 1 h 25"/>
                <a:gd name="T6" fmla="*/ 1 w 62"/>
                <a:gd name="T7" fmla="*/ 1 h 25"/>
                <a:gd name="T8" fmla="*/ 1 w 62"/>
                <a:gd name="T9" fmla="*/ 3 h 25"/>
                <a:gd name="T10" fmla="*/ 0 w 62"/>
                <a:gd name="T11" fmla="*/ 4 h 25"/>
                <a:gd name="T12" fmla="*/ 0 w 62"/>
                <a:gd name="T13" fmla="*/ 21 h 25"/>
                <a:gd name="T14" fmla="*/ 1 w 62"/>
                <a:gd name="T15" fmla="*/ 22 h 25"/>
                <a:gd name="T16" fmla="*/ 1 w 62"/>
                <a:gd name="T17" fmla="*/ 24 h 25"/>
                <a:gd name="T18" fmla="*/ 3 w 62"/>
                <a:gd name="T19" fmla="*/ 24 h 25"/>
                <a:gd name="T20" fmla="*/ 4 w 62"/>
                <a:gd name="T21" fmla="*/ 25 h 25"/>
                <a:gd name="T22" fmla="*/ 58 w 62"/>
                <a:gd name="T23" fmla="*/ 25 h 25"/>
                <a:gd name="T24" fmla="*/ 59 w 62"/>
                <a:gd name="T25" fmla="*/ 24 h 25"/>
                <a:gd name="T26" fmla="*/ 61 w 62"/>
                <a:gd name="T27" fmla="*/ 24 h 25"/>
                <a:gd name="T28" fmla="*/ 61 w 62"/>
                <a:gd name="T29" fmla="*/ 22 h 25"/>
                <a:gd name="T30" fmla="*/ 62 w 62"/>
                <a:gd name="T31" fmla="*/ 21 h 25"/>
                <a:gd name="T32" fmla="*/ 62 w 62"/>
                <a:gd name="T33" fmla="*/ 4 h 25"/>
                <a:gd name="T34" fmla="*/ 61 w 62"/>
                <a:gd name="T35" fmla="*/ 3 h 25"/>
                <a:gd name="T36" fmla="*/ 61 w 62"/>
                <a:gd name="T37" fmla="*/ 1 h 25"/>
                <a:gd name="T38" fmla="*/ 59 w 62"/>
                <a:gd name="T39" fmla="*/ 1 h 25"/>
                <a:gd name="T40" fmla="*/ 58 w 62"/>
                <a:gd name="T41" fmla="*/ 0 h 25"/>
                <a:gd name="T42" fmla="*/ 56 w 62"/>
                <a:gd name="T43" fmla="*/ 0 h 25"/>
                <a:gd name="T44" fmla="*/ 6 w 62"/>
                <a:gd name="T45" fmla="*/ 0 h 25"/>
                <a:gd name="T46" fmla="*/ 11 w 62"/>
                <a:gd name="T47" fmla="*/ 11 h 25"/>
                <a:gd name="T48" fmla="*/ 51 w 62"/>
                <a:gd name="T49" fmla="*/ 11 h 25"/>
                <a:gd name="T50" fmla="*/ 51 w 62"/>
                <a:gd name="T51" fmla="*/ 14 h 25"/>
                <a:gd name="T52" fmla="*/ 11 w 62"/>
                <a:gd name="T53" fmla="*/ 14 h 25"/>
                <a:gd name="T54" fmla="*/ 11 w 62"/>
                <a:gd name="T55" fmla="*/ 11 h 25"/>
                <a:gd name="T56" fmla="*/ 6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6" y="0"/>
                  </a:moveTo>
                  <a:lnTo>
                    <a:pt x="4" y="0"/>
                  </a:lnTo>
                  <a:lnTo>
                    <a:pt x="3" y="1"/>
                  </a:lnTo>
                  <a:lnTo>
                    <a:pt x="1" y="1"/>
                  </a:lnTo>
                  <a:lnTo>
                    <a:pt x="1" y="3"/>
                  </a:lnTo>
                  <a:lnTo>
                    <a:pt x="0" y="4"/>
                  </a:lnTo>
                  <a:lnTo>
                    <a:pt x="0" y="21"/>
                  </a:lnTo>
                  <a:lnTo>
                    <a:pt x="1" y="22"/>
                  </a:lnTo>
                  <a:lnTo>
                    <a:pt x="1" y="24"/>
                  </a:lnTo>
                  <a:lnTo>
                    <a:pt x="3" y="24"/>
                  </a:lnTo>
                  <a:lnTo>
                    <a:pt x="4" y="25"/>
                  </a:lnTo>
                  <a:lnTo>
                    <a:pt x="58" y="25"/>
                  </a:lnTo>
                  <a:lnTo>
                    <a:pt x="59" y="24"/>
                  </a:lnTo>
                  <a:lnTo>
                    <a:pt x="61" y="24"/>
                  </a:lnTo>
                  <a:lnTo>
                    <a:pt x="61" y="22"/>
                  </a:lnTo>
                  <a:lnTo>
                    <a:pt x="62" y="21"/>
                  </a:lnTo>
                  <a:lnTo>
                    <a:pt x="62" y="4"/>
                  </a:lnTo>
                  <a:lnTo>
                    <a:pt x="61" y="3"/>
                  </a:lnTo>
                  <a:lnTo>
                    <a:pt x="61" y="1"/>
                  </a:lnTo>
                  <a:lnTo>
                    <a:pt x="59" y="1"/>
                  </a:lnTo>
                  <a:lnTo>
                    <a:pt x="58" y="0"/>
                  </a:lnTo>
                  <a:lnTo>
                    <a:pt x="56" y="0"/>
                  </a:lnTo>
                  <a:lnTo>
                    <a:pt x="6" y="0"/>
                  </a:lnTo>
                  <a:lnTo>
                    <a:pt x="11" y="11"/>
                  </a:lnTo>
                  <a:lnTo>
                    <a:pt x="51" y="11"/>
                  </a:lnTo>
                  <a:lnTo>
                    <a:pt x="51" y="14"/>
                  </a:lnTo>
                  <a:lnTo>
                    <a:pt x="11" y="14"/>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1" name="Freeform 2773"/>
            <p:cNvSpPr>
              <a:spLocks/>
            </p:cNvSpPr>
            <p:nvPr/>
          </p:nvSpPr>
          <p:spPr bwMode="auto">
            <a:xfrm>
              <a:off x="1652" y="3097"/>
              <a:ext cx="31" cy="13"/>
            </a:xfrm>
            <a:custGeom>
              <a:avLst/>
              <a:gdLst>
                <a:gd name="T0" fmla="*/ 5 w 62"/>
                <a:gd name="T1" fmla="*/ 0 h 25"/>
                <a:gd name="T2" fmla="*/ 4 w 62"/>
                <a:gd name="T3" fmla="*/ 0 h 25"/>
                <a:gd name="T4" fmla="*/ 3 w 62"/>
                <a:gd name="T5" fmla="*/ 1 h 25"/>
                <a:gd name="T6" fmla="*/ 1 w 62"/>
                <a:gd name="T7" fmla="*/ 1 h 25"/>
                <a:gd name="T8" fmla="*/ 1 w 62"/>
                <a:gd name="T9" fmla="*/ 3 h 25"/>
                <a:gd name="T10" fmla="*/ 0 w 62"/>
                <a:gd name="T11" fmla="*/ 4 h 25"/>
                <a:gd name="T12" fmla="*/ 0 w 62"/>
                <a:gd name="T13" fmla="*/ 21 h 25"/>
                <a:gd name="T14" fmla="*/ 1 w 62"/>
                <a:gd name="T15" fmla="*/ 22 h 25"/>
                <a:gd name="T16" fmla="*/ 1 w 62"/>
                <a:gd name="T17" fmla="*/ 24 h 25"/>
                <a:gd name="T18" fmla="*/ 3 w 62"/>
                <a:gd name="T19" fmla="*/ 24 h 25"/>
                <a:gd name="T20" fmla="*/ 4 w 62"/>
                <a:gd name="T21" fmla="*/ 25 h 25"/>
                <a:gd name="T22" fmla="*/ 58 w 62"/>
                <a:gd name="T23" fmla="*/ 25 h 25"/>
                <a:gd name="T24" fmla="*/ 59 w 62"/>
                <a:gd name="T25" fmla="*/ 24 h 25"/>
                <a:gd name="T26" fmla="*/ 61 w 62"/>
                <a:gd name="T27" fmla="*/ 24 h 25"/>
                <a:gd name="T28" fmla="*/ 61 w 62"/>
                <a:gd name="T29" fmla="*/ 22 h 25"/>
                <a:gd name="T30" fmla="*/ 62 w 62"/>
                <a:gd name="T31" fmla="*/ 21 h 25"/>
                <a:gd name="T32" fmla="*/ 62 w 62"/>
                <a:gd name="T33" fmla="*/ 4 h 25"/>
                <a:gd name="T34" fmla="*/ 61 w 62"/>
                <a:gd name="T35" fmla="*/ 3 h 25"/>
                <a:gd name="T36" fmla="*/ 61 w 62"/>
                <a:gd name="T37" fmla="*/ 1 h 25"/>
                <a:gd name="T38" fmla="*/ 59 w 62"/>
                <a:gd name="T39" fmla="*/ 1 h 25"/>
                <a:gd name="T40" fmla="*/ 58 w 62"/>
                <a:gd name="T41" fmla="*/ 0 h 25"/>
                <a:gd name="T42" fmla="*/ 56 w 62"/>
                <a:gd name="T43" fmla="*/ 0 h 25"/>
                <a:gd name="T44" fmla="*/ 5 w 62"/>
                <a:gd name="T45" fmla="*/ 0 h 25"/>
                <a:gd name="T46" fmla="*/ 11 w 62"/>
                <a:gd name="T47" fmla="*/ 11 h 25"/>
                <a:gd name="T48" fmla="*/ 51 w 62"/>
                <a:gd name="T49" fmla="*/ 11 h 25"/>
                <a:gd name="T50" fmla="*/ 51 w 62"/>
                <a:gd name="T51" fmla="*/ 14 h 25"/>
                <a:gd name="T52" fmla="*/ 11 w 62"/>
                <a:gd name="T53" fmla="*/ 14 h 25"/>
                <a:gd name="T54" fmla="*/ 11 w 62"/>
                <a:gd name="T55" fmla="*/ 11 h 25"/>
                <a:gd name="T56" fmla="*/ 5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5" y="0"/>
                  </a:moveTo>
                  <a:lnTo>
                    <a:pt x="4" y="0"/>
                  </a:lnTo>
                  <a:lnTo>
                    <a:pt x="3" y="1"/>
                  </a:lnTo>
                  <a:lnTo>
                    <a:pt x="1" y="1"/>
                  </a:lnTo>
                  <a:lnTo>
                    <a:pt x="1" y="3"/>
                  </a:lnTo>
                  <a:lnTo>
                    <a:pt x="0" y="4"/>
                  </a:lnTo>
                  <a:lnTo>
                    <a:pt x="0" y="21"/>
                  </a:lnTo>
                  <a:lnTo>
                    <a:pt x="1" y="22"/>
                  </a:lnTo>
                  <a:lnTo>
                    <a:pt x="1" y="24"/>
                  </a:lnTo>
                  <a:lnTo>
                    <a:pt x="3" y="24"/>
                  </a:lnTo>
                  <a:lnTo>
                    <a:pt x="4" y="25"/>
                  </a:lnTo>
                  <a:lnTo>
                    <a:pt x="58" y="25"/>
                  </a:lnTo>
                  <a:lnTo>
                    <a:pt x="59" y="24"/>
                  </a:lnTo>
                  <a:lnTo>
                    <a:pt x="61" y="24"/>
                  </a:lnTo>
                  <a:lnTo>
                    <a:pt x="61" y="22"/>
                  </a:lnTo>
                  <a:lnTo>
                    <a:pt x="62" y="21"/>
                  </a:lnTo>
                  <a:lnTo>
                    <a:pt x="62" y="4"/>
                  </a:lnTo>
                  <a:lnTo>
                    <a:pt x="61" y="3"/>
                  </a:lnTo>
                  <a:lnTo>
                    <a:pt x="61" y="1"/>
                  </a:lnTo>
                  <a:lnTo>
                    <a:pt x="59" y="1"/>
                  </a:lnTo>
                  <a:lnTo>
                    <a:pt x="58" y="0"/>
                  </a:lnTo>
                  <a:lnTo>
                    <a:pt x="56" y="0"/>
                  </a:lnTo>
                  <a:lnTo>
                    <a:pt x="5" y="0"/>
                  </a:lnTo>
                  <a:lnTo>
                    <a:pt x="11" y="11"/>
                  </a:lnTo>
                  <a:lnTo>
                    <a:pt x="51" y="11"/>
                  </a:lnTo>
                  <a:lnTo>
                    <a:pt x="51" y="14"/>
                  </a:lnTo>
                  <a:lnTo>
                    <a:pt x="11" y="14"/>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2" name="Freeform 2774"/>
            <p:cNvSpPr>
              <a:spLocks/>
            </p:cNvSpPr>
            <p:nvPr/>
          </p:nvSpPr>
          <p:spPr bwMode="auto">
            <a:xfrm>
              <a:off x="1615" y="3097"/>
              <a:ext cx="31" cy="13"/>
            </a:xfrm>
            <a:custGeom>
              <a:avLst/>
              <a:gdLst>
                <a:gd name="T0" fmla="*/ 6 w 62"/>
                <a:gd name="T1" fmla="*/ 0 h 25"/>
                <a:gd name="T2" fmla="*/ 4 w 62"/>
                <a:gd name="T3" fmla="*/ 0 h 25"/>
                <a:gd name="T4" fmla="*/ 3 w 62"/>
                <a:gd name="T5" fmla="*/ 1 h 25"/>
                <a:gd name="T6" fmla="*/ 1 w 62"/>
                <a:gd name="T7" fmla="*/ 1 h 25"/>
                <a:gd name="T8" fmla="*/ 1 w 62"/>
                <a:gd name="T9" fmla="*/ 3 h 25"/>
                <a:gd name="T10" fmla="*/ 0 w 62"/>
                <a:gd name="T11" fmla="*/ 4 h 25"/>
                <a:gd name="T12" fmla="*/ 0 w 62"/>
                <a:gd name="T13" fmla="*/ 21 h 25"/>
                <a:gd name="T14" fmla="*/ 1 w 62"/>
                <a:gd name="T15" fmla="*/ 22 h 25"/>
                <a:gd name="T16" fmla="*/ 1 w 62"/>
                <a:gd name="T17" fmla="*/ 24 h 25"/>
                <a:gd name="T18" fmla="*/ 3 w 62"/>
                <a:gd name="T19" fmla="*/ 24 h 25"/>
                <a:gd name="T20" fmla="*/ 4 w 62"/>
                <a:gd name="T21" fmla="*/ 25 h 25"/>
                <a:gd name="T22" fmla="*/ 58 w 62"/>
                <a:gd name="T23" fmla="*/ 25 h 25"/>
                <a:gd name="T24" fmla="*/ 59 w 62"/>
                <a:gd name="T25" fmla="*/ 24 h 25"/>
                <a:gd name="T26" fmla="*/ 61 w 62"/>
                <a:gd name="T27" fmla="*/ 24 h 25"/>
                <a:gd name="T28" fmla="*/ 61 w 62"/>
                <a:gd name="T29" fmla="*/ 22 h 25"/>
                <a:gd name="T30" fmla="*/ 62 w 62"/>
                <a:gd name="T31" fmla="*/ 21 h 25"/>
                <a:gd name="T32" fmla="*/ 62 w 62"/>
                <a:gd name="T33" fmla="*/ 4 h 25"/>
                <a:gd name="T34" fmla="*/ 61 w 62"/>
                <a:gd name="T35" fmla="*/ 3 h 25"/>
                <a:gd name="T36" fmla="*/ 61 w 62"/>
                <a:gd name="T37" fmla="*/ 1 h 25"/>
                <a:gd name="T38" fmla="*/ 59 w 62"/>
                <a:gd name="T39" fmla="*/ 1 h 25"/>
                <a:gd name="T40" fmla="*/ 58 w 62"/>
                <a:gd name="T41" fmla="*/ 0 h 25"/>
                <a:gd name="T42" fmla="*/ 56 w 62"/>
                <a:gd name="T43" fmla="*/ 0 h 25"/>
                <a:gd name="T44" fmla="*/ 6 w 62"/>
                <a:gd name="T45" fmla="*/ 0 h 25"/>
                <a:gd name="T46" fmla="*/ 11 w 62"/>
                <a:gd name="T47" fmla="*/ 11 h 25"/>
                <a:gd name="T48" fmla="*/ 51 w 62"/>
                <a:gd name="T49" fmla="*/ 11 h 25"/>
                <a:gd name="T50" fmla="*/ 51 w 62"/>
                <a:gd name="T51" fmla="*/ 14 h 25"/>
                <a:gd name="T52" fmla="*/ 11 w 62"/>
                <a:gd name="T53" fmla="*/ 14 h 25"/>
                <a:gd name="T54" fmla="*/ 11 w 62"/>
                <a:gd name="T55" fmla="*/ 11 h 25"/>
                <a:gd name="T56" fmla="*/ 6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6" y="0"/>
                  </a:moveTo>
                  <a:lnTo>
                    <a:pt x="4" y="0"/>
                  </a:lnTo>
                  <a:lnTo>
                    <a:pt x="3" y="1"/>
                  </a:lnTo>
                  <a:lnTo>
                    <a:pt x="1" y="1"/>
                  </a:lnTo>
                  <a:lnTo>
                    <a:pt x="1" y="3"/>
                  </a:lnTo>
                  <a:lnTo>
                    <a:pt x="0" y="4"/>
                  </a:lnTo>
                  <a:lnTo>
                    <a:pt x="0" y="21"/>
                  </a:lnTo>
                  <a:lnTo>
                    <a:pt x="1" y="22"/>
                  </a:lnTo>
                  <a:lnTo>
                    <a:pt x="1" y="24"/>
                  </a:lnTo>
                  <a:lnTo>
                    <a:pt x="3" y="24"/>
                  </a:lnTo>
                  <a:lnTo>
                    <a:pt x="4" y="25"/>
                  </a:lnTo>
                  <a:lnTo>
                    <a:pt x="58" y="25"/>
                  </a:lnTo>
                  <a:lnTo>
                    <a:pt x="59" y="24"/>
                  </a:lnTo>
                  <a:lnTo>
                    <a:pt x="61" y="24"/>
                  </a:lnTo>
                  <a:lnTo>
                    <a:pt x="61" y="22"/>
                  </a:lnTo>
                  <a:lnTo>
                    <a:pt x="62" y="21"/>
                  </a:lnTo>
                  <a:lnTo>
                    <a:pt x="62" y="4"/>
                  </a:lnTo>
                  <a:lnTo>
                    <a:pt x="61" y="3"/>
                  </a:lnTo>
                  <a:lnTo>
                    <a:pt x="61" y="1"/>
                  </a:lnTo>
                  <a:lnTo>
                    <a:pt x="59" y="1"/>
                  </a:lnTo>
                  <a:lnTo>
                    <a:pt x="58" y="0"/>
                  </a:lnTo>
                  <a:lnTo>
                    <a:pt x="56" y="0"/>
                  </a:lnTo>
                  <a:lnTo>
                    <a:pt x="6" y="0"/>
                  </a:lnTo>
                  <a:lnTo>
                    <a:pt x="11" y="11"/>
                  </a:lnTo>
                  <a:lnTo>
                    <a:pt x="51" y="11"/>
                  </a:lnTo>
                  <a:lnTo>
                    <a:pt x="51" y="14"/>
                  </a:lnTo>
                  <a:lnTo>
                    <a:pt x="11" y="14"/>
                  </a:lnTo>
                  <a:lnTo>
                    <a:pt x="11"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3" name="Freeform 2775"/>
            <p:cNvSpPr>
              <a:spLocks/>
            </p:cNvSpPr>
            <p:nvPr/>
          </p:nvSpPr>
          <p:spPr bwMode="auto">
            <a:xfrm>
              <a:off x="1577" y="3097"/>
              <a:ext cx="31" cy="13"/>
            </a:xfrm>
            <a:custGeom>
              <a:avLst/>
              <a:gdLst>
                <a:gd name="T0" fmla="*/ 5 w 62"/>
                <a:gd name="T1" fmla="*/ 0 h 25"/>
                <a:gd name="T2" fmla="*/ 4 w 62"/>
                <a:gd name="T3" fmla="*/ 0 h 25"/>
                <a:gd name="T4" fmla="*/ 3 w 62"/>
                <a:gd name="T5" fmla="*/ 1 h 25"/>
                <a:gd name="T6" fmla="*/ 1 w 62"/>
                <a:gd name="T7" fmla="*/ 1 h 25"/>
                <a:gd name="T8" fmla="*/ 1 w 62"/>
                <a:gd name="T9" fmla="*/ 3 h 25"/>
                <a:gd name="T10" fmla="*/ 0 w 62"/>
                <a:gd name="T11" fmla="*/ 4 h 25"/>
                <a:gd name="T12" fmla="*/ 0 w 62"/>
                <a:gd name="T13" fmla="*/ 21 h 25"/>
                <a:gd name="T14" fmla="*/ 1 w 62"/>
                <a:gd name="T15" fmla="*/ 22 h 25"/>
                <a:gd name="T16" fmla="*/ 1 w 62"/>
                <a:gd name="T17" fmla="*/ 24 h 25"/>
                <a:gd name="T18" fmla="*/ 3 w 62"/>
                <a:gd name="T19" fmla="*/ 24 h 25"/>
                <a:gd name="T20" fmla="*/ 4 w 62"/>
                <a:gd name="T21" fmla="*/ 25 h 25"/>
                <a:gd name="T22" fmla="*/ 58 w 62"/>
                <a:gd name="T23" fmla="*/ 25 h 25"/>
                <a:gd name="T24" fmla="*/ 59 w 62"/>
                <a:gd name="T25" fmla="*/ 24 h 25"/>
                <a:gd name="T26" fmla="*/ 60 w 62"/>
                <a:gd name="T27" fmla="*/ 24 h 25"/>
                <a:gd name="T28" fmla="*/ 60 w 62"/>
                <a:gd name="T29" fmla="*/ 22 h 25"/>
                <a:gd name="T30" fmla="*/ 62 w 62"/>
                <a:gd name="T31" fmla="*/ 21 h 25"/>
                <a:gd name="T32" fmla="*/ 62 w 62"/>
                <a:gd name="T33" fmla="*/ 4 h 25"/>
                <a:gd name="T34" fmla="*/ 60 w 62"/>
                <a:gd name="T35" fmla="*/ 3 h 25"/>
                <a:gd name="T36" fmla="*/ 60 w 62"/>
                <a:gd name="T37" fmla="*/ 1 h 25"/>
                <a:gd name="T38" fmla="*/ 59 w 62"/>
                <a:gd name="T39" fmla="*/ 1 h 25"/>
                <a:gd name="T40" fmla="*/ 58 w 62"/>
                <a:gd name="T41" fmla="*/ 0 h 25"/>
                <a:gd name="T42" fmla="*/ 56 w 62"/>
                <a:gd name="T43" fmla="*/ 0 h 25"/>
                <a:gd name="T44" fmla="*/ 5 w 62"/>
                <a:gd name="T45" fmla="*/ 0 h 25"/>
                <a:gd name="T46" fmla="*/ 11 w 62"/>
                <a:gd name="T47" fmla="*/ 11 h 25"/>
                <a:gd name="T48" fmla="*/ 51 w 62"/>
                <a:gd name="T49" fmla="*/ 11 h 25"/>
                <a:gd name="T50" fmla="*/ 51 w 62"/>
                <a:gd name="T51" fmla="*/ 14 h 25"/>
                <a:gd name="T52" fmla="*/ 11 w 62"/>
                <a:gd name="T53" fmla="*/ 14 h 25"/>
                <a:gd name="T54" fmla="*/ 11 w 62"/>
                <a:gd name="T55" fmla="*/ 11 h 25"/>
                <a:gd name="T56" fmla="*/ 5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5" y="0"/>
                  </a:moveTo>
                  <a:lnTo>
                    <a:pt x="4" y="0"/>
                  </a:lnTo>
                  <a:lnTo>
                    <a:pt x="3" y="1"/>
                  </a:lnTo>
                  <a:lnTo>
                    <a:pt x="1" y="1"/>
                  </a:lnTo>
                  <a:lnTo>
                    <a:pt x="1" y="3"/>
                  </a:lnTo>
                  <a:lnTo>
                    <a:pt x="0" y="4"/>
                  </a:lnTo>
                  <a:lnTo>
                    <a:pt x="0" y="21"/>
                  </a:lnTo>
                  <a:lnTo>
                    <a:pt x="1" y="22"/>
                  </a:lnTo>
                  <a:lnTo>
                    <a:pt x="1" y="24"/>
                  </a:lnTo>
                  <a:lnTo>
                    <a:pt x="3" y="24"/>
                  </a:lnTo>
                  <a:lnTo>
                    <a:pt x="4" y="25"/>
                  </a:lnTo>
                  <a:lnTo>
                    <a:pt x="58" y="25"/>
                  </a:lnTo>
                  <a:lnTo>
                    <a:pt x="59" y="24"/>
                  </a:lnTo>
                  <a:lnTo>
                    <a:pt x="60" y="24"/>
                  </a:lnTo>
                  <a:lnTo>
                    <a:pt x="60" y="22"/>
                  </a:lnTo>
                  <a:lnTo>
                    <a:pt x="62" y="21"/>
                  </a:lnTo>
                  <a:lnTo>
                    <a:pt x="62" y="4"/>
                  </a:lnTo>
                  <a:lnTo>
                    <a:pt x="60" y="3"/>
                  </a:lnTo>
                  <a:lnTo>
                    <a:pt x="60" y="1"/>
                  </a:lnTo>
                  <a:lnTo>
                    <a:pt x="59" y="1"/>
                  </a:lnTo>
                  <a:lnTo>
                    <a:pt x="58" y="0"/>
                  </a:lnTo>
                  <a:lnTo>
                    <a:pt x="56" y="0"/>
                  </a:lnTo>
                  <a:lnTo>
                    <a:pt x="5" y="0"/>
                  </a:lnTo>
                  <a:lnTo>
                    <a:pt x="11" y="11"/>
                  </a:lnTo>
                  <a:lnTo>
                    <a:pt x="51" y="11"/>
                  </a:lnTo>
                  <a:lnTo>
                    <a:pt x="51" y="14"/>
                  </a:lnTo>
                  <a:lnTo>
                    <a:pt x="11" y="14"/>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4" name="Freeform 2776"/>
            <p:cNvSpPr>
              <a:spLocks/>
            </p:cNvSpPr>
            <p:nvPr/>
          </p:nvSpPr>
          <p:spPr bwMode="auto">
            <a:xfrm>
              <a:off x="1539" y="3097"/>
              <a:ext cx="31" cy="13"/>
            </a:xfrm>
            <a:custGeom>
              <a:avLst/>
              <a:gdLst>
                <a:gd name="T0" fmla="*/ 5 w 62"/>
                <a:gd name="T1" fmla="*/ 0 h 25"/>
                <a:gd name="T2" fmla="*/ 4 w 62"/>
                <a:gd name="T3" fmla="*/ 0 h 25"/>
                <a:gd name="T4" fmla="*/ 2 w 62"/>
                <a:gd name="T5" fmla="*/ 1 h 25"/>
                <a:gd name="T6" fmla="*/ 1 w 62"/>
                <a:gd name="T7" fmla="*/ 1 h 25"/>
                <a:gd name="T8" fmla="*/ 1 w 62"/>
                <a:gd name="T9" fmla="*/ 3 h 25"/>
                <a:gd name="T10" fmla="*/ 0 w 62"/>
                <a:gd name="T11" fmla="*/ 4 h 25"/>
                <a:gd name="T12" fmla="*/ 0 w 62"/>
                <a:gd name="T13" fmla="*/ 21 h 25"/>
                <a:gd name="T14" fmla="*/ 1 w 62"/>
                <a:gd name="T15" fmla="*/ 22 h 25"/>
                <a:gd name="T16" fmla="*/ 1 w 62"/>
                <a:gd name="T17" fmla="*/ 24 h 25"/>
                <a:gd name="T18" fmla="*/ 2 w 62"/>
                <a:gd name="T19" fmla="*/ 24 h 25"/>
                <a:gd name="T20" fmla="*/ 4 w 62"/>
                <a:gd name="T21" fmla="*/ 25 h 25"/>
                <a:gd name="T22" fmla="*/ 57 w 62"/>
                <a:gd name="T23" fmla="*/ 25 h 25"/>
                <a:gd name="T24" fmla="*/ 59 w 62"/>
                <a:gd name="T25" fmla="*/ 24 h 25"/>
                <a:gd name="T26" fmla="*/ 60 w 62"/>
                <a:gd name="T27" fmla="*/ 24 h 25"/>
                <a:gd name="T28" fmla="*/ 60 w 62"/>
                <a:gd name="T29" fmla="*/ 22 h 25"/>
                <a:gd name="T30" fmla="*/ 62 w 62"/>
                <a:gd name="T31" fmla="*/ 21 h 25"/>
                <a:gd name="T32" fmla="*/ 62 w 62"/>
                <a:gd name="T33" fmla="*/ 4 h 25"/>
                <a:gd name="T34" fmla="*/ 60 w 62"/>
                <a:gd name="T35" fmla="*/ 3 h 25"/>
                <a:gd name="T36" fmla="*/ 60 w 62"/>
                <a:gd name="T37" fmla="*/ 1 h 25"/>
                <a:gd name="T38" fmla="*/ 59 w 62"/>
                <a:gd name="T39" fmla="*/ 1 h 25"/>
                <a:gd name="T40" fmla="*/ 57 w 62"/>
                <a:gd name="T41" fmla="*/ 0 h 25"/>
                <a:gd name="T42" fmla="*/ 56 w 62"/>
                <a:gd name="T43" fmla="*/ 0 h 25"/>
                <a:gd name="T44" fmla="*/ 5 w 62"/>
                <a:gd name="T45" fmla="*/ 0 h 25"/>
                <a:gd name="T46" fmla="*/ 11 w 62"/>
                <a:gd name="T47" fmla="*/ 11 h 25"/>
                <a:gd name="T48" fmla="*/ 50 w 62"/>
                <a:gd name="T49" fmla="*/ 11 h 25"/>
                <a:gd name="T50" fmla="*/ 50 w 62"/>
                <a:gd name="T51" fmla="*/ 14 h 25"/>
                <a:gd name="T52" fmla="*/ 11 w 62"/>
                <a:gd name="T53" fmla="*/ 14 h 25"/>
                <a:gd name="T54" fmla="*/ 11 w 62"/>
                <a:gd name="T55" fmla="*/ 11 h 25"/>
                <a:gd name="T56" fmla="*/ 5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5" y="0"/>
                  </a:moveTo>
                  <a:lnTo>
                    <a:pt x="4" y="0"/>
                  </a:lnTo>
                  <a:lnTo>
                    <a:pt x="2" y="1"/>
                  </a:lnTo>
                  <a:lnTo>
                    <a:pt x="1" y="1"/>
                  </a:lnTo>
                  <a:lnTo>
                    <a:pt x="1" y="3"/>
                  </a:lnTo>
                  <a:lnTo>
                    <a:pt x="0" y="4"/>
                  </a:lnTo>
                  <a:lnTo>
                    <a:pt x="0" y="21"/>
                  </a:lnTo>
                  <a:lnTo>
                    <a:pt x="1" y="22"/>
                  </a:lnTo>
                  <a:lnTo>
                    <a:pt x="1" y="24"/>
                  </a:lnTo>
                  <a:lnTo>
                    <a:pt x="2" y="24"/>
                  </a:lnTo>
                  <a:lnTo>
                    <a:pt x="4" y="25"/>
                  </a:lnTo>
                  <a:lnTo>
                    <a:pt x="57" y="25"/>
                  </a:lnTo>
                  <a:lnTo>
                    <a:pt x="59" y="24"/>
                  </a:lnTo>
                  <a:lnTo>
                    <a:pt x="60" y="24"/>
                  </a:lnTo>
                  <a:lnTo>
                    <a:pt x="60" y="22"/>
                  </a:lnTo>
                  <a:lnTo>
                    <a:pt x="62" y="21"/>
                  </a:lnTo>
                  <a:lnTo>
                    <a:pt x="62" y="4"/>
                  </a:lnTo>
                  <a:lnTo>
                    <a:pt x="60" y="3"/>
                  </a:lnTo>
                  <a:lnTo>
                    <a:pt x="60" y="1"/>
                  </a:lnTo>
                  <a:lnTo>
                    <a:pt x="59" y="1"/>
                  </a:lnTo>
                  <a:lnTo>
                    <a:pt x="57" y="0"/>
                  </a:lnTo>
                  <a:lnTo>
                    <a:pt x="56" y="0"/>
                  </a:lnTo>
                  <a:lnTo>
                    <a:pt x="5" y="0"/>
                  </a:lnTo>
                  <a:lnTo>
                    <a:pt x="11" y="11"/>
                  </a:lnTo>
                  <a:lnTo>
                    <a:pt x="50" y="11"/>
                  </a:lnTo>
                  <a:lnTo>
                    <a:pt x="50" y="14"/>
                  </a:lnTo>
                  <a:lnTo>
                    <a:pt x="11" y="14"/>
                  </a:lnTo>
                  <a:lnTo>
                    <a:pt x="11" y="11"/>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5" name="Freeform 2777"/>
            <p:cNvSpPr>
              <a:spLocks/>
            </p:cNvSpPr>
            <p:nvPr/>
          </p:nvSpPr>
          <p:spPr bwMode="auto">
            <a:xfrm>
              <a:off x="1501" y="3097"/>
              <a:ext cx="31" cy="13"/>
            </a:xfrm>
            <a:custGeom>
              <a:avLst/>
              <a:gdLst>
                <a:gd name="T0" fmla="*/ 6 w 62"/>
                <a:gd name="T1" fmla="*/ 0 h 25"/>
                <a:gd name="T2" fmla="*/ 5 w 62"/>
                <a:gd name="T3" fmla="*/ 0 h 25"/>
                <a:gd name="T4" fmla="*/ 3 w 62"/>
                <a:gd name="T5" fmla="*/ 1 h 25"/>
                <a:gd name="T6" fmla="*/ 2 w 62"/>
                <a:gd name="T7" fmla="*/ 1 h 25"/>
                <a:gd name="T8" fmla="*/ 2 w 62"/>
                <a:gd name="T9" fmla="*/ 3 h 25"/>
                <a:gd name="T10" fmla="*/ 0 w 62"/>
                <a:gd name="T11" fmla="*/ 4 h 25"/>
                <a:gd name="T12" fmla="*/ 0 w 62"/>
                <a:gd name="T13" fmla="*/ 21 h 25"/>
                <a:gd name="T14" fmla="*/ 2 w 62"/>
                <a:gd name="T15" fmla="*/ 22 h 25"/>
                <a:gd name="T16" fmla="*/ 2 w 62"/>
                <a:gd name="T17" fmla="*/ 24 h 25"/>
                <a:gd name="T18" fmla="*/ 3 w 62"/>
                <a:gd name="T19" fmla="*/ 24 h 25"/>
                <a:gd name="T20" fmla="*/ 5 w 62"/>
                <a:gd name="T21" fmla="*/ 25 h 25"/>
                <a:gd name="T22" fmla="*/ 58 w 62"/>
                <a:gd name="T23" fmla="*/ 25 h 25"/>
                <a:gd name="T24" fmla="*/ 60 w 62"/>
                <a:gd name="T25" fmla="*/ 24 h 25"/>
                <a:gd name="T26" fmla="*/ 61 w 62"/>
                <a:gd name="T27" fmla="*/ 24 h 25"/>
                <a:gd name="T28" fmla="*/ 61 w 62"/>
                <a:gd name="T29" fmla="*/ 22 h 25"/>
                <a:gd name="T30" fmla="*/ 62 w 62"/>
                <a:gd name="T31" fmla="*/ 21 h 25"/>
                <a:gd name="T32" fmla="*/ 62 w 62"/>
                <a:gd name="T33" fmla="*/ 4 h 25"/>
                <a:gd name="T34" fmla="*/ 61 w 62"/>
                <a:gd name="T35" fmla="*/ 3 h 25"/>
                <a:gd name="T36" fmla="*/ 61 w 62"/>
                <a:gd name="T37" fmla="*/ 1 h 25"/>
                <a:gd name="T38" fmla="*/ 60 w 62"/>
                <a:gd name="T39" fmla="*/ 1 h 25"/>
                <a:gd name="T40" fmla="*/ 58 w 62"/>
                <a:gd name="T41" fmla="*/ 0 h 25"/>
                <a:gd name="T42" fmla="*/ 57 w 62"/>
                <a:gd name="T43" fmla="*/ 0 h 25"/>
                <a:gd name="T44" fmla="*/ 6 w 62"/>
                <a:gd name="T45" fmla="*/ 0 h 25"/>
                <a:gd name="T46" fmla="*/ 12 w 62"/>
                <a:gd name="T47" fmla="*/ 11 h 25"/>
                <a:gd name="T48" fmla="*/ 51 w 62"/>
                <a:gd name="T49" fmla="*/ 11 h 25"/>
                <a:gd name="T50" fmla="*/ 51 w 62"/>
                <a:gd name="T51" fmla="*/ 14 h 25"/>
                <a:gd name="T52" fmla="*/ 12 w 62"/>
                <a:gd name="T53" fmla="*/ 14 h 25"/>
                <a:gd name="T54" fmla="*/ 12 w 62"/>
                <a:gd name="T55" fmla="*/ 11 h 25"/>
                <a:gd name="T56" fmla="*/ 6 w 62"/>
                <a:gd name="T5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25">
                  <a:moveTo>
                    <a:pt x="6" y="0"/>
                  </a:moveTo>
                  <a:lnTo>
                    <a:pt x="5" y="0"/>
                  </a:lnTo>
                  <a:lnTo>
                    <a:pt x="3" y="1"/>
                  </a:lnTo>
                  <a:lnTo>
                    <a:pt x="2" y="1"/>
                  </a:lnTo>
                  <a:lnTo>
                    <a:pt x="2" y="3"/>
                  </a:lnTo>
                  <a:lnTo>
                    <a:pt x="0" y="4"/>
                  </a:lnTo>
                  <a:lnTo>
                    <a:pt x="0" y="21"/>
                  </a:lnTo>
                  <a:lnTo>
                    <a:pt x="2" y="22"/>
                  </a:lnTo>
                  <a:lnTo>
                    <a:pt x="2" y="24"/>
                  </a:lnTo>
                  <a:lnTo>
                    <a:pt x="3" y="24"/>
                  </a:lnTo>
                  <a:lnTo>
                    <a:pt x="5" y="25"/>
                  </a:lnTo>
                  <a:lnTo>
                    <a:pt x="58" y="25"/>
                  </a:lnTo>
                  <a:lnTo>
                    <a:pt x="60" y="24"/>
                  </a:lnTo>
                  <a:lnTo>
                    <a:pt x="61" y="24"/>
                  </a:lnTo>
                  <a:lnTo>
                    <a:pt x="61" y="22"/>
                  </a:lnTo>
                  <a:lnTo>
                    <a:pt x="62" y="21"/>
                  </a:lnTo>
                  <a:lnTo>
                    <a:pt x="62" y="4"/>
                  </a:lnTo>
                  <a:lnTo>
                    <a:pt x="61" y="3"/>
                  </a:lnTo>
                  <a:lnTo>
                    <a:pt x="61" y="1"/>
                  </a:lnTo>
                  <a:lnTo>
                    <a:pt x="60" y="1"/>
                  </a:lnTo>
                  <a:lnTo>
                    <a:pt x="58" y="0"/>
                  </a:lnTo>
                  <a:lnTo>
                    <a:pt x="57" y="0"/>
                  </a:lnTo>
                  <a:lnTo>
                    <a:pt x="6" y="0"/>
                  </a:lnTo>
                  <a:lnTo>
                    <a:pt x="12" y="11"/>
                  </a:lnTo>
                  <a:lnTo>
                    <a:pt x="51" y="11"/>
                  </a:lnTo>
                  <a:lnTo>
                    <a:pt x="51" y="14"/>
                  </a:lnTo>
                  <a:lnTo>
                    <a:pt x="12" y="14"/>
                  </a:lnTo>
                  <a:lnTo>
                    <a:pt x="12" y="11"/>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6" name="Freeform 2778"/>
            <p:cNvSpPr>
              <a:spLocks/>
            </p:cNvSpPr>
            <p:nvPr/>
          </p:nvSpPr>
          <p:spPr bwMode="auto">
            <a:xfrm>
              <a:off x="1533" y="3265"/>
              <a:ext cx="63" cy="120"/>
            </a:xfrm>
            <a:custGeom>
              <a:avLst/>
              <a:gdLst>
                <a:gd name="T0" fmla="*/ 0 w 126"/>
                <a:gd name="T1" fmla="*/ 238 h 238"/>
                <a:gd name="T2" fmla="*/ 0 w 126"/>
                <a:gd name="T3" fmla="*/ 0 h 238"/>
                <a:gd name="T4" fmla="*/ 126 w 126"/>
                <a:gd name="T5" fmla="*/ 0 h 238"/>
                <a:gd name="T6" fmla="*/ 126 w 126"/>
                <a:gd name="T7" fmla="*/ 152 h 238"/>
                <a:gd name="T8" fmla="*/ 86 w 126"/>
                <a:gd name="T9" fmla="*/ 156 h 238"/>
                <a:gd name="T10" fmla="*/ 52 w 126"/>
                <a:gd name="T11" fmla="*/ 170 h 238"/>
                <a:gd name="T12" fmla="*/ 23 w 126"/>
                <a:gd name="T13" fmla="*/ 200 h 238"/>
                <a:gd name="T14" fmla="*/ 7 w 126"/>
                <a:gd name="T15" fmla="*/ 225 h 238"/>
                <a:gd name="T16" fmla="*/ 0 w 126"/>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38">
                  <a:moveTo>
                    <a:pt x="0" y="238"/>
                  </a:moveTo>
                  <a:lnTo>
                    <a:pt x="0" y="0"/>
                  </a:lnTo>
                  <a:lnTo>
                    <a:pt x="126" y="0"/>
                  </a:lnTo>
                  <a:lnTo>
                    <a:pt x="126" y="152"/>
                  </a:lnTo>
                  <a:lnTo>
                    <a:pt x="86" y="156"/>
                  </a:lnTo>
                  <a:lnTo>
                    <a:pt x="52" y="170"/>
                  </a:lnTo>
                  <a:lnTo>
                    <a:pt x="23" y="200"/>
                  </a:lnTo>
                  <a:lnTo>
                    <a:pt x="7" y="225"/>
                  </a:lnTo>
                  <a:lnTo>
                    <a:pt x="0" y="238"/>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7" name="Freeform 2779"/>
            <p:cNvSpPr>
              <a:spLocks/>
            </p:cNvSpPr>
            <p:nvPr/>
          </p:nvSpPr>
          <p:spPr bwMode="auto">
            <a:xfrm>
              <a:off x="1535" y="3342"/>
              <a:ext cx="118" cy="117"/>
            </a:xfrm>
            <a:custGeom>
              <a:avLst/>
              <a:gdLst>
                <a:gd name="T0" fmla="*/ 118 w 236"/>
                <a:gd name="T1" fmla="*/ 233 h 233"/>
                <a:gd name="T2" fmla="*/ 142 w 236"/>
                <a:gd name="T3" fmla="*/ 230 h 233"/>
                <a:gd name="T4" fmla="*/ 164 w 236"/>
                <a:gd name="T5" fmla="*/ 225 h 233"/>
                <a:gd name="T6" fmla="*/ 184 w 236"/>
                <a:gd name="T7" fmla="*/ 213 h 233"/>
                <a:gd name="T8" fmla="*/ 202 w 236"/>
                <a:gd name="T9" fmla="*/ 199 h 233"/>
                <a:gd name="T10" fmla="*/ 216 w 236"/>
                <a:gd name="T11" fmla="*/ 182 h 233"/>
                <a:gd name="T12" fmla="*/ 226 w 236"/>
                <a:gd name="T13" fmla="*/ 163 h 233"/>
                <a:gd name="T14" fmla="*/ 233 w 236"/>
                <a:gd name="T15" fmla="*/ 140 h 233"/>
                <a:gd name="T16" fmla="*/ 236 w 236"/>
                <a:gd name="T17" fmla="*/ 118 h 233"/>
                <a:gd name="T18" fmla="*/ 233 w 236"/>
                <a:gd name="T19" fmla="*/ 94 h 233"/>
                <a:gd name="T20" fmla="*/ 226 w 236"/>
                <a:gd name="T21" fmla="*/ 72 h 233"/>
                <a:gd name="T22" fmla="*/ 216 w 236"/>
                <a:gd name="T23" fmla="*/ 53 h 233"/>
                <a:gd name="T24" fmla="*/ 202 w 236"/>
                <a:gd name="T25" fmla="*/ 34 h 233"/>
                <a:gd name="T26" fmla="*/ 184 w 236"/>
                <a:gd name="T27" fmla="*/ 20 h 233"/>
                <a:gd name="T28" fmla="*/ 164 w 236"/>
                <a:gd name="T29" fmla="*/ 10 h 233"/>
                <a:gd name="T30" fmla="*/ 142 w 236"/>
                <a:gd name="T31" fmla="*/ 3 h 233"/>
                <a:gd name="T32" fmla="*/ 118 w 236"/>
                <a:gd name="T33" fmla="*/ 0 h 233"/>
                <a:gd name="T34" fmla="*/ 94 w 236"/>
                <a:gd name="T35" fmla="*/ 3 h 233"/>
                <a:gd name="T36" fmla="*/ 72 w 236"/>
                <a:gd name="T37" fmla="*/ 10 h 233"/>
                <a:gd name="T38" fmla="*/ 53 w 236"/>
                <a:gd name="T39" fmla="*/ 20 h 233"/>
                <a:gd name="T40" fmla="*/ 34 w 236"/>
                <a:gd name="T41" fmla="*/ 34 h 233"/>
                <a:gd name="T42" fmla="*/ 20 w 236"/>
                <a:gd name="T43" fmla="*/ 53 h 233"/>
                <a:gd name="T44" fmla="*/ 10 w 236"/>
                <a:gd name="T45" fmla="*/ 72 h 233"/>
                <a:gd name="T46" fmla="*/ 3 w 236"/>
                <a:gd name="T47" fmla="*/ 94 h 233"/>
                <a:gd name="T48" fmla="*/ 0 w 236"/>
                <a:gd name="T49" fmla="*/ 118 h 233"/>
                <a:gd name="T50" fmla="*/ 3 w 236"/>
                <a:gd name="T51" fmla="*/ 140 h 233"/>
                <a:gd name="T52" fmla="*/ 10 w 236"/>
                <a:gd name="T53" fmla="*/ 163 h 233"/>
                <a:gd name="T54" fmla="*/ 20 w 236"/>
                <a:gd name="T55" fmla="*/ 182 h 233"/>
                <a:gd name="T56" fmla="*/ 34 w 236"/>
                <a:gd name="T57" fmla="*/ 199 h 233"/>
                <a:gd name="T58" fmla="*/ 53 w 236"/>
                <a:gd name="T59" fmla="*/ 213 h 233"/>
                <a:gd name="T60" fmla="*/ 72 w 236"/>
                <a:gd name="T61" fmla="*/ 225 h 233"/>
                <a:gd name="T62" fmla="*/ 94 w 236"/>
                <a:gd name="T63" fmla="*/ 230 h 233"/>
                <a:gd name="T64" fmla="*/ 118 w 236"/>
                <a:gd name="T6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233">
                  <a:moveTo>
                    <a:pt x="118" y="233"/>
                  </a:moveTo>
                  <a:lnTo>
                    <a:pt x="142" y="230"/>
                  </a:lnTo>
                  <a:lnTo>
                    <a:pt x="164" y="225"/>
                  </a:lnTo>
                  <a:lnTo>
                    <a:pt x="184" y="213"/>
                  </a:lnTo>
                  <a:lnTo>
                    <a:pt x="202" y="199"/>
                  </a:lnTo>
                  <a:lnTo>
                    <a:pt x="216" y="182"/>
                  </a:lnTo>
                  <a:lnTo>
                    <a:pt x="226" y="163"/>
                  </a:lnTo>
                  <a:lnTo>
                    <a:pt x="233" y="140"/>
                  </a:lnTo>
                  <a:lnTo>
                    <a:pt x="236" y="118"/>
                  </a:lnTo>
                  <a:lnTo>
                    <a:pt x="233" y="94"/>
                  </a:lnTo>
                  <a:lnTo>
                    <a:pt x="226" y="72"/>
                  </a:lnTo>
                  <a:lnTo>
                    <a:pt x="216" y="53"/>
                  </a:lnTo>
                  <a:lnTo>
                    <a:pt x="202" y="34"/>
                  </a:lnTo>
                  <a:lnTo>
                    <a:pt x="184" y="20"/>
                  </a:lnTo>
                  <a:lnTo>
                    <a:pt x="164" y="10"/>
                  </a:lnTo>
                  <a:lnTo>
                    <a:pt x="142" y="3"/>
                  </a:lnTo>
                  <a:lnTo>
                    <a:pt x="118" y="0"/>
                  </a:lnTo>
                  <a:lnTo>
                    <a:pt x="94" y="3"/>
                  </a:lnTo>
                  <a:lnTo>
                    <a:pt x="72" y="10"/>
                  </a:lnTo>
                  <a:lnTo>
                    <a:pt x="53" y="20"/>
                  </a:lnTo>
                  <a:lnTo>
                    <a:pt x="34" y="34"/>
                  </a:lnTo>
                  <a:lnTo>
                    <a:pt x="20" y="53"/>
                  </a:lnTo>
                  <a:lnTo>
                    <a:pt x="10" y="72"/>
                  </a:lnTo>
                  <a:lnTo>
                    <a:pt x="3" y="94"/>
                  </a:lnTo>
                  <a:lnTo>
                    <a:pt x="0" y="118"/>
                  </a:lnTo>
                  <a:lnTo>
                    <a:pt x="3" y="140"/>
                  </a:lnTo>
                  <a:lnTo>
                    <a:pt x="10" y="163"/>
                  </a:lnTo>
                  <a:lnTo>
                    <a:pt x="20" y="182"/>
                  </a:lnTo>
                  <a:lnTo>
                    <a:pt x="34" y="199"/>
                  </a:lnTo>
                  <a:lnTo>
                    <a:pt x="53" y="213"/>
                  </a:lnTo>
                  <a:lnTo>
                    <a:pt x="72" y="225"/>
                  </a:lnTo>
                  <a:lnTo>
                    <a:pt x="94" y="230"/>
                  </a:lnTo>
                  <a:lnTo>
                    <a:pt x="118" y="233"/>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8" name="Freeform 2780"/>
            <p:cNvSpPr>
              <a:spLocks/>
            </p:cNvSpPr>
            <p:nvPr/>
          </p:nvSpPr>
          <p:spPr bwMode="auto">
            <a:xfrm>
              <a:off x="1530" y="3337"/>
              <a:ext cx="129" cy="127"/>
            </a:xfrm>
            <a:custGeom>
              <a:avLst/>
              <a:gdLst>
                <a:gd name="T0" fmla="*/ 154 w 259"/>
                <a:gd name="T1" fmla="*/ 249 h 252"/>
                <a:gd name="T2" fmla="*/ 201 w 259"/>
                <a:gd name="T3" fmla="*/ 231 h 252"/>
                <a:gd name="T4" fmla="*/ 220 w 259"/>
                <a:gd name="T5" fmla="*/ 215 h 252"/>
                <a:gd name="T6" fmla="*/ 236 w 259"/>
                <a:gd name="T7" fmla="*/ 196 h 252"/>
                <a:gd name="T8" fmla="*/ 256 w 259"/>
                <a:gd name="T9" fmla="*/ 152 h 252"/>
                <a:gd name="T10" fmla="*/ 256 w 259"/>
                <a:gd name="T11" fmla="*/ 101 h 252"/>
                <a:gd name="T12" fmla="*/ 236 w 259"/>
                <a:gd name="T13" fmla="*/ 56 h 252"/>
                <a:gd name="T14" fmla="*/ 201 w 259"/>
                <a:gd name="T15" fmla="*/ 21 h 252"/>
                <a:gd name="T16" fmla="*/ 155 w 259"/>
                <a:gd name="T17" fmla="*/ 2 h 252"/>
                <a:gd name="T18" fmla="*/ 129 w 259"/>
                <a:gd name="T19" fmla="*/ 0 h 252"/>
                <a:gd name="T20" fmla="*/ 79 w 259"/>
                <a:gd name="T21" fmla="*/ 9 h 252"/>
                <a:gd name="T22" fmla="*/ 57 w 259"/>
                <a:gd name="T23" fmla="*/ 21 h 252"/>
                <a:gd name="T24" fmla="*/ 37 w 259"/>
                <a:gd name="T25" fmla="*/ 38 h 252"/>
                <a:gd name="T26" fmla="*/ 10 w 259"/>
                <a:gd name="T27" fmla="*/ 77 h 252"/>
                <a:gd name="T28" fmla="*/ 0 w 259"/>
                <a:gd name="T29" fmla="*/ 127 h 252"/>
                <a:gd name="T30" fmla="*/ 11 w 259"/>
                <a:gd name="T31" fmla="*/ 175 h 252"/>
                <a:gd name="T32" fmla="*/ 23 w 259"/>
                <a:gd name="T33" fmla="*/ 197 h 252"/>
                <a:gd name="T34" fmla="*/ 57 w 259"/>
                <a:gd name="T35" fmla="*/ 231 h 252"/>
                <a:gd name="T36" fmla="*/ 103 w 259"/>
                <a:gd name="T37" fmla="*/ 249 h 252"/>
                <a:gd name="T38" fmla="*/ 129 w 259"/>
                <a:gd name="T39" fmla="*/ 235 h 252"/>
                <a:gd name="T40" fmla="*/ 85 w 259"/>
                <a:gd name="T41" fmla="*/ 227 h 252"/>
                <a:gd name="T42" fmla="*/ 50 w 259"/>
                <a:gd name="T43" fmla="*/ 204 h 252"/>
                <a:gd name="T44" fmla="*/ 26 w 259"/>
                <a:gd name="T45" fmla="*/ 169 h 252"/>
                <a:gd name="T46" fmla="*/ 17 w 259"/>
                <a:gd name="T47" fmla="*/ 127 h 252"/>
                <a:gd name="T48" fmla="*/ 27 w 259"/>
                <a:gd name="T49" fmla="*/ 83 h 252"/>
                <a:gd name="T50" fmla="*/ 50 w 259"/>
                <a:gd name="T51" fmla="*/ 49 h 252"/>
                <a:gd name="T52" fmla="*/ 85 w 259"/>
                <a:gd name="T53" fmla="*/ 26 h 252"/>
                <a:gd name="T54" fmla="*/ 129 w 259"/>
                <a:gd name="T55" fmla="*/ 16 h 252"/>
                <a:gd name="T56" fmla="*/ 174 w 259"/>
                <a:gd name="T57" fmla="*/ 26 h 252"/>
                <a:gd name="T58" fmla="*/ 209 w 259"/>
                <a:gd name="T59" fmla="*/ 49 h 252"/>
                <a:gd name="T60" fmla="*/ 232 w 259"/>
                <a:gd name="T61" fmla="*/ 83 h 252"/>
                <a:gd name="T62" fmla="*/ 242 w 259"/>
                <a:gd name="T63" fmla="*/ 127 h 252"/>
                <a:gd name="T64" fmla="*/ 233 w 259"/>
                <a:gd name="T65" fmla="*/ 169 h 252"/>
                <a:gd name="T66" fmla="*/ 209 w 259"/>
                <a:gd name="T67" fmla="*/ 204 h 252"/>
                <a:gd name="T68" fmla="*/ 174 w 259"/>
                <a:gd name="T69" fmla="*/ 227 h 252"/>
                <a:gd name="T70" fmla="*/ 129 w 259"/>
                <a:gd name="T7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9" h="252">
                  <a:moveTo>
                    <a:pt x="129" y="252"/>
                  </a:moveTo>
                  <a:lnTo>
                    <a:pt x="154" y="249"/>
                  </a:lnTo>
                  <a:lnTo>
                    <a:pt x="179" y="244"/>
                  </a:lnTo>
                  <a:lnTo>
                    <a:pt x="201" y="231"/>
                  </a:lnTo>
                  <a:lnTo>
                    <a:pt x="202" y="231"/>
                  </a:lnTo>
                  <a:lnTo>
                    <a:pt x="220" y="215"/>
                  </a:lnTo>
                  <a:lnTo>
                    <a:pt x="236" y="197"/>
                  </a:lnTo>
                  <a:lnTo>
                    <a:pt x="236" y="196"/>
                  </a:lnTo>
                  <a:lnTo>
                    <a:pt x="249" y="175"/>
                  </a:lnTo>
                  <a:lnTo>
                    <a:pt x="256" y="152"/>
                  </a:lnTo>
                  <a:lnTo>
                    <a:pt x="259" y="127"/>
                  </a:lnTo>
                  <a:lnTo>
                    <a:pt x="256" y="101"/>
                  </a:lnTo>
                  <a:lnTo>
                    <a:pt x="249" y="77"/>
                  </a:lnTo>
                  <a:lnTo>
                    <a:pt x="236" y="56"/>
                  </a:lnTo>
                  <a:lnTo>
                    <a:pt x="220" y="38"/>
                  </a:lnTo>
                  <a:lnTo>
                    <a:pt x="201" y="21"/>
                  </a:lnTo>
                  <a:lnTo>
                    <a:pt x="179" y="9"/>
                  </a:lnTo>
                  <a:lnTo>
                    <a:pt x="155" y="2"/>
                  </a:lnTo>
                  <a:lnTo>
                    <a:pt x="154" y="2"/>
                  </a:lnTo>
                  <a:lnTo>
                    <a:pt x="129" y="0"/>
                  </a:lnTo>
                  <a:lnTo>
                    <a:pt x="103" y="2"/>
                  </a:lnTo>
                  <a:lnTo>
                    <a:pt x="79" y="9"/>
                  </a:lnTo>
                  <a:lnTo>
                    <a:pt x="78" y="11"/>
                  </a:lnTo>
                  <a:lnTo>
                    <a:pt x="57" y="21"/>
                  </a:lnTo>
                  <a:lnTo>
                    <a:pt x="38" y="38"/>
                  </a:lnTo>
                  <a:lnTo>
                    <a:pt x="37" y="38"/>
                  </a:lnTo>
                  <a:lnTo>
                    <a:pt x="23" y="56"/>
                  </a:lnTo>
                  <a:lnTo>
                    <a:pt x="10" y="77"/>
                  </a:lnTo>
                  <a:lnTo>
                    <a:pt x="3" y="101"/>
                  </a:lnTo>
                  <a:lnTo>
                    <a:pt x="0" y="127"/>
                  </a:lnTo>
                  <a:lnTo>
                    <a:pt x="3" y="152"/>
                  </a:lnTo>
                  <a:lnTo>
                    <a:pt x="11" y="175"/>
                  </a:lnTo>
                  <a:lnTo>
                    <a:pt x="23" y="196"/>
                  </a:lnTo>
                  <a:lnTo>
                    <a:pt x="23" y="197"/>
                  </a:lnTo>
                  <a:lnTo>
                    <a:pt x="38" y="215"/>
                  </a:lnTo>
                  <a:lnTo>
                    <a:pt x="57" y="231"/>
                  </a:lnTo>
                  <a:lnTo>
                    <a:pt x="79" y="244"/>
                  </a:lnTo>
                  <a:lnTo>
                    <a:pt x="103" y="249"/>
                  </a:lnTo>
                  <a:lnTo>
                    <a:pt x="129" y="252"/>
                  </a:lnTo>
                  <a:lnTo>
                    <a:pt x="129" y="235"/>
                  </a:lnTo>
                  <a:lnTo>
                    <a:pt x="106" y="232"/>
                  </a:lnTo>
                  <a:lnTo>
                    <a:pt x="85" y="227"/>
                  </a:lnTo>
                  <a:lnTo>
                    <a:pt x="65" y="217"/>
                  </a:lnTo>
                  <a:lnTo>
                    <a:pt x="50" y="204"/>
                  </a:lnTo>
                  <a:lnTo>
                    <a:pt x="37" y="187"/>
                  </a:lnTo>
                  <a:lnTo>
                    <a:pt x="26" y="169"/>
                  </a:lnTo>
                  <a:lnTo>
                    <a:pt x="20" y="149"/>
                  </a:lnTo>
                  <a:lnTo>
                    <a:pt x="17" y="127"/>
                  </a:lnTo>
                  <a:lnTo>
                    <a:pt x="20" y="104"/>
                  </a:lnTo>
                  <a:lnTo>
                    <a:pt x="27" y="83"/>
                  </a:lnTo>
                  <a:lnTo>
                    <a:pt x="37" y="64"/>
                  </a:lnTo>
                  <a:lnTo>
                    <a:pt x="50" y="49"/>
                  </a:lnTo>
                  <a:lnTo>
                    <a:pt x="65" y="35"/>
                  </a:lnTo>
                  <a:lnTo>
                    <a:pt x="85" y="26"/>
                  </a:lnTo>
                  <a:lnTo>
                    <a:pt x="106" y="19"/>
                  </a:lnTo>
                  <a:lnTo>
                    <a:pt x="129" y="16"/>
                  </a:lnTo>
                  <a:lnTo>
                    <a:pt x="151" y="19"/>
                  </a:lnTo>
                  <a:lnTo>
                    <a:pt x="174" y="26"/>
                  </a:lnTo>
                  <a:lnTo>
                    <a:pt x="192" y="35"/>
                  </a:lnTo>
                  <a:lnTo>
                    <a:pt x="209" y="49"/>
                  </a:lnTo>
                  <a:lnTo>
                    <a:pt x="222" y="64"/>
                  </a:lnTo>
                  <a:lnTo>
                    <a:pt x="232" y="83"/>
                  </a:lnTo>
                  <a:lnTo>
                    <a:pt x="239" y="104"/>
                  </a:lnTo>
                  <a:lnTo>
                    <a:pt x="242" y="127"/>
                  </a:lnTo>
                  <a:lnTo>
                    <a:pt x="239" y="149"/>
                  </a:lnTo>
                  <a:lnTo>
                    <a:pt x="233" y="169"/>
                  </a:lnTo>
                  <a:lnTo>
                    <a:pt x="222" y="187"/>
                  </a:lnTo>
                  <a:lnTo>
                    <a:pt x="209" y="204"/>
                  </a:lnTo>
                  <a:lnTo>
                    <a:pt x="192" y="217"/>
                  </a:lnTo>
                  <a:lnTo>
                    <a:pt x="174" y="227"/>
                  </a:lnTo>
                  <a:lnTo>
                    <a:pt x="151" y="232"/>
                  </a:lnTo>
                  <a:lnTo>
                    <a:pt x="129" y="235"/>
                  </a:lnTo>
                  <a:lnTo>
                    <a:pt x="129" y="2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59" name="Freeform 2781"/>
            <p:cNvSpPr>
              <a:spLocks/>
            </p:cNvSpPr>
            <p:nvPr/>
          </p:nvSpPr>
          <p:spPr bwMode="auto">
            <a:xfrm>
              <a:off x="1529" y="3260"/>
              <a:ext cx="71" cy="141"/>
            </a:xfrm>
            <a:custGeom>
              <a:avLst/>
              <a:gdLst>
                <a:gd name="T0" fmla="*/ 17 w 142"/>
                <a:gd name="T1" fmla="*/ 282 h 282"/>
                <a:gd name="T2" fmla="*/ 17 w 142"/>
                <a:gd name="T3" fmla="*/ 17 h 282"/>
                <a:gd name="T4" fmla="*/ 125 w 142"/>
                <a:gd name="T5" fmla="*/ 17 h 282"/>
                <a:gd name="T6" fmla="*/ 125 w 142"/>
                <a:gd name="T7" fmla="*/ 162 h 282"/>
                <a:gd name="T8" fmla="*/ 142 w 142"/>
                <a:gd name="T9" fmla="*/ 162 h 282"/>
                <a:gd name="T10" fmla="*/ 142 w 142"/>
                <a:gd name="T11" fmla="*/ 0 h 282"/>
                <a:gd name="T12" fmla="*/ 0 w 142"/>
                <a:gd name="T13" fmla="*/ 0 h 282"/>
                <a:gd name="T14" fmla="*/ 0 w 142"/>
                <a:gd name="T15" fmla="*/ 282 h 282"/>
                <a:gd name="T16" fmla="*/ 17 w 142"/>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82">
                  <a:moveTo>
                    <a:pt x="17" y="282"/>
                  </a:moveTo>
                  <a:lnTo>
                    <a:pt x="17" y="17"/>
                  </a:lnTo>
                  <a:lnTo>
                    <a:pt x="125" y="17"/>
                  </a:lnTo>
                  <a:lnTo>
                    <a:pt x="125" y="162"/>
                  </a:lnTo>
                  <a:lnTo>
                    <a:pt x="142" y="162"/>
                  </a:lnTo>
                  <a:lnTo>
                    <a:pt x="142" y="0"/>
                  </a:lnTo>
                  <a:lnTo>
                    <a:pt x="0" y="0"/>
                  </a:lnTo>
                  <a:lnTo>
                    <a:pt x="0" y="282"/>
                  </a:lnTo>
                  <a:lnTo>
                    <a:pt x="17" y="2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0" name="Freeform 2782"/>
            <p:cNvSpPr>
              <a:spLocks/>
            </p:cNvSpPr>
            <p:nvPr/>
          </p:nvSpPr>
          <p:spPr bwMode="auto">
            <a:xfrm>
              <a:off x="1572" y="3379"/>
              <a:ext cx="44" cy="43"/>
            </a:xfrm>
            <a:custGeom>
              <a:avLst/>
              <a:gdLst>
                <a:gd name="T0" fmla="*/ 44 w 89"/>
                <a:gd name="T1" fmla="*/ 86 h 86"/>
                <a:gd name="T2" fmla="*/ 61 w 89"/>
                <a:gd name="T3" fmla="*/ 83 h 86"/>
                <a:gd name="T4" fmla="*/ 75 w 89"/>
                <a:gd name="T5" fmla="*/ 75 h 86"/>
                <a:gd name="T6" fmla="*/ 86 w 89"/>
                <a:gd name="T7" fmla="*/ 60 h 86"/>
                <a:gd name="T8" fmla="*/ 89 w 89"/>
                <a:gd name="T9" fmla="*/ 44 h 86"/>
                <a:gd name="T10" fmla="*/ 86 w 89"/>
                <a:gd name="T11" fmla="*/ 25 h 86"/>
                <a:gd name="T12" fmla="*/ 75 w 89"/>
                <a:gd name="T13" fmla="*/ 13 h 86"/>
                <a:gd name="T14" fmla="*/ 61 w 89"/>
                <a:gd name="T15" fmla="*/ 3 h 86"/>
                <a:gd name="T16" fmla="*/ 44 w 89"/>
                <a:gd name="T17" fmla="*/ 0 h 86"/>
                <a:gd name="T18" fmla="*/ 27 w 89"/>
                <a:gd name="T19" fmla="*/ 3 h 86"/>
                <a:gd name="T20" fmla="*/ 13 w 89"/>
                <a:gd name="T21" fmla="*/ 13 h 86"/>
                <a:gd name="T22" fmla="*/ 3 w 89"/>
                <a:gd name="T23" fmla="*/ 27 h 86"/>
                <a:gd name="T24" fmla="*/ 0 w 89"/>
                <a:gd name="T25" fmla="*/ 44 h 86"/>
                <a:gd name="T26" fmla="*/ 3 w 89"/>
                <a:gd name="T27" fmla="*/ 59 h 86"/>
                <a:gd name="T28" fmla="*/ 13 w 89"/>
                <a:gd name="T29" fmla="*/ 73 h 86"/>
                <a:gd name="T30" fmla="*/ 27 w 89"/>
                <a:gd name="T31" fmla="*/ 83 h 86"/>
                <a:gd name="T32" fmla="*/ 44 w 89"/>
                <a:gd name="T33" fmla="*/ 86 h 86"/>
                <a:gd name="T34" fmla="*/ 44 w 89"/>
                <a:gd name="T35" fmla="*/ 69 h 86"/>
                <a:gd name="T36" fmla="*/ 32 w 89"/>
                <a:gd name="T37" fmla="*/ 66 h 86"/>
                <a:gd name="T38" fmla="*/ 24 w 89"/>
                <a:gd name="T39" fmla="*/ 62 h 86"/>
                <a:gd name="T40" fmla="*/ 20 w 89"/>
                <a:gd name="T41" fmla="*/ 53 h 86"/>
                <a:gd name="T42" fmla="*/ 17 w 89"/>
                <a:gd name="T43" fmla="*/ 44 h 86"/>
                <a:gd name="T44" fmla="*/ 20 w 89"/>
                <a:gd name="T45" fmla="*/ 32 h 86"/>
                <a:gd name="T46" fmla="*/ 24 w 89"/>
                <a:gd name="T47" fmla="*/ 24 h 86"/>
                <a:gd name="T48" fmla="*/ 32 w 89"/>
                <a:gd name="T49" fmla="*/ 20 h 86"/>
                <a:gd name="T50" fmla="*/ 44 w 89"/>
                <a:gd name="T51" fmla="*/ 17 h 86"/>
                <a:gd name="T52" fmla="*/ 55 w 89"/>
                <a:gd name="T53" fmla="*/ 20 h 86"/>
                <a:gd name="T54" fmla="*/ 63 w 89"/>
                <a:gd name="T55" fmla="*/ 24 h 86"/>
                <a:gd name="T56" fmla="*/ 69 w 89"/>
                <a:gd name="T57" fmla="*/ 34 h 86"/>
                <a:gd name="T58" fmla="*/ 72 w 89"/>
                <a:gd name="T59" fmla="*/ 44 h 86"/>
                <a:gd name="T60" fmla="*/ 69 w 89"/>
                <a:gd name="T61" fmla="*/ 52 h 86"/>
                <a:gd name="T62" fmla="*/ 63 w 89"/>
                <a:gd name="T63" fmla="*/ 62 h 86"/>
                <a:gd name="T64" fmla="*/ 55 w 89"/>
                <a:gd name="T65" fmla="*/ 66 h 86"/>
                <a:gd name="T66" fmla="*/ 44 w 89"/>
                <a:gd name="T67" fmla="*/ 69 h 86"/>
                <a:gd name="T68" fmla="*/ 44 w 89"/>
                <a:gd name="T6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6">
                  <a:moveTo>
                    <a:pt x="44" y="86"/>
                  </a:moveTo>
                  <a:lnTo>
                    <a:pt x="61" y="83"/>
                  </a:lnTo>
                  <a:lnTo>
                    <a:pt x="75" y="75"/>
                  </a:lnTo>
                  <a:lnTo>
                    <a:pt x="86" y="60"/>
                  </a:lnTo>
                  <a:lnTo>
                    <a:pt x="89" y="44"/>
                  </a:lnTo>
                  <a:lnTo>
                    <a:pt x="86" y="25"/>
                  </a:lnTo>
                  <a:lnTo>
                    <a:pt x="75" y="13"/>
                  </a:lnTo>
                  <a:lnTo>
                    <a:pt x="61" y="3"/>
                  </a:lnTo>
                  <a:lnTo>
                    <a:pt x="44" y="0"/>
                  </a:lnTo>
                  <a:lnTo>
                    <a:pt x="27" y="3"/>
                  </a:lnTo>
                  <a:lnTo>
                    <a:pt x="13" y="13"/>
                  </a:lnTo>
                  <a:lnTo>
                    <a:pt x="3" y="27"/>
                  </a:lnTo>
                  <a:lnTo>
                    <a:pt x="0" y="44"/>
                  </a:lnTo>
                  <a:lnTo>
                    <a:pt x="3" y="59"/>
                  </a:lnTo>
                  <a:lnTo>
                    <a:pt x="13" y="73"/>
                  </a:lnTo>
                  <a:lnTo>
                    <a:pt x="27" y="83"/>
                  </a:lnTo>
                  <a:lnTo>
                    <a:pt x="44" y="86"/>
                  </a:lnTo>
                  <a:lnTo>
                    <a:pt x="44" y="69"/>
                  </a:lnTo>
                  <a:lnTo>
                    <a:pt x="32" y="66"/>
                  </a:lnTo>
                  <a:lnTo>
                    <a:pt x="24" y="62"/>
                  </a:lnTo>
                  <a:lnTo>
                    <a:pt x="20" y="53"/>
                  </a:lnTo>
                  <a:lnTo>
                    <a:pt x="17" y="44"/>
                  </a:lnTo>
                  <a:lnTo>
                    <a:pt x="20" y="32"/>
                  </a:lnTo>
                  <a:lnTo>
                    <a:pt x="24" y="24"/>
                  </a:lnTo>
                  <a:lnTo>
                    <a:pt x="32" y="20"/>
                  </a:lnTo>
                  <a:lnTo>
                    <a:pt x="44" y="17"/>
                  </a:lnTo>
                  <a:lnTo>
                    <a:pt x="55" y="20"/>
                  </a:lnTo>
                  <a:lnTo>
                    <a:pt x="63" y="24"/>
                  </a:lnTo>
                  <a:lnTo>
                    <a:pt x="69" y="34"/>
                  </a:lnTo>
                  <a:lnTo>
                    <a:pt x="72" y="44"/>
                  </a:lnTo>
                  <a:lnTo>
                    <a:pt x="69" y="52"/>
                  </a:lnTo>
                  <a:lnTo>
                    <a:pt x="63" y="62"/>
                  </a:lnTo>
                  <a:lnTo>
                    <a:pt x="55" y="66"/>
                  </a:lnTo>
                  <a:lnTo>
                    <a:pt x="44" y="69"/>
                  </a:lnTo>
                  <a:lnTo>
                    <a:pt x="44" y="8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1" name="Freeform 2783"/>
            <p:cNvSpPr>
              <a:spLocks/>
            </p:cNvSpPr>
            <p:nvPr/>
          </p:nvSpPr>
          <p:spPr bwMode="auto">
            <a:xfrm>
              <a:off x="1577" y="3384"/>
              <a:ext cx="34" cy="33"/>
            </a:xfrm>
            <a:custGeom>
              <a:avLst/>
              <a:gdLst>
                <a:gd name="T0" fmla="*/ 34 w 68"/>
                <a:gd name="T1" fmla="*/ 66 h 66"/>
                <a:gd name="T2" fmla="*/ 48 w 68"/>
                <a:gd name="T3" fmla="*/ 63 h 66"/>
                <a:gd name="T4" fmla="*/ 58 w 68"/>
                <a:gd name="T5" fmla="*/ 56 h 66"/>
                <a:gd name="T6" fmla="*/ 65 w 68"/>
                <a:gd name="T7" fmla="*/ 46 h 66"/>
                <a:gd name="T8" fmla="*/ 68 w 68"/>
                <a:gd name="T9" fmla="*/ 34 h 66"/>
                <a:gd name="T10" fmla="*/ 65 w 68"/>
                <a:gd name="T11" fmla="*/ 21 h 66"/>
                <a:gd name="T12" fmla="*/ 58 w 68"/>
                <a:gd name="T13" fmla="*/ 10 h 66"/>
                <a:gd name="T14" fmla="*/ 48 w 68"/>
                <a:gd name="T15" fmla="*/ 3 h 66"/>
                <a:gd name="T16" fmla="*/ 34 w 68"/>
                <a:gd name="T17" fmla="*/ 0 h 66"/>
                <a:gd name="T18" fmla="*/ 21 w 68"/>
                <a:gd name="T19" fmla="*/ 3 h 66"/>
                <a:gd name="T20" fmla="*/ 10 w 68"/>
                <a:gd name="T21" fmla="*/ 10 h 66"/>
                <a:gd name="T22" fmla="*/ 3 w 68"/>
                <a:gd name="T23" fmla="*/ 21 h 66"/>
                <a:gd name="T24" fmla="*/ 0 w 68"/>
                <a:gd name="T25" fmla="*/ 34 h 66"/>
                <a:gd name="T26" fmla="*/ 3 w 68"/>
                <a:gd name="T27" fmla="*/ 46 h 66"/>
                <a:gd name="T28" fmla="*/ 10 w 68"/>
                <a:gd name="T29" fmla="*/ 56 h 66"/>
                <a:gd name="T30" fmla="*/ 21 w 68"/>
                <a:gd name="T31" fmla="*/ 63 h 66"/>
                <a:gd name="T32" fmla="*/ 34 w 68"/>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6">
                  <a:moveTo>
                    <a:pt x="34" y="66"/>
                  </a:moveTo>
                  <a:lnTo>
                    <a:pt x="48" y="63"/>
                  </a:lnTo>
                  <a:lnTo>
                    <a:pt x="58" y="56"/>
                  </a:lnTo>
                  <a:lnTo>
                    <a:pt x="65" y="46"/>
                  </a:lnTo>
                  <a:lnTo>
                    <a:pt x="68" y="34"/>
                  </a:lnTo>
                  <a:lnTo>
                    <a:pt x="65" y="21"/>
                  </a:lnTo>
                  <a:lnTo>
                    <a:pt x="58" y="10"/>
                  </a:lnTo>
                  <a:lnTo>
                    <a:pt x="48" y="3"/>
                  </a:lnTo>
                  <a:lnTo>
                    <a:pt x="34" y="0"/>
                  </a:lnTo>
                  <a:lnTo>
                    <a:pt x="21" y="3"/>
                  </a:lnTo>
                  <a:lnTo>
                    <a:pt x="10" y="10"/>
                  </a:lnTo>
                  <a:lnTo>
                    <a:pt x="3" y="21"/>
                  </a:lnTo>
                  <a:lnTo>
                    <a:pt x="0" y="34"/>
                  </a:lnTo>
                  <a:lnTo>
                    <a:pt x="3" y="46"/>
                  </a:lnTo>
                  <a:lnTo>
                    <a:pt x="10" y="56"/>
                  </a:lnTo>
                  <a:lnTo>
                    <a:pt x="21" y="63"/>
                  </a:lnTo>
                  <a:lnTo>
                    <a:pt x="34" y="66"/>
                  </a:lnTo>
                  <a:close/>
                </a:path>
              </a:pathLst>
            </a:custGeom>
            <a:solidFill>
              <a:srgbClr val="FFFFFF"/>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2" name="Freeform 2784"/>
            <p:cNvSpPr>
              <a:spLocks/>
            </p:cNvSpPr>
            <p:nvPr/>
          </p:nvSpPr>
          <p:spPr bwMode="auto">
            <a:xfrm>
              <a:off x="1706" y="3265"/>
              <a:ext cx="63" cy="120"/>
            </a:xfrm>
            <a:custGeom>
              <a:avLst/>
              <a:gdLst>
                <a:gd name="T0" fmla="*/ 0 w 126"/>
                <a:gd name="T1" fmla="*/ 238 h 238"/>
                <a:gd name="T2" fmla="*/ 0 w 126"/>
                <a:gd name="T3" fmla="*/ 0 h 238"/>
                <a:gd name="T4" fmla="*/ 126 w 126"/>
                <a:gd name="T5" fmla="*/ 0 h 238"/>
                <a:gd name="T6" fmla="*/ 126 w 126"/>
                <a:gd name="T7" fmla="*/ 152 h 238"/>
                <a:gd name="T8" fmla="*/ 86 w 126"/>
                <a:gd name="T9" fmla="*/ 156 h 238"/>
                <a:gd name="T10" fmla="*/ 52 w 126"/>
                <a:gd name="T11" fmla="*/ 170 h 238"/>
                <a:gd name="T12" fmla="*/ 24 w 126"/>
                <a:gd name="T13" fmla="*/ 200 h 238"/>
                <a:gd name="T14" fmla="*/ 7 w 126"/>
                <a:gd name="T15" fmla="*/ 225 h 238"/>
                <a:gd name="T16" fmla="*/ 0 w 126"/>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38">
                  <a:moveTo>
                    <a:pt x="0" y="238"/>
                  </a:moveTo>
                  <a:lnTo>
                    <a:pt x="0" y="0"/>
                  </a:lnTo>
                  <a:lnTo>
                    <a:pt x="126" y="0"/>
                  </a:lnTo>
                  <a:lnTo>
                    <a:pt x="126" y="152"/>
                  </a:lnTo>
                  <a:lnTo>
                    <a:pt x="86" y="156"/>
                  </a:lnTo>
                  <a:lnTo>
                    <a:pt x="52" y="170"/>
                  </a:lnTo>
                  <a:lnTo>
                    <a:pt x="24" y="200"/>
                  </a:lnTo>
                  <a:lnTo>
                    <a:pt x="7" y="225"/>
                  </a:lnTo>
                  <a:lnTo>
                    <a:pt x="0" y="238"/>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3" name="Freeform 2785"/>
            <p:cNvSpPr>
              <a:spLocks/>
            </p:cNvSpPr>
            <p:nvPr/>
          </p:nvSpPr>
          <p:spPr bwMode="auto">
            <a:xfrm>
              <a:off x="1708" y="3342"/>
              <a:ext cx="119" cy="117"/>
            </a:xfrm>
            <a:custGeom>
              <a:avLst/>
              <a:gdLst>
                <a:gd name="T0" fmla="*/ 119 w 237"/>
                <a:gd name="T1" fmla="*/ 233 h 233"/>
                <a:gd name="T2" fmla="*/ 143 w 237"/>
                <a:gd name="T3" fmla="*/ 230 h 233"/>
                <a:gd name="T4" fmla="*/ 165 w 237"/>
                <a:gd name="T5" fmla="*/ 225 h 233"/>
                <a:gd name="T6" fmla="*/ 185 w 237"/>
                <a:gd name="T7" fmla="*/ 213 h 233"/>
                <a:gd name="T8" fmla="*/ 202 w 237"/>
                <a:gd name="T9" fmla="*/ 199 h 233"/>
                <a:gd name="T10" fmla="*/ 218 w 237"/>
                <a:gd name="T11" fmla="*/ 182 h 233"/>
                <a:gd name="T12" fmla="*/ 228 w 237"/>
                <a:gd name="T13" fmla="*/ 163 h 233"/>
                <a:gd name="T14" fmla="*/ 235 w 237"/>
                <a:gd name="T15" fmla="*/ 140 h 233"/>
                <a:gd name="T16" fmla="*/ 237 w 237"/>
                <a:gd name="T17" fmla="*/ 118 h 233"/>
                <a:gd name="T18" fmla="*/ 235 w 237"/>
                <a:gd name="T19" fmla="*/ 94 h 233"/>
                <a:gd name="T20" fmla="*/ 228 w 237"/>
                <a:gd name="T21" fmla="*/ 72 h 233"/>
                <a:gd name="T22" fmla="*/ 218 w 237"/>
                <a:gd name="T23" fmla="*/ 53 h 233"/>
                <a:gd name="T24" fmla="*/ 202 w 237"/>
                <a:gd name="T25" fmla="*/ 34 h 233"/>
                <a:gd name="T26" fmla="*/ 185 w 237"/>
                <a:gd name="T27" fmla="*/ 20 h 233"/>
                <a:gd name="T28" fmla="*/ 165 w 237"/>
                <a:gd name="T29" fmla="*/ 10 h 233"/>
                <a:gd name="T30" fmla="*/ 143 w 237"/>
                <a:gd name="T31" fmla="*/ 3 h 233"/>
                <a:gd name="T32" fmla="*/ 119 w 237"/>
                <a:gd name="T33" fmla="*/ 0 h 233"/>
                <a:gd name="T34" fmla="*/ 95 w 237"/>
                <a:gd name="T35" fmla="*/ 3 h 233"/>
                <a:gd name="T36" fmla="*/ 72 w 237"/>
                <a:gd name="T37" fmla="*/ 10 h 233"/>
                <a:gd name="T38" fmla="*/ 53 w 237"/>
                <a:gd name="T39" fmla="*/ 20 h 233"/>
                <a:gd name="T40" fmla="*/ 34 w 237"/>
                <a:gd name="T41" fmla="*/ 34 h 233"/>
                <a:gd name="T42" fmla="*/ 20 w 237"/>
                <a:gd name="T43" fmla="*/ 53 h 233"/>
                <a:gd name="T44" fmla="*/ 10 w 237"/>
                <a:gd name="T45" fmla="*/ 72 h 233"/>
                <a:gd name="T46" fmla="*/ 3 w 237"/>
                <a:gd name="T47" fmla="*/ 94 h 233"/>
                <a:gd name="T48" fmla="*/ 0 w 237"/>
                <a:gd name="T49" fmla="*/ 118 h 233"/>
                <a:gd name="T50" fmla="*/ 3 w 237"/>
                <a:gd name="T51" fmla="*/ 140 h 233"/>
                <a:gd name="T52" fmla="*/ 10 w 237"/>
                <a:gd name="T53" fmla="*/ 163 h 233"/>
                <a:gd name="T54" fmla="*/ 20 w 237"/>
                <a:gd name="T55" fmla="*/ 182 h 233"/>
                <a:gd name="T56" fmla="*/ 34 w 237"/>
                <a:gd name="T57" fmla="*/ 199 h 233"/>
                <a:gd name="T58" fmla="*/ 53 w 237"/>
                <a:gd name="T59" fmla="*/ 213 h 233"/>
                <a:gd name="T60" fmla="*/ 72 w 237"/>
                <a:gd name="T61" fmla="*/ 225 h 233"/>
                <a:gd name="T62" fmla="*/ 95 w 237"/>
                <a:gd name="T63" fmla="*/ 230 h 233"/>
                <a:gd name="T64" fmla="*/ 119 w 237"/>
                <a:gd name="T6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33">
                  <a:moveTo>
                    <a:pt x="119" y="233"/>
                  </a:moveTo>
                  <a:lnTo>
                    <a:pt x="143" y="230"/>
                  </a:lnTo>
                  <a:lnTo>
                    <a:pt x="165" y="225"/>
                  </a:lnTo>
                  <a:lnTo>
                    <a:pt x="185" y="213"/>
                  </a:lnTo>
                  <a:lnTo>
                    <a:pt x="202" y="199"/>
                  </a:lnTo>
                  <a:lnTo>
                    <a:pt x="218" y="182"/>
                  </a:lnTo>
                  <a:lnTo>
                    <a:pt x="228" y="163"/>
                  </a:lnTo>
                  <a:lnTo>
                    <a:pt x="235" y="140"/>
                  </a:lnTo>
                  <a:lnTo>
                    <a:pt x="237" y="118"/>
                  </a:lnTo>
                  <a:lnTo>
                    <a:pt x="235" y="94"/>
                  </a:lnTo>
                  <a:lnTo>
                    <a:pt x="228" y="72"/>
                  </a:lnTo>
                  <a:lnTo>
                    <a:pt x="218" y="53"/>
                  </a:lnTo>
                  <a:lnTo>
                    <a:pt x="202" y="34"/>
                  </a:lnTo>
                  <a:lnTo>
                    <a:pt x="185" y="20"/>
                  </a:lnTo>
                  <a:lnTo>
                    <a:pt x="165" y="10"/>
                  </a:lnTo>
                  <a:lnTo>
                    <a:pt x="143" y="3"/>
                  </a:lnTo>
                  <a:lnTo>
                    <a:pt x="119" y="0"/>
                  </a:lnTo>
                  <a:lnTo>
                    <a:pt x="95" y="3"/>
                  </a:lnTo>
                  <a:lnTo>
                    <a:pt x="72" y="10"/>
                  </a:lnTo>
                  <a:lnTo>
                    <a:pt x="53" y="20"/>
                  </a:lnTo>
                  <a:lnTo>
                    <a:pt x="34" y="34"/>
                  </a:lnTo>
                  <a:lnTo>
                    <a:pt x="20" y="53"/>
                  </a:lnTo>
                  <a:lnTo>
                    <a:pt x="10" y="72"/>
                  </a:lnTo>
                  <a:lnTo>
                    <a:pt x="3" y="94"/>
                  </a:lnTo>
                  <a:lnTo>
                    <a:pt x="0" y="118"/>
                  </a:lnTo>
                  <a:lnTo>
                    <a:pt x="3" y="140"/>
                  </a:lnTo>
                  <a:lnTo>
                    <a:pt x="10" y="163"/>
                  </a:lnTo>
                  <a:lnTo>
                    <a:pt x="20" y="182"/>
                  </a:lnTo>
                  <a:lnTo>
                    <a:pt x="34" y="199"/>
                  </a:lnTo>
                  <a:lnTo>
                    <a:pt x="53" y="213"/>
                  </a:lnTo>
                  <a:lnTo>
                    <a:pt x="72" y="225"/>
                  </a:lnTo>
                  <a:lnTo>
                    <a:pt x="95" y="230"/>
                  </a:lnTo>
                  <a:lnTo>
                    <a:pt x="119" y="233"/>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4" name="Freeform 2786"/>
            <p:cNvSpPr>
              <a:spLocks/>
            </p:cNvSpPr>
            <p:nvPr/>
          </p:nvSpPr>
          <p:spPr bwMode="auto">
            <a:xfrm>
              <a:off x="1703" y="3337"/>
              <a:ext cx="129" cy="127"/>
            </a:xfrm>
            <a:custGeom>
              <a:avLst/>
              <a:gdLst>
                <a:gd name="T0" fmla="*/ 155 w 260"/>
                <a:gd name="T1" fmla="*/ 249 h 252"/>
                <a:gd name="T2" fmla="*/ 202 w 260"/>
                <a:gd name="T3" fmla="*/ 231 h 252"/>
                <a:gd name="T4" fmla="*/ 222 w 260"/>
                <a:gd name="T5" fmla="*/ 215 h 252"/>
                <a:gd name="T6" fmla="*/ 237 w 260"/>
                <a:gd name="T7" fmla="*/ 196 h 252"/>
                <a:gd name="T8" fmla="*/ 257 w 260"/>
                <a:gd name="T9" fmla="*/ 152 h 252"/>
                <a:gd name="T10" fmla="*/ 257 w 260"/>
                <a:gd name="T11" fmla="*/ 101 h 252"/>
                <a:gd name="T12" fmla="*/ 237 w 260"/>
                <a:gd name="T13" fmla="*/ 56 h 252"/>
                <a:gd name="T14" fmla="*/ 202 w 260"/>
                <a:gd name="T15" fmla="*/ 21 h 252"/>
                <a:gd name="T16" fmla="*/ 179 w 260"/>
                <a:gd name="T17" fmla="*/ 9 h 252"/>
                <a:gd name="T18" fmla="*/ 130 w 260"/>
                <a:gd name="T19" fmla="*/ 0 h 252"/>
                <a:gd name="T20" fmla="*/ 103 w 260"/>
                <a:gd name="T21" fmla="*/ 2 h 252"/>
                <a:gd name="T22" fmla="*/ 58 w 260"/>
                <a:gd name="T23" fmla="*/ 21 h 252"/>
                <a:gd name="T24" fmla="*/ 23 w 260"/>
                <a:gd name="T25" fmla="*/ 56 h 252"/>
                <a:gd name="T26" fmla="*/ 3 w 260"/>
                <a:gd name="T27" fmla="*/ 101 h 252"/>
                <a:gd name="T28" fmla="*/ 3 w 260"/>
                <a:gd name="T29" fmla="*/ 152 h 252"/>
                <a:gd name="T30" fmla="*/ 23 w 260"/>
                <a:gd name="T31" fmla="*/ 196 h 252"/>
                <a:gd name="T32" fmla="*/ 38 w 260"/>
                <a:gd name="T33" fmla="*/ 215 h 252"/>
                <a:gd name="T34" fmla="*/ 58 w 260"/>
                <a:gd name="T35" fmla="*/ 231 h 252"/>
                <a:gd name="T36" fmla="*/ 104 w 260"/>
                <a:gd name="T37" fmla="*/ 249 h 252"/>
                <a:gd name="T38" fmla="*/ 130 w 260"/>
                <a:gd name="T39" fmla="*/ 235 h 252"/>
                <a:gd name="T40" fmla="*/ 85 w 260"/>
                <a:gd name="T41" fmla="*/ 227 h 252"/>
                <a:gd name="T42" fmla="*/ 49 w 260"/>
                <a:gd name="T43" fmla="*/ 204 h 252"/>
                <a:gd name="T44" fmla="*/ 25 w 260"/>
                <a:gd name="T45" fmla="*/ 169 h 252"/>
                <a:gd name="T46" fmla="*/ 17 w 260"/>
                <a:gd name="T47" fmla="*/ 127 h 252"/>
                <a:gd name="T48" fmla="*/ 27 w 260"/>
                <a:gd name="T49" fmla="*/ 83 h 252"/>
                <a:gd name="T50" fmla="*/ 49 w 260"/>
                <a:gd name="T51" fmla="*/ 49 h 252"/>
                <a:gd name="T52" fmla="*/ 85 w 260"/>
                <a:gd name="T53" fmla="*/ 26 h 252"/>
                <a:gd name="T54" fmla="*/ 130 w 260"/>
                <a:gd name="T55" fmla="*/ 16 h 252"/>
                <a:gd name="T56" fmla="*/ 174 w 260"/>
                <a:gd name="T57" fmla="*/ 26 h 252"/>
                <a:gd name="T58" fmla="*/ 210 w 260"/>
                <a:gd name="T59" fmla="*/ 49 h 252"/>
                <a:gd name="T60" fmla="*/ 233 w 260"/>
                <a:gd name="T61" fmla="*/ 83 h 252"/>
                <a:gd name="T62" fmla="*/ 243 w 260"/>
                <a:gd name="T63" fmla="*/ 127 h 252"/>
                <a:gd name="T64" fmla="*/ 234 w 260"/>
                <a:gd name="T65" fmla="*/ 169 h 252"/>
                <a:gd name="T66" fmla="*/ 210 w 260"/>
                <a:gd name="T67" fmla="*/ 204 h 252"/>
                <a:gd name="T68" fmla="*/ 174 w 260"/>
                <a:gd name="T69" fmla="*/ 227 h 252"/>
                <a:gd name="T70" fmla="*/ 130 w 260"/>
                <a:gd name="T7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 h="252">
                  <a:moveTo>
                    <a:pt x="130" y="252"/>
                  </a:moveTo>
                  <a:lnTo>
                    <a:pt x="155" y="249"/>
                  </a:lnTo>
                  <a:lnTo>
                    <a:pt x="179" y="244"/>
                  </a:lnTo>
                  <a:lnTo>
                    <a:pt x="202" y="231"/>
                  </a:lnTo>
                  <a:lnTo>
                    <a:pt x="203" y="231"/>
                  </a:lnTo>
                  <a:lnTo>
                    <a:pt x="222" y="215"/>
                  </a:lnTo>
                  <a:lnTo>
                    <a:pt x="237" y="197"/>
                  </a:lnTo>
                  <a:lnTo>
                    <a:pt x="237" y="196"/>
                  </a:lnTo>
                  <a:lnTo>
                    <a:pt x="250" y="175"/>
                  </a:lnTo>
                  <a:lnTo>
                    <a:pt x="257" y="152"/>
                  </a:lnTo>
                  <a:lnTo>
                    <a:pt x="260" y="127"/>
                  </a:lnTo>
                  <a:lnTo>
                    <a:pt x="257" y="101"/>
                  </a:lnTo>
                  <a:lnTo>
                    <a:pt x="250" y="77"/>
                  </a:lnTo>
                  <a:lnTo>
                    <a:pt x="237" y="56"/>
                  </a:lnTo>
                  <a:lnTo>
                    <a:pt x="222" y="38"/>
                  </a:lnTo>
                  <a:lnTo>
                    <a:pt x="202" y="21"/>
                  </a:lnTo>
                  <a:lnTo>
                    <a:pt x="181" y="11"/>
                  </a:lnTo>
                  <a:lnTo>
                    <a:pt x="179" y="9"/>
                  </a:lnTo>
                  <a:lnTo>
                    <a:pt x="155" y="2"/>
                  </a:lnTo>
                  <a:lnTo>
                    <a:pt x="130" y="0"/>
                  </a:lnTo>
                  <a:lnTo>
                    <a:pt x="104" y="2"/>
                  </a:lnTo>
                  <a:lnTo>
                    <a:pt x="103" y="2"/>
                  </a:lnTo>
                  <a:lnTo>
                    <a:pt x="79" y="9"/>
                  </a:lnTo>
                  <a:lnTo>
                    <a:pt x="58" y="21"/>
                  </a:lnTo>
                  <a:lnTo>
                    <a:pt x="38" y="38"/>
                  </a:lnTo>
                  <a:lnTo>
                    <a:pt x="23" y="56"/>
                  </a:lnTo>
                  <a:lnTo>
                    <a:pt x="10" y="77"/>
                  </a:lnTo>
                  <a:lnTo>
                    <a:pt x="3" y="101"/>
                  </a:lnTo>
                  <a:lnTo>
                    <a:pt x="0" y="127"/>
                  </a:lnTo>
                  <a:lnTo>
                    <a:pt x="3" y="152"/>
                  </a:lnTo>
                  <a:lnTo>
                    <a:pt x="11" y="175"/>
                  </a:lnTo>
                  <a:lnTo>
                    <a:pt x="23" y="196"/>
                  </a:lnTo>
                  <a:lnTo>
                    <a:pt x="23" y="197"/>
                  </a:lnTo>
                  <a:lnTo>
                    <a:pt x="38" y="215"/>
                  </a:lnTo>
                  <a:lnTo>
                    <a:pt x="56" y="231"/>
                  </a:lnTo>
                  <a:lnTo>
                    <a:pt x="58" y="231"/>
                  </a:lnTo>
                  <a:lnTo>
                    <a:pt x="79" y="244"/>
                  </a:lnTo>
                  <a:lnTo>
                    <a:pt x="104" y="249"/>
                  </a:lnTo>
                  <a:lnTo>
                    <a:pt x="130" y="252"/>
                  </a:lnTo>
                  <a:lnTo>
                    <a:pt x="130" y="235"/>
                  </a:lnTo>
                  <a:lnTo>
                    <a:pt x="107" y="232"/>
                  </a:lnTo>
                  <a:lnTo>
                    <a:pt x="85" y="227"/>
                  </a:lnTo>
                  <a:lnTo>
                    <a:pt x="66" y="217"/>
                  </a:lnTo>
                  <a:lnTo>
                    <a:pt x="49" y="204"/>
                  </a:lnTo>
                  <a:lnTo>
                    <a:pt x="37" y="187"/>
                  </a:lnTo>
                  <a:lnTo>
                    <a:pt x="25" y="169"/>
                  </a:lnTo>
                  <a:lnTo>
                    <a:pt x="20" y="149"/>
                  </a:lnTo>
                  <a:lnTo>
                    <a:pt x="17" y="127"/>
                  </a:lnTo>
                  <a:lnTo>
                    <a:pt x="20" y="104"/>
                  </a:lnTo>
                  <a:lnTo>
                    <a:pt x="27" y="83"/>
                  </a:lnTo>
                  <a:lnTo>
                    <a:pt x="37" y="64"/>
                  </a:lnTo>
                  <a:lnTo>
                    <a:pt x="49" y="49"/>
                  </a:lnTo>
                  <a:lnTo>
                    <a:pt x="66" y="35"/>
                  </a:lnTo>
                  <a:lnTo>
                    <a:pt x="85" y="26"/>
                  </a:lnTo>
                  <a:lnTo>
                    <a:pt x="107" y="19"/>
                  </a:lnTo>
                  <a:lnTo>
                    <a:pt x="130" y="16"/>
                  </a:lnTo>
                  <a:lnTo>
                    <a:pt x="152" y="19"/>
                  </a:lnTo>
                  <a:lnTo>
                    <a:pt x="174" y="26"/>
                  </a:lnTo>
                  <a:lnTo>
                    <a:pt x="193" y="35"/>
                  </a:lnTo>
                  <a:lnTo>
                    <a:pt x="210" y="49"/>
                  </a:lnTo>
                  <a:lnTo>
                    <a:pt x="223" y="64"/>
                  </a:lnTo>
                  <a:lnTo>
                    <a:pt x="233" y="83"/>
                  </a:lnTo>
                  <a:lnTo>
                    <a:pt x="240" y="104"/>
                  </a:lnTo>
                  <a:lnTo>
                    <a:pt x="243" y="127"/>
                  </a:lnTo>
                  <a:lnTo>
                    <a:pt x="240" y="149"/>
                  </a:lnTo>
                  <a:lnTo>
                    <a:pt x="234" y="169"/>
                  </a:lnTo>
                  <a:lnTo>
                    <a:pt x="223" y="187"/>
                  </a:lnTo>
                  <a:lnTo>
                    <a:pt x="210" y="204"/>
                  </a:lnTo>
                  <a:lnTo>
                    <a:pt x="193" y="217"/>
                  </a:lnTo>
                  <a:lnTo>
                    <a:pt x="174" y="227"/>
                  </a:lnTo>
                  <a:lnTo>
                    <a:pt x="152" y="232"/>
                  </a:lnTo>
                  <a:lnTo>
                    <a:pt x="130" y="235"/>
                  </a:lnTo>
                  <a:lnTo>
                    <a:pt x="130" y="2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5" name="Freeform 2787"/>
            <p:cNvSpPr>
              <a:spLocks/>
            </p:cNvSpPr>
            <p:nvPr/>
          </p:nvSpPr>
          <p:spPr bwMode="auto">
            <a:xfrm>
              <a:off x="1702" y="3260"/>
              <a:ext cx="71" cy="141"/>
            </a:xfrm>
            <a:custGeom>
              <a:avLst/>
              <a:gdLst>
                <a:gd name="T0" fmla="*/ 17 w 142"/>
                <a:gd name="T1" fmla="*/ 282 h 282"/>
                <a:gd name="T2" fmla="*/ 17 w 142"/>
                <a:gd name="T3" fmla="*/ 17 h 282"/>
                <a:gd name="T4" fmla="*/ 125 w 142"/>
                <a:gd name="T5" fmla="*/ 17 h 282"/>
                <a:gd name="T6" fmla="*/ 125 w 142"/>
                <a:gd name="T7" fmla="*/ 162 h 282"/>
                <a:gd name="T8" fmla="*/ 142 w 142"/>
                <a:gd name="T9" fmla="*/ 162 h 282"/>
                <a:gd name="T10" fmla="*/ 142 w 142"/>
                <a:gd name="T11" fmla="*/ 0 h 282"/>
                <a:gd name="T12" fmla="*/ 0 w 142"/>
                <a:gd name="T13" fmla="*/ 0 h 282"/>
                <a:gd name="T14" fmla="*/ 0 w 142"/>
                <a:gd name="T15" fmla="*/ 282 h 282"/>
                <a:gd name="T16" fmla="*/ 17 w 142"/>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82">
                  <a:moveTo>
                    <a:pt x="17" y="282"/>
                  </a:moveTo>
                  <a:lnTo>
                    <a:pt x="17" y="17"/>
                  </a:lnTo>
                  <a:lnTo>
                    <a:pt x="125" y="17"/>
                  </a:lnTo>
                  <a:lnTo>
                    <a:pt x="125" y="162"/>
                  </a:lnTo>
                  <a:lnTo>
                    <a:pt x="142" y="162"/>
                  </a:lnTo>
                  <a:lnTo>
                    <a:pt x="142" y="0"/>
                  </a:lnTo>
                  <a:lnTo>
                    <a:pt x="0" y="0"/>
                  </a:lnTo>
                  <a:lnTo>
                    <a:pt x="0" y="282"/>
                  </a:lnTo>
                  <a:lnTo>
                    <a:pt x="17" y="2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6" name="Freeform 2788"/>
            <p:cNvSpPr>
              <a:spLocks/>
            </p:cNvSpPr>
            <p:nvPr/>
          </p:nvSpPr>
          <p:spPr bwMode="auto">
            <a:xfrm>
              <a:off x="1745" y="3379"/>
              <a:ext cx="44" cy="43"/>
            </a:xfrm>
            <a:custGeom>
              <a:avLst/>
              <a:gdLst>
                <a:gd name="T0" fmla="*/ 45 w 89"/>
                <a:gd name="T1" fmla="*/ 86 h 86"/>
                <a:gd name="T2" fmla="*/ 62 w 89"/>
                <a:gd name="T3" fmla="*/ 83 h 86"/>
                <a:gd name="T4" fmla="*/ 76 w 89"/>
                <a:gd name="T5" fmla="*/ 73 h 86"/>
                <a:gd name="T6" fmla="*/ 86 w 89"/>
                <a:gd name="T7" fmla="*/ 59 h 86"/>
                <a:gd name="T8" fmla="*/ 89 w 89"/>
                <a:gd name="T9" fmla="*/ 44 h 86"/>
                <a:gd name="T10" fmla="*/ 86 w 89"/>
                <a:gd name="T11" fmla="*/ 27 h 86"/>
                <a:gd name="T12" fmla="*/ 76 w 89"/>
                <a:gd name="T13" fmla="*/ 13 h 86"/>
                <a:gd name="T14" fmla="*/ 62 w 89"/>
                <a:gd name="T15" fmla="*/ 3 h 86"/>
                <a:gd name="T16" fmla="*/ 45 w 89"/>
                <a:gd name="T17" fmla="*/ 0 h 86"/>
                <a:gd name="T18" fmla="*/ 28 w 89"/>
                <a:gd name="T19" fmla="*/ 3 h 86"/>
                <a:gd name="T20" fmla="*/ 14 w 89"/>
                <a:gd name="T21" fmla="*/ 13 h 86"/>
                <a:gd name="T22" fmla="*/ 3 w 89"/>
                <a:gd name="T23" fmla="*/ 25 h 86"/>
                <a:gd name="T24" fmla="*/ 0 w 89"/>
                <a:gd name="T25" fmla="*/ 44 h 86"/>
                <a:gd name="T26" fmla="*/ 3 w 89"/>
                <a:gd name="T27" fmla="*/ 60 h 86"/>
                <a:gd name="T28" fmla="*/ 14 w 89"/>
                <a:gd name="T29" fmla="*/ 73 h 86"/>
                <a:gd name="T30" fmla="*/ 28 w 89"/>
                <a:gd name="T31" fmla="*/ 83 h 86"/>
                <a:gd name="T32" fmla="*/ 45 w 89"/>
                <a:gd name="T33" fmla="*/ 86 h 86"/>
                <a:gd name="T34" fmla="*/ 45 w 89"/>
                <a:gd name="T35" fmla="*/ 69 h 86"/>
                <a:gd name="T36" fmla="*/ 34 w 89"/>
                <a:gd name="T37" fmla="*/ 66 h 86"/>
                <a:gd name="T38" fmla="*/ 25 w 89"/>
                <a:gd name="T39" fmla="*/ 62 h 86"/>
                <a:gd name="T40" fmla="*/ 19 w 89"/>
                <a:gd name="T41" fmla="*/ 52 h 86"/>
                <a:gd name="T42" fmla="*/ 17 w 89"/>
                <a:gd name="T43" fmla="*/ 44 h 86"/>
                <a:gd name="T44" fmla="*/ 19 w 89"/>
                <a:gd name="T45" fmla="*/ 34 h 86"/>
                <a:gd name="T46" fmla="*/ 25 w 89"/>
                <a:gd name="T47" fmla="*/ 24 h 86"/>
                <a:gd name="T48" fmla="*/ 34 w 89"/>
                <a:gd name="T49" fmla="*/ 20 h 86"/>
                <a:gd name="T50" fmla="*/ 45 w 89"/>
                <a:gd name="T51" fmla="*/ 17 h 86"/>
                <a:gd name="T52" fmla="*/ 56 w 89"/>
                <a:gd name="T53" fmla="*/ 20 h 86"/>
                <a:gd name="T54" fmla="*/ 65 w 89"/>
                <a:gd name="T55" fmla="*/ 24 h 86"/>
                <a:gd name="T56" fmla="*/ 69 w 89"/>
                <a:gd name="T57" fmla="*/ 32 h 86"/>
                <a:gd name="T58" fmla="*/ 72 w 89"/>
                <a:gd name="T59" fmla="*/ 44 h 86"/>
                <a:gd name="T60" fmla="*/ 69 w 89"/>
                <a:gd name="T61" fmla="*/ 53 h 86"/>
                <a:gd name="T62" fmla="*/ 65 w 89"/>
                <a:gd name="T63" fmla="*/ 62 h 86"/>
                <a:gd name="T64" fmla="*/ 56 w 89"/>
                <a:gd name="T65" fmla="*/ 66 h 86"/>
                <a:gd name="T66" fmla="*/ 45 w 89"/>
                <a:gd name="T67" fmla="*/ 69 h 86"/>
                <a:gd name="T68" fmla="*/ 45 w 89"/>
                <a:gd name="T6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6">
                  <a:moveTo>
                    <a:pt x="45" y="86"/>
                  </a:moveTo>
                  <a:lnTo>
                    <a:pt x="62" y="83"/>
                  </a:lnTo>
                  <a:lnTo>
                    <a:pt x="76" y="73"/>
                  </a:lnTo>
                  <a:lnTo>
                    <a:pt x="86" y="59"/>
                  </a:lnTo>
                  <a:lnTo>
                    <a:pt x="89" y="44"/>
                  </a:lnTo>
                  <a:lnTo>
                    <a:pt x="86" y="27"/>
                  </a:lnTo>
                  <a:lnTo>
                    <a:pt x="76" y="13"/>
                  </a:lnTo>
                  <a:lnTo>
                    <a:pt x="62" y="3"/>
                  </a:lnTo>
                  <a:lnTo>
                    <a:pt x="45" y="0"/>
                  </a:lnTo>
                  <a:lnTo>
                    <a:pt x="28" y="3"/>
                  </a:lnTo>
                  <a:lnTo>
                    <a:pt x="14" y="13"/>
                  </a:lnTo>
                  <a:lnTo>
                    <a:pt x="3" y="25"/>
                  </a:lnTo>
                  <a:lnTo>
                    <a:pt x="0" y="44"/>
                  </a:lnTo>
                  <a:lnTo>
                    <a:pt x="3" y="60"/>
                  </a:lnTo>
                  <a:lnTo>
                    <a:pt x="14" y="73"/>
                  </a:lnTo>
                  <a:lnTo>
                    <a:pt x="28" y="83"/>
                  </a:lnTo>
                  <a:lnTo>
                    <a:pt x="45" y="86"/>
                  </a:lnTo>
                  <a:lnTo>
                    <a:pt x="45" y="69"/>
                  </a:lnTo>
                  <a:lnTo>
                    <a:pt x="34" y="66"/>
                  </a:lnTo>
                  <a:lnTo>
                    <a:pt x="25" y="62"/>
                  </a:lnTo>
                  <a:lnTo>
                    <a:pt x="19" y="52"/>
                  </a:lnTo>
                  <a:lnTo>
                    <a:pt x="17" y="44"/>
                  </a:lnTo>
                  <a:lnTo>
                    <a:pt x="19" y="34"/>
                  </a:lnTo>
                  <a:lnTo>
                    <a:pt x="25" y="24"/>
                  </a:lnTo>
                  <a:lnTo>
                    <a:pt x="34" y="20"/>
                  </a:lnTo>
                  <a:lnTo>
                    <a:pt x="45" y="17"/>
                  </a:lnTo>
                  <a:lnTo>
                    <a:pt x="56" y="20"/>
                  </a:lnTo>
                  <a:lnTo>
                    <a:pt x="65" y="24"/>
                  </a:lnTo>
                  <a:lnTo>
                    <a:pt x="69" y="32"/>
                  </a:lnTo>
                  <a:lnTo>
                    <a:pt x="72" y="44"/>
                  </a:lnTo>
                  <a:lnTo>
                    <a:pt x="69" y="53"/>
                  </a:lnTo>
                  <a:lnTo>
                    <a:pt x="65" y="62"/>
                  </a:lnTo>
                  <a:lnTo>
                    <a:pt x="56" y="66"/>
                  </a:lnTo>
                  <a:lnTo>
                    <a:pt x="45" y="69"/>
                  </a:lnTo>
                  <a:lnTo>
                    <a:pt x="45" y="8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7" name="Freeform 2789"/>
            <p:cNvSpPr>
              <a:spLocks/>
            </p:cNvSpPr>
            <p:nvPr/>
          </p:nvSpPr>
          <p:spPr bwMode="auto">
            <a:xfrm>
              <a:off x="1751" y="3384"/>
              <a:ext cx="33" cy="33"/>
            </a:xfrm>
            <a:custGeom>
              <a:avLst/>
              <a:gdLst>
                <a:gd name="T0" fmla="*/ 34 w 68"/>
                <a:gd name="T1" fmla="*/ 66 h 66"/>
                <a:gd name="T2" fmla="*/ 47 w 68"/>
                <a:gd name="T3" fmla="*/ 63 h 66"/>
                <a:gd name="T4" fmla="*/ 58 w 68"/>
                <a:gd name="T5" fmla="*/ 56 h 66"/>
                <a:gd name="T6" fmla="*/ 65 w 68"/>
                <a:gd name="T7" fmla="*/ 46 h 66"/>
                <a:gd name="T8" fmla="*/ 68 w 68"/>
                <a:gd name="T9" fmla="*/ 34 h 66"/>
                <a:gd name="T10" fmla="*/ 65 w 68"/>
                <a:gd name="T11" fmla="*/ 21 h 66"/>
                <a:gd name="T12" fmla="*/ 58 w 68"/>
                <a:gd name="T13" fmla="*/ 10 h 66"/>
                <a:gd name="T14" fmla="*/ 47 w 68"/>
                <a:gd name="T15" fmla="*/ 3 h 66"/>
                <a:gd name="T16" fmla="*/ 34 w 68"/>
                <a:gd name="T17" fmla="*/ 0 h 66"/>
                <a:gd name="T18" fmla="*/ 20 w 68"/>
                <a:gd name="T19" fmla="*/ 3 h 66"/>
                <a:gd name="T20" fmla="*/ 10 w 68"/>
                <a:gd name="T21" fmla="*/ 10 h 66"/>
                <a:gd name="T22" fmla="*/ 3 w 68"/>
                <a:gd name="T23" fmla="*/ 21 h 66"/>
                <a:gd name="T24" fmla="*/ 0 w 68"/>
                <a:gd name="T25" fmla="*/ 34 h 66"/>
                <a:gd name="T26" fmla="*/ 3 w 68"/>
                <a:gd name="T27" fmla="*/ 46 h 66"/>
                <a:gd name="T28" fmla="*/ 10 w 68"/>
                <a:gd name="T29" fmla="*/ 56 h 66"/>
                <a:gd name="T30" fmla="*/ 20 w 68"/>
                <a:gd name="T31" fmla="*/ 63 h 66"/>
                <a:gd name="T32" fmla="*/ 34 w 68"/>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66">
                  <a:moveTo>
                    <a:pt x="34" y="66"/>
                  </a:moveTo>
                  <a:lnTo>
                    <a:pt x="47" y="63"/>
                  </a:lnTo>
                  <a:lnTo>
                    <a:pt x="58" y="56"/>
                  </a:lnTo>
                  <a:lnTo>
                    <a:pt x="65" y="46"/>
                  </a:lnTo>
                  <a:lnTo>
                    <a:pt x="68" y="34"/>
                  </a:lnTo>
                  <a:lnTo>
                    <a:pt x="65" y="21"/>
                  </a:lnTo>
                  <a:lnTo>
                    <a:pt x="58" y="10"/>
                  </a:lnTo>
                  <a:lnTo>
                    <a:pt x="47" y="3"/>
                  </a:lnTo>
                  <a:lnTo>
                    <a:pt x="34" y="0"/>
                  </a:lnTo>
                  <a:lnTo>
                    <a:pt x="20" y="3"/>
                  </a:lnTo>
                  <a:lnTo>
                    <a:pt x="10" y="10"/>
                  </a:lnTo>
                  <a:lnTo>
                    <a:pt x="3" y="21"/>
                  </a:lnTo>
                  <a:lnTo>
                    <a:pt x="0" y="34"/>
                  </a:lnTo>
                  <a:lnTo>
                    <a:pt x="3" y="46"/>
                  </a:lnTo>
                  <a:lnTo>
                    <a:pt x="10" y="56"/>
                  </a:lnTo>
                  <a:lnTo>
                    <a:pt x="20" y="63"/>
                  </a:lnTo>
                  <a:lnTo>
                    <a:pt x="34" y="66"/>
                  </a:lnTo>
                  <a:close/>
                </a:path>
              </a:pathLst>
            </a:custGeom>
            <a:solidFill>
              <a:srgbClr val="FFFFFF"/>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8" name="Freeform 2790"/>
            <p:cNvSpPr>
              <a:spLocks/>
            </p:cNvSpPr>
            <p:nvPr/>
          </p:nvSpPr>
          <p:spPr bwMode="auto">
            <a:xfrm>
              <a:off x="1873" y="3265"/>
              <a:ext cx="62" cy="120"/>
            </a:xfrm>
            <a:custGeom>
              <a:avLst/>
              <a:gdLst>
                <a:gd name="T0" fmla="*/ 0 w 126"/>
                <a:gd name="T1" fmla="*/ 238 h 238"/>
                <a:gd name="T2" fmla="*/ 0 w 126"/>
                <a:gd name="T3" fmla="*/ 0 h 238"/>
                <a:gd name="T4" fmla="*/ 126 w 126"/>
                <a:gd name="T5" fmla="*/ 0 h 238"/>
                <a:gd name="T6" fmla="*/ 126 w 126"/>
                <a:gd name="T7" fmla="*/ 152 h 238"/>
                <a:gd name="T8" fmla="*/ 86 w 126"/>
                <a:gd name="T9" fmla="*/ 156 h 238"/>
                <a:gd name="T10" fmla="*/ 52 w 126"/>
                <a:gd name="T11" fmla="*/ 170 h 238"/>
                <a:gd name="T12" fmla="*/ 24 w 126"/>
                <a:gd name="T13" fmla="*/ 200 h 238"/>
                <a:gd name="T14" fmla="*/ 7 w 126"/>
                <a:gd name="T15" fmla="*/ 225 h 238"/>
                <a:gd name="T16" fmla="*/ 0 w 126"/>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38">
                  <a:moveTo>
                    <a:pt x="0" y="238"/>
                  </a:moveTo>
                  <a:lnTo>
                    <a:pt x="0" y="0"/>
                  </a:lnTo>
                  <a:lnTo>
                    <a:pt x="126" y="0"/>
                  </a:lnTo>
                  <a:lnTo>
                    <a:pt x="126" y="152"/>
                  </a:lnTo>
                  <a:lnTo>
                    <a:pt x="86" y="156"/>
                  </a:lnTo>
                  <a:lnTo>
                    <a:pt x="52" y="170"/>
                  </a:lnTo>
                  <a:lnTo>
                    <a:pt x="24" y="200"/>
                  </a:lnTo>
                  <a:lnTo>
                    <a:pt x="7" y="225"/>
                  </a:lnTo>
                  <a:lnTo>
                    <a:pt x="0" y="238"/>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69" name="Freeform 2791"/>
            <p:cNvSpPr>
              <a:spLocks/>
            </p:cNvSpPr>
            <p:nvPr/>
          </p:nvSpPr>
          <p:spPr bwMode="auto">
            <a:xfrm>
              <a:off x="1875" y="3342"/>
              <a:ext cx="118" cy="117"/>
            </a:xfrm>
            <a:custGeom>
              <a:avLst/>
              <a:gdLst>
                <a:gd name="T0" fmla="*/ 119 w 236"/>
                <a:gd name="T1" fmla="*/ 233 h 233"/>
                <a:gd name="T2" fmla="*/ 143 w 236"/>
                <a:gd name="T3" fmla="*/ 230 h 233"/>
                <a:gd name="T4" fmla="*/ 164 w 236"/>
                <a:gd name="T5" fmla="*/ 225 h 233"/>
                <a:gd name="T6" fmla="*/ 184 w 236"/>
                <a:gd name="T7" fmla="*/ 213 h 233"/>
                <a:gd name="T8" fmla="*/ 202 w 236"/>
                <a:gd name="T9" fmla="*/ 199 h 233"/>
                <a:gd name="T10" fmla="*/ 216 w 236"/>
                <a:gd name="T11" fmla="*/ 182 h 233"/>
                <a:gd name="T12" fmla="*/ 228 w 236"/>
                <a:gd name="T13" fmla="*/ 163 h 233"/>
                <a:gd name="T14" fmla="*/ 233 w 236"/>
                <a:gd name="T15" fmla="*/ 140 h 233"/>
                <a:gd name="T16" fmla="*/ 236 w 236"/>
                <a:gd name="T17" fmla="*/ 118 h 233"/>
                <a:gd name="T18" fmla="*/ 233 w 236"/>
                <a:gd name="T19" fmla="*/ 94 h 233"/>
                <a:gd name="T20" fmla="*/ 228 w 236"/>
                <a:gd name="T21" fmla="*/ 72 h 233"/>
                <a:gd name="T22" fmla="*/ 216 w 236"/>
                <a:gd name="T23" fmla="*/ 53 h 233"/>
                <a:gd name="T24" fmla="*/ 202 w 236"/>
                <a:gd name="T25" fmla="*/ 34 h 233"/>
                <a:gd name="T26" fmla="*/ 184 w 236"/>
                <a:gd name="T27" fmla="*/ 20 h 233"/>
                <a:gd name="T28" fmla="*/ 164 w 236"/>
                <a:gd name="T29" fmla="*/ 10 h 233"/>
                <a:gd name="T30" fmla="*/ 143 w 236"/>
                <a:gd name="T31" fmla="*/ 3 h 233"/>
                <a:gd name="T32" fmla="*/ 119 w 236"/>
                <a:gd name="T33" fmla="*/ 0 h 233"/>
                <a:gd name="T34" fmla="*/ 95 w 236"/>
                <a:gd name="T35" fmla="*/ 3 h 233"/>
                <a:gd name="T36" fmla="*/ 72 w 236"/>
                <a:gd name="T37" fmla="*/ 10 h 233"/>
                <a:gd name="T38" fmla="*/ 53 w 236"/>
                <a:gd name="T39" fmla="*/ 20 h 233"/>
                <a:gd name="T40" fmla="*/ 34 w 236"/>
                <a:gd name="T41" fmla="*/ 34 h 233"/>
                <a:gd name="T42" fmla="*/ 20 w 236"/>
                <a:gd name="T43" fmla="*/ 53 h 233"/>
                <a:gd name="T44" fmla="*/ 10 w 236"/>
                <a:gd name="T45" fmla="*/ 72 h 233"/>
                <a:gd name="T46" fmla="*/ 3 w 236"/>
                <a:gd name="T47" fmla="*/ 94 h 233"/>
                <a:gd name="T48" fmla="*/ 0 w 236"/>
                <a:gd name="T49" fmla="*/ 118 h 233"/>
                <a:gd name="T50" fmla="*/ 3 w 236"/>
                <a:gd name="T51" fmla="*/ 140 h 233"/>
                <a:gd name="T52" fmla="*/ 10 w 236"/>
                <a:gd name="T53" fmla="*/ 163 h 233"/>
                <a:gd name="T54" fmla="*/ 20 w 236"/>
                <a:gd name="T55" fmla="*/ 182 h 233"/>
                <a:gd name="T56" fmla="*/ 34 w 236"/>
                <a:gd name="T57" fmla="*/ 199 h 233"/>
                <a:gd name="T58" fmla="*/ 53 w 236"/>
                <a:gd name="T59" fmla="*/ 213 h 233"/>
                <a:gd name="T60" fmla="*/ 72 w 236"/>
                <a:gd name="T61" fmla="*/ 225 h 233"/>
                <a:gd name="T62" fmla="*/ 95 w 236"/>
                <a:gd name="T63" fmla="*/ 230 h 233"/>
                <a:gd name="T64" fmla="*/ 119 w 236"/>
                <a:gd name="T6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 h="233">
                  <a:moveTo>
                    <a:pt x="119" y="233"/>
                  </a:moveTo>
                  <a:lnTo>
                    <a:pt x="143" y="230"/>
                  </a:lnTo>
                  <a:lnTo>
                    <a:pt x="164" y="225"/>
                  </a:lnTo>
                  <a:lnTo>
                    <a:pt x="184" y="213"/>
                  </a:lnTo>
                  <a:lnTo>
                    <a:pt x="202" y="199"/>
                  </a:lnTo>
                  <a:lnTo>
                    <a:pt x="216" y="182"/>
                  </a:lnTo>
                  <a:lnTo>
                    <a:pt x="228" y="163"/>
                  </a:lnTo>
                  <a:lnTo>
                    <a:pt x="233" y="140"/>
                  </a:lnTo>
                  <a:lnTo>
                    <a:pt x="236" y="118"/>
                  </a:lnTo>
                  <a:lnTo>
                    <a:pt x="233" y="94"/>
                  </a:lnTo>
                  <a:lnTo>
                    <a:pt x="228" y="72"/>
                  </a:lnTo>
                  <a:lnTo>
                    <a:pt x="216" y="53"/>
                  </a:lnTo>
                  <a:lnTo>
                    <a:pt x="202" y="34"/>
                  </a:lnTo>
                  <a:lnTo>
                    <a:pt x="184" y="20"/>
                  </a:lnTo>
                  <a:lnTo>
                    <a:pt x="164" y="10"/>
                  </a:lnTo>
                  <a:lnTo>
                    <a:pt x="143" y="3"/>
                  </a:lnTo>
                  <a:lnTo>
                    <a:pt x="119" y="0"/>
                  </a:lnTo>
                  <a:lnTo>
                    <a:pt x="95" y="3"/>
                  </a:lnTo>
                  <a:lnTo>
                    <a:pt x="72" y="10"/>
                  </a:lnTo>
                  <a:lnTo>
                    <a:pt x="53" y="20"/>
                  </a:lnTo>
                  <a:lnTo>
                    <a:pt x="34" y="34"/>
                  </a:lnTo>
                  <a:lnTo>
                    <a:pt x="20" y="53"/>
                  </a:lnTo>
                  <a:lnTo>
                    <a:pt x="10" y="72"/>
                  </a:lnTo>
                  <a:lnTo>
                    <a:pt x="3" y="94"/>
                  </a:lnTo>
                  <a:lnTo>
                    <a:pt x="0" y="118"/>
                  </a:lnTo>
                  <a:lnTo>
                    <a:pt x="3" y="140"/>
                  </a:lnTo>
                  <a:lnTo>
                    <a:pt x="10" y="163"/>
                  </a:lnTo>
                  <a:lnTo>
                    <a:pt x="20" y="182"/>
                  </a:lnTo>
                  <a:lnTo>
                    <a:pt x="34" y="199"/>
                  </a:lnTo>
                  <a:lnTo>
                    <a:pt x="53" y="213"/>
                  </a:lnTo>
                  <a:lnTo>
                    <a:pt x="72" y="225"/>
                  </a:lnTo>
                  <a:lnTo>
                    <a:pt x="95" y="230"/>
                  </a:lnTo>
                  <a:lnTo>
                    <a:pt x="119" y="233"/>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0" name="Freeform 2792"/>
            <p:cNvSpPr>
              <a:spLocks/>
            </p:cNvSpPr>
            <p:nvPr/>
          </p:nvSpPr>
          <p:spPr bwMode="auto">
            <a:xfrm>
              <a:off x="1869" y="3337"/>
              <a:ext cx="129" cy="127"/>
            </a:xfrm>
            <a:custGeom>
              <a:avLst/>
              <a:gdLst>
                <a:gd name="T0" fmla="*/ 155 w 258"/>
                <a:gd name="T1" fmla="*/ 249 h 252"/>
                <a:gd name="T2" fmla="*/ 202 w 258"/>
                <a:gd name="T3" fmla="*/ 231 h 252"/>
                <a:gd name="T4" fmla="*/ 236 w 258"/>
                <a:gd name="T5" fmla="*/ 197 h 252"/>
                <a:gd name="T6" fmla="*/ 249 w 258"/>
                <a:gd name="T7" fmla="*/ 175 h 252"/>
                <a:gd name="T8" fmla="*/ 258 w 258"/>
                <a:gd name="T9" fmla="*/ 127 h 252"/>
                <a:gd name="T10" fmla="*/ 249 w 258"/>
                <a:gd name="T11" fmla="*/ 77 h 252"/>
                <a:gd name="T12" fmla="*/ 222 w 258"/>
                <a:gd name="T13" fmla="*/ 38 h 252"/>
                <a:gd name="T14" fmla="*/ 202 w 258"/>
                <a:gd name="T15" fmla="*/ 21 h 252"/>
                <a:gd name="T16" fmla="*/ 179 w 258"/>
                <a:gd name="T17" fmla="*/ 9 h 252"/>
                <a:gd name="T18" fmla="*/ 130 w 258"/>
                <a:gd name="T19" fmla="*/ 0 h 252"/>
                <a:gd name="T20" fmla="*/ 103 w 258"/>
                <a:gd name="T21" fmla="*/ 2 h 252"/>
                <a:gd name="T22" fmla="*/ 58 w 258"/>
                <a:gd name="T23" fmla="*/ 21 h 252"/>
                <a:gd name="T24" fmla="*/ 23 w 258"/>
                <a:gd name="T25" fmla="*/ 56 h 252"/>
                <a:gd name="T26" fmla="*/ 3 w 258"/>
                <a:gd name="T27" fmla="*/ 101 h 252"/>
                <a:gd name="T28" fmla="*/ 3 w 258"/>
                <a:gd name="T29" fmla="*/ 152 h 252"/>
                <a:gd name="T30" fmla="*/ 23 w 258"/>
                <a:gd name="T31" fmla="*/ 196 h 252"/>
                <a:gd name="T32" fmla="*/ 38 w 258"/>
                <a:gd name="T33" fmla="*/ 215 h 252"/>
                <a:gd name="T34" fmla="*/ 58 w 258"/>
                <a:gd name="T35" fmla="*/ 231 h 252"/>
                <a:gd name="T36" fmla="*/ 105 w 258"/>
                <a:gd name="T37" fmla="*/ 249 h 252"/>
                <a:gd name="T38" fmla="*/ 130 w 258"/>
                <a:gd name="T39" fmla="*/ 235 h 252"/>
                <a:gd name="T40" fmla="*/ 85 w 258"/>
                <a:gd name="T41" fmla="*/ 227 h 252"/>
                <a:gd name="T42" fmla="*/ 50 w 258"/>
                <a:gd name="T43" fmla="*/ 204 h 252"/>
                <a:gd name="T44" fmla="*/ 26 w 258"/>
                <a:gd name="T45" fmla="*/ 169 h 252"/>
                <a:gd name="T46" fmla="*/ 17 w 258"/>
                <a:gd name="T47" fmla="*/ 127 h 252"/>
                <a:gd name="T48" fmla="*/ 27 w 258"/>
                <a:gd name="T49" fmla="*/ 83 h 252"/>
                <a:gd name="T50" fmla="*/ 50 w 258"/>
                <a:gd name="T51" fmla="*/ 49 h 252"/>
                <a:gd name="T52" fmla="*/ 85 w 258"/>
                <a:gd name="T53" fmla="*/ 26 h 252"/>
                <a:gd name="T54" fmla="*/ 130 w 258"/>
                <a:gd name="T55" fmla="*/ 16 h 252"/>
                <a:gd name="T56" fmla="*/ 174 w 258"/>
                <a:gd name="T57" fmla="*/ 26 h 252"/>
                <a:gd name="T58" fmla="*/ 209 w 258"/>
                <a:gd name="T59" fmla="*/ 49 h 252"/>
                <a:gd name="T60" fmla="*/ 232 w 258"/>
                <a:gd name="T61" fmla="*/ 83 h 252"/>
                <a:gd name="T62" fmla="*/ 242 w 258"/>
                <a:gd name="T63" fmla="*/ 127 h 252"/>
                <a:gd name="T64" fmla="*/ 233 w 258"/>
                <a:gd name="T65" fmla="*/ 169 h 252"/>
                <a:gd name="T66" fmla="*/ 209 w 258"/>
                <a:gd name="T67" fmla="*/ 204 h 252"/>
                <a:gd name="T68" fmla="*/ 174 w 258"/>
                <a:gd name="T69" fmla="*/ 227 h 252"/>
                <a:gd name="T70" fmla="*/ 130 w 258"/>
                <a:gd name="T7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52">
                  <a:moveTo>
                    <a:pt x="130" y="252"/>
                  </a:moveTo>
                  <a:lnTo>
                    <a:pt x="155" y="249"/>
                  </a:lnTo>
                  <a:lnTo>
                    <a:pt x="179" y="244"/>
                  </a:lnTo>
                  <a:lnTo>
                    <a:pt x="202" y="231"/>
                  </a:lnTo>
                  <a:lnTo>
                    <a:pt x="220" y="215"/>
                  </a:lnTo>
                  <a:lnTo>
                    <a:pt x="236" y="197"/>
                  </a:lnTo>
                  <a:lnTo>
                    <a:pt x="236" y="196"/>
                  </a:lnTo>
                  <a:lnTo>
                    <a:pt x="249" y="175"/>
                  </a:lnTo>
                  <a:lnTo>
                    <a:pt x="256" y="152"/>
                  </a:lnTo>
                  <a:lnTo>
                    <a:pt x="258" y="127"/>
                  </a:lnTo>
                  <a:lnTo>
                    <a:pt x="256" y="101"/>
                  </a:lnTo>
                  <a:lnTo>
                    <a:pt x="249" y="77"/>
                  </a:lnTo>
                  <a:lnTo>
                    <a:pt x="236" y="56"/>
                  </a:lnTo>
                  <a:lnTo>
                    <a:pt x="222" y="38"/>
                  </a:lnTo>
                  <a:lnTo>
                    <a:pt x="220" y="38"/>
                  </a:lnTo>
                  <a:lnTo>
                    <a:pt x="202" y="21"/>
                  </a:lnTo>
                  <a:lnTo>
                    <a:pt x="181" y="11"/>
                  </a:lnTo>
                  <a:lnTo>
                    <a:pt x="179" y="9"/>
                  </a:lnTo>
                  <a:lnTo>
                    <a:pt x="155" y="2"/>
                  </a:lnTo>
                  <a:lnTo>
                    <a:pt x="130" y="0"/>
                  </a:lnTo>
                  <a:lnTo>
                    <a:pt x="105" y="2"/>
                  </a:lnTo>
                  <a:lnTo>
                    <a:pt x="103" y="2"/>
                  </a:lnTo>
                  <a:lnTo>
                    <a:pt x="79" y="9"/>
                  </a:lnTo>
                  <a:lnTo>
                    <a:pt x="58" y="21"/>
                  </a:lnTo>
                  <a:lnTo>
                    <a:pt x="38" y="38"/>
                  </a:lnTo>
                  <a:lnTo>
                    <a:pt x="23" y="56"/>
                  </a:lnTo>
                  <a:lnTo>
                    <a:pt x="10" y="77"/>
                  </a:lnTo>
                  <a:lnTo>
                    <a:pt x="3" y="101"/>
                  </a:lnTo>
                  <a:lnTo>
                    <a:pt x="0" y="127"/>
                  </a:lnTo>
                  <a:lnTo>
                    <a:pt x="3" y="152"/>
                  </a:lnTo>
                  <a:lnTo>
                    <a:pt x="11" y="175"/>
                  </a:lnTo>
                  <a:lnTo>
                    <a:pt x="23" y="196"/>
                  </a:lnTo>
                  <a:lnTo>
                    <a:pt x="23" y="197"/>
                  </a:lnTo>
                  <a:lnTo>
                    <a:pt x="38" y="215"/>
                  </a:lnTo>
                  <a:lnTo>
                    <a:pt x="57" y="231"/>
                  </a:lnTo>
                  <a:lnTo>
                    <a:pt x="58" y="231"/>
                  </a:lnTo>
                  <a:lnTo>
                    <a:pt x="79" y="244"/>
                  </a:lnTo>
                  <a:lnTo>
                    <a:pt x="105" y="249"/>
                  </a:lnTo>
                  <a:lnTo>
                    <a:pt x="130" y="252"/>
                  </a:lnTo>
                  <a:lnTo>
                    <a:pt x="130" y="235"/>
                  </a:lnTo>
                  <a:lnTo>
                    <a:pt x="107" y="232"/>
                  </a:lnTo>
                  <a:lnTo>
                    <a:pt x="85" y="227"/>
                  </a:lnTo>
                  <a:lnTo>
                    <a:pt x="67" y="217"/>
                  </a:lnTo>
                  <a:lnTo>
                    <a:pt x="50" y="204"/>
                  </a:lnTo>
                  <a:lnTo>
                    <a:pt x="37" y="187"/>
                  </a:lnTo>
                  <a:lnTo>
                    <a:pt x="26" y="169"/>
                  </a:lnTo>
                  <a:lnTo>
                    <a:pt x="20" y="149"/>
                  </a:lnTo>
                  <a:lnTo>
                    <a:pt x="17" y="127"/>
                  </a:lnTo>
                  <a:lnTo>
                    <a:pt x="20" y="104"/>
                  </a:lnTo>
                  <a:lnTo>
                    <a:pt x="27" y="83"/>
                  </a:lnTo>
                  <a:lnTo>
                    <a:pt x="37" y="64"/>
                  </a:lnTo>
                  <a:lnTo>
                    <a:pt x="50" y="49"/>
                  </a:lnTo>
                  <a:lnTo>
                    <a:pt x="67" y="35"/>
                  </a:lnTo>
                  <a:lnTo>
                    <a:pt x="85" y="26"/>
                  </a:lnTo>
                  <a:lnTo>
                    <a:pt x="107" y="19"/>
                  </a:lnTo>
                  <a:lnTo>
                    <a:pt x="130" y="16"/>
                  </a:lnTo>
                  <a:lnTo>
                    <a:pt x="153" y="19"/>
                  </a:lnTo>
                  <a:lnTo>
                    <a:pt x="174" y="26"/>
                  </a:lnTo>
                  <a:lnTo>
                    <a:pt x="194" y="35"/>
                  </a:lnTo>
                  <a:lnTo>
                    <a:pt x="209" y="49"/>
                  </a:lnTo>
                  <a:lnTo>
                    <a:pt x="222" y="64"/>
                  </a:lnTo>
                  <a:lnTo>
                    <a:pt x="232" y="83"/>
                  </a:lnTo>
                  <a:lnTo>
                    <a:pt x="239" y="104"/>
                  </a:lnTo>
                  <a:lnTo>
                    <a:pt x="242" y="127"/>
                  </a:lnTo>
                  <a:lnTo>
                    <a:pt x="239" y="149"/>
                  </a:lnTo>
                  <a:lnTo>
                    <a:pt x="233" y="169"/>
                  </a:lnTo>
                  <a:lnTo>
                    <a:pt x="222" y="187"/>
                  </a:lnTo>
                  <a:lnTo>
                    <a:pt x="209" y="204"/>
                  </a:lnTo>
                  <a:lnTo>
                    <a:pt x="194" y="217"/>
                  </a:lnTo>
                  <a:lnTo>
                    <a:pt x="174" y="227"/>
                  </a:lnTo>
                  <a:lnTo>
                    <a:pt x="153" y="232"/>
                  </a:lnTo>
                  <a:lnTo>
                    <a:pt x="130" y="235"/>
                  </a:lnTo>
                  <a:lnTo>
                    <a:pt x="130" y="2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1" name="Freeform 2793"/>
            <p:cNvSpPr>
              <a:spLocks/>
            </p:cNvSpPr>
            <p:nvPr/>
          </p:nvSpPr>
          <p:spPr bwMode="auto">
            <a:xfrm>
              <a:off x="1868" y="3260"/>
              <a:ext cx="72" cy="141"/>
            </a:xfrm>
            <a:custGeom>
              <a:avLst/>
              <a:gdLst>
                <a:gd name="T0" fmla="*/ 17 w 142"/>
                <a:gd name="T1" fmla="*/ 282 h 282"/>
                <a:gd name="T2" fmla="*/ 17 w 142"/>
                <a:gd name="T3" fmla="*/ 17 h 282"/>
                <a:gd name="T4" fmla="*/ 125 w 142"/>
                <a:gd name="T5" fmla="*/ 17 h 282"/>
                <a:gd name="T6" fmla="*/ 125 w 142"/>
                <a:gd name="T7" fmla="*/ 162 h 282"/>
                <a:gd name="T8" fmla="*/ 142 w 142"/>
                <a:gd name="T9" fmla="*/ 162 h 282"/>
                <a:gd name="T10" fmla="*/ 142 w 142"/>
                <a:gd name="T11" fmla="*/ 0 h 282"/>
                <a:gd name="T12" fmla="*/ 0 w 142"/>
                <a:gd name="T13" fmla="*/ 0 h 282"/>
                <a:gd name="T14" fmla="*/ 0 w 142"/>
                <a:gd name="T15" fmla="*/ 282 h 282"/>
                <a:gd name="T16" fmla="*/ 17 w 142"/>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82">
                  <a:moveTo>
                    <a:pt x="17" y="282"/>
                  </a:moveTo>
                  <a:lnTo>
                    <a:pt x="17" y="17"/>
                  </a:lnTo>
                  <a:lnTo>
                    <a:pt x="125" y="17"/>
                  </a:lnTo>
                  <a:lnTo>
                    <a:pt x="125" y="162"/>
                  </a:lnTo>
                  <a:lnTo>
                    <a:pt x="142" y="162"/>
                  </a:lnTo>
                  <a:lnTo>
                    <a:pt x="142" y="0"/>
                  </a:lnTo>
                  <a:lnTo>
                    <a:pt x="0" y="0"/>
                  </a:lnTo>
                  <a:lnTo>
                    <a:pt x="0" y="282"/>
                  </a:lnTo>
                  <a:lnTo>
                    <a:pt x="17" y="2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2" name="Freeform 2794"/>
            <p:cNvSpPr>
              <a:spLocks/>
            </p:cNvSpPr>
            <p:nvPr/>
          </p:nvSpPr>
          <p:spPr bwMode="auto">
            <a:xfrm>
              <a:off x="1911" y="3379"/>
              <a:ext cx="45" cy="43"/>
            </a:xfrm>
            <a:custGeom>
              <a:avLst/>
              <a:gdLst>
                <a:gd name="T0" fmla="*/ 45 w 89"/>
                <a:gd name="T1" fmla="*/ 86 h 86"/>
                <a:gd name="T2" fmla="*/ 61 w 89"/>
                <a:gd name="T3" fmla="*/ 83 h 86"/>
                <a:gd name="T4" fmla="*/ 75 w 89"/>
                <a:gd name="T5" fmla="*/ 75 h 86"/>
                <a:gd name="T6" fmla="*/ 86 w 89"/>
                <a:gd name="T7" fmla="*/ 60 h 86"/>
                <a:gd name="T8" fmla="*/ 89 w 89"/>
                <a:gd name="T9" fmla="*/ 44 h 86"/>
                <a:gd name="T10" fmla="*/ 86 w 89"/>
                <a:gd name="T11" fmla="*/ 25 h 86"/>
                <a:gd name="T12" fmla="*/ 75 w 89"/>
                <a:gd name="T13" fmla="*/ 13 h 86"/>
                <a:gd name="T14" fmla="*/ 61 w 89"/>
                <a:gd name="T15" fmla="*/ 3 h 86"/>
                <a:gd name="T16" fmla="*/ 45 w 89"/>
                <a:gd name="T17" fmla="*/ 0 h 86"/>
                <a:gd name="T18" fmla="*/ 28 w 89"/>
                <a:gd name="T19" fmla="*/ 3 h 86"/>
                <a:gd name="T20" fmla="*/ 14 w 89"/>
                <a:gd name="T21" fmla="*/ 13 h 86"/>
                <a:gd name="T22" fmla="*/ 3 w 89"/>
                <a:gd name="T23" fmla="*/ 25 h 86"/>
                <a:gd name="T24" fmla="*/ 0 w 89"/>
                <a:gd name="T25" fmla="*/ 44 h 86"/>
                <a:gd name="T26" fmla="*/ 3 w 89"/>
                <a:gd name="T27" fmla="*/ 60 h 86"/>
                <a:gd name="T28" fmla="*/ 14 w 89"/>
                <a:gd name="T29" fmla="*/ 73 h 86"/>
                <a:gd name="T30" fmla="*/ 28 w 89"/>
                <a:gd name="T31" fmla="*/ 83 h 86"/>
                <a:gd name="T32" fmla="*/ 45 w 89"/>
                <a:gd name="T33" fmla="*/ 86 h 86"/>
                <a:gd name="T34" fmla="*/ 45 w 89"/>
                <a:gd name="T35" fmla="*/ 69 h 86"/>
                <a:gd name="T36" fmla="*/ 34 w 89"/>
                <a:gd name="T37" fmla="*/ 66 h 86"/>
                <a:gd name="T38" fmla="*/ 25 w 89"/>
                <a:gd name="T39" fmla="*/ 62 h 86"/>
                <a:gd name="T40" fmla="*/ 20 w 89"/>
                <a:gd name="T41" fmla="*/ 52 h 86"/>
                <a:gd name="T42" fmla="*/ 17 w 89"/>
                <a:gd name="T43" fmla="*/ 44 h 86"/>
                <a:gd name="T44" fmla="*/ 20 w 89"/>
                <a:gd name="T45" fmla="*/ 34 h 86"/>
                <a:gd name="T46" fmla="*/ 25 w 89"/>
                <a:gd name="T47" fmla="*/ 24 h 86"/>
                <a:gd name="T48" fmla="*/ 34 w 89"/>
                <a:gd name="T49" fmla="*/ 20 h 86"/>
                <a:gd name="T50" fmla="*/ 45 w 89"/>
                <a:gd name="T51" fmla="*/ 17 h 86"/>
                <a:gd name="T52" fmla="*/ 55 w 89"/>
                <a:gd name="T53" fmla="*/ 20 h 86"/>
                <a:gd name="T54" fmla="*/ 63 w 89"/>
                <a:gd name="T55" fmla="*/ 24 h 86"/>
                <a:gd name="T56" fmla="*/ 69 w 89"/>
                <a:gd name="T57" fmla="*/ 34 h 86"/>
                <a:gd name="T58" fmla="*/ 72 w 89"/>
                <a:gd name="T59" fmla="*/ 44 h 86"/>
                <a:gd name="T60" fmla="*/ 69 w 89"/>
                <a:gd name="T61" fmla="*/ 52 h 86"/>
                <a:gd name="T62" fmla="*/ 63 w 89"/>
                <a:gd name="T63" fmla="*/ 62 h 86"/>
                <a:gd name="T64" fmla="*/ 55 w 89"/>
                <a:gd name="T65" fmla="*/ 66 h 86"/>
                <a:gd name="T66" fmla="*/ 45 w 89"/>
                <a:gd name="T67" fmla="*/ 69 h 86"/>
                <a:gd name="T68" fmla="*/ 45 w 89"/>
                <a:gd name="T6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6">
                  <a:moveTo>
                    <a:pt x="45" y="86"/>
                  </a:moveTo>
                  <a:lnTo>
                    <a:pt x="61" y="83"/>
                  </a:lnTo>
                  <a:lnTo>
                    <a:pt x="75" y="75"/>
                  </a:lnTo>
                  <a:lnTo>
                    <a:pt x="86" y="60"/>
                  </a:lnTo>
                  <a:lnTo>
                    <a:pt x="89" y="44"/>
                  </a:lnTo>
                  <a:lnTo>
                    <a:pt x="86" y="25"/>
                  </a:lnTo>
                  <a:lnTo>
                    <a:pt x="75" y="13"/>
                  </a:lnTo>
                  <a:lnTo>
                    <a:pt x="61" y="3"/>
                  </a:lnTo>
                  <a:lnTo>
                    <a:pt x="45" y="0"/>
                  </a:lnTo>
                  <a:lnTo>
                    <a:pt x="28" y="3"/>
                  </a:lnTo>
                  <a:lnTo>
                    <a:pt x="14" y="13"/>
                  </a:lnTo>
                  <a:lnTo>
                    <a:pt x="3" y="25"/>
                  </a:lnTo>
                  <a:lnTo>
                    <a:pt x="0" y="44"/>
                  </a:lnTo>
                  <a:lnTo>
                    <a:pt x="3" y="60"/>
                  </a:lnTo>
                  <a:lnTo>
                    <a:pt x="14" y="73"/>
                  </a:lnTo>
                  <a:lnTo>
                    <a:pt x="28" y="83"/>
                  </a:lnTo>
                  <a:lnTo>
                    <a:pt x="45" y="86"/>
                  </a:lnTo>
                  <a:lnTo>
                    <a:pt x="45" y="69"/>
                  </a:lnTo>
                  <a:lnTo>
                    <a:pt x="34" y="66"/>
                  </a:lnTo>
                  <a:lnTo>
                    <a:pt x="25" y="62"/>
                  </a:lnTo>
                  <a:lnTo>
                    <a:pt x="20" y="52"/>
                  </a:lnTo>
                  <a:lnTo>
                    <a:pt x="17" y="44"/>
                  </a:lnTo>
                  <a:lnTo>
                    <a:pt x="20" y="34"/>
                  </a:lnTo>
                  <a:lnTo>
                    <a:pt x="25" y="24"/>
                  </a:lnTo>
                  <a:lnTo>
                    <a:pt x="34" y="20"/>
                  </a:lnTo>
                  <a:lnTo>
                    <a:pt x="45" y="17"/>
                  </a:lnTo>
                  <a:lnTo>
                    <a:pt x="55" y="20"/>
                  </a:lnTo>
                  <a:lnTo>
                    <a:pt x="63" y="24"/>
                  </a:lnTo>
                  <a:lnTo>
                    <a:pt x="69" y="34"/>
                  </a:lnTo>
                  <a:lnTo>
                    <a:pt x="72" y="44"/>
                  </a:lnTo>
                  <a:lnTo>
                    <a:pt x="69" y="52"/>
                  </a:lnTo>
                  <a:lnTo>
                    <a:pt x="63" y="62"/>
                  </a:lnTo>
                  <a:lnTo>
                    <a:pt x="55" y="66"/>
                  </a:lnTo>
                  <a:lnTo>
                    <a:pt x="45" y="69"/>
                  </a:lnTo>
                  <a:lnTo>
                    <a:pt x="45" y="8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3" name="Freeform 2795"/>
            <p:cNvSpPr>
              <a:spLocks/>
            </p:cNvSpPr>
            <p:nvPr/>
          </p:nvSpPr>
          <p:spPr bwMode="auto">
            <a:xfrm>
              <a:off x="1916" y="3384"/>
              <a:ext cx="35" cy="33"/>
            </a:xfrm>
            <a:custGeom>
              <a:avLst/>
              <a:gdLst>
                <a:gd name="T0" fmla="*/ 35 w 69"/>
                <a:gd name="T1" fmla="*/ 66 h 66"/>
                <a:gd name="T2" fmla="*/ 48 w 69"/>
                <a:gd name="T3" fmla="*/ 63 h 66"/>
                <a:gd name="T4" fmla="*/ 59 w 69"/>
                <a:gd name="T5" fmla="*/ 56 h 66"/>
                <a:gd name="T6" fmla="*/ 66 w 69"/>
                <a:gd name="T7" fmla="*/ 46 h 66"/>
                <a:gd name="T8" fmla="*/ 69 w 69"/>
                <a:gd name="T9" fmla="*/ 34 h 66"/>
                <a:gd name="T10" fmla="*/ 66 w 69"/>
                <a:gd name="T11" fmla="*/ 21 h 66"/>
                <a:gd name="T12" fmla="*/ 59 w 69"/>
                <a:gd name="T13" fmla="*/ 10 h 66"/>
                <a:gd name="T14" fmla="*/ 48 w 69"/>
                <a:gd name="T15" fmla="*/ 3 h 66"/>
                <a:gd name="T16" fmla="*/ 35 w 69"/>
                <a:gd name="T17" fmla="*/ 0 h 66"/>
                <a:gd name="T18" fmla="*/ 21 w 69"/>
                <a:gd name="T19" fmla="*/ 3 h 66"/>
                <a:gd name="T20" fmla="*/ 10 w 69"/>
                <a:gd name="T21" fmla="*/ 10 h 66"/>
                <a:gd name="T22" fmla="*/ 3 w 69"/>
                <a:gd name="T23" fmla="*/ 21 h 66"/>
                <a:gd name="T24" fmla="*/ 0 w 69"/>
                <a:gd name="T25" fmla="*/ 34 h 66"/>
                <a:gd name="T26" fmla="*/ 3 w 69"/>
                <a:gd name="T27" fmla="*/ 46 h 66"/>
                <a:gd name="T28" fmla="*/ 10 w 69"/>
                <a:gd name="T29" fmla="*/ 56 h 66"/>
                <a:gd name="T30" fmla="*/ 21 w 69"/>
                <a:gd name="T31" fmla="*/ 63 h 66"/>
                <a:gd name="T32" fmla="*/ 35 w 69"/>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6">
                  <a:moveTo>
                    <a:pt x="35" y="66"/>
                  </a:moveTo>
                  <a:lnTo>
                    <a:pt x="48" y="63"/>
                  </a:lnTo>
                  <a:lnTo>
                    <a:pt x="59" y="56"/>
                  </a:lnTo>
                  <a:lnTo>
                    <a:pt x="66" y="46"/>
                  </a:lnTo>
                  <a:lnTo>
                    <a:pt x="69" y="34"/>
                  </a:lnTo>
                  <a:lnTo>
                    <a:pt x="66" y="21"/>
                  </a:lnTo>
                  <a:lnTo>
                    <a:pt x="59" y="10"/>
                  </a:lnTo>
                  <a:lnTo>
                    <a:pt x="48" y="3"/>
                  </a:lnTo>
                  <a:lnTo>
                    <a:pt x="35" y="0"/>
                  </a:lnTo>
                  <a:lnTo>
                    <a:pt x="21" y="3"/>
                  </a:lnTo>
                  <a:lnTo>
                    <a:pt x="10" y="10"/>
                  </a:lnTo>
                  <a:lnTo>
                    <a:pt x="3" y="21"/>
                  </a:lnTo>
                  <a:lnTo>
                    <a:pt x="0" y="34"/>
                  </a:lnTo>
                  <a:lnTo>
                    <a:pt x="3" y="46"/>
                  </a:lnTo>
                  <a:lnTo>
                    <a:pt x="10" y="56"/>
                  </a:lnTo>
                  <a:lnTo>
                    <a:pt x="21" y="63"/>
                  </a:lnTo>
                  <a:lnTo>
                    <a:pt x="35" y="66"/>
                  </a:lnTo>
                  <a:close/>
                </a:path>
              </a:pathLst>
            </a:custGeom>
            <a:solidFill>
              <a:srgbClr val="FFFFFF"/>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4" name="Freeform 2796"/>
            <p:cNvSpPr>
              <a:spLocks/>
            </p:cNvSpPr>
            <p:nvPr/>
          </p:nvSpPr>
          <p:spPr bwMode="auto">
            <a:xfrm>
              <a:off x="2049" y="3265"/>
              <a:ext cx="63" cy="120"/>
            </a:xfrm>
            <a:custGeom>
              <a:avLst/>
              <a:gdLst>
                <a:gd name="T0" fmla="*/ 0 w 126"/>
                <a:gd name="T1" fmla="*/ 238 h 238"/>
                <a:gd name="T2" fmla="*/ 0 w 126"/>
                <a:gd name="T3" fmla="*/ 0 h 238"/>
                <a:gd name="T4" fmla="*/ 126 w 126"/>
                <a:gd name="T5" fmla="*/ 0 h 238"/>
                <a:gd name="T6" fmla="*/ 126 w 126"/>
                <a:gd name="T7" fmla="*/ 152 h 238"/>
                <a:gd name="T8" fmla="*/ 86 w 126"/>
                <a:gd name="T9" fmla="*/ 156 h 238"/>
                <a:gd name="T10" fmla="*/ 52 w 126"/>
                <a:gd name="T11" fmla="*/ 170 h 238"/>
                <a:gd name="T12" fmla="*/ 23 w 126"/>
                <a:gd name="T13" fmla="*/ 200 h 238"/>
                <a:gd name="T14" fmla="*/ 7 w 126"/>
                <a:gd name="T15" fmla="*/ 225 h 238"/>
                <a:gd name="T16" fmla="*/ 0 w 126"/>
                <a:gd name="T17"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38">
                  <a:moveTo>
                    <a:pt x="0" y="238"/>
                  </a:moveTo>
                  <a:lnTo>
                    <a:pt x="0" y="0"/>
                  </a:lnTo>
                  <a:lnTo>
                    <a:pt x="126" y="0"/>
                  </a:lnTo>
                  <a:lnTo>
                    <a:pt x="126" y="152"/>
                  </a:lnTo>
                  <a:lnTo>
                    <a:pt x="86" y="156"/>
                  </a:lnTo>
                  <a:lnTo>
                    <a:pt x="52" y="170"/>
                  </a:lnTo>
                  <a:lnTo>
                    <a:pt x="23" y="200"/>
                  </a:lnTo>
                  <a:lnTo>
                    <a:pt x="7" y="225"/>
                  </a:lnTo>
                  <a:lnTo>
                    <a:pt x="0" y="238"/>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5" name="Freeform 2797"/>
            <p:cNvSpPr>
              <a:spLocks/>
            </p:cNvSpPr>
            <p:nvPr/>
          </p:nvSpPr>
          <p:spPr bwMode="auto">
            <a:xfrm>
              <a:off x="2050" y="3342"/>
              <a:ext cx="119" cy="117"/>
            </a:xfrm>
            <a:custGeom>
              <a:avLst/>
              <a:gdLst>
                <a:gd name="T0" fmla="*/ 119 w 237"/>
                <a:gd name="T1" fmla="*/ 233 h 233"/>
                <a:gd name="T2" fmla="*/ 143 w 237"/>
                <a:gd name="T3" fmla="*/ 230 h 233"/>
                <a:gd name="T4" fmla="*/ 165 w 237"/>
                <a:gd name="T5" fmla="*/ 225 h 233"/>
                <a:gd name="T6" fmla="*/ 185 w 237"/>
                <a:gd name="T7" fmla="*/ 213 h 233"/>
                <a:gd name="T8" fmla="*/ 203 w 237"/>
                <a:gd name="T9" fmla="*/ 199 h 233"/>
                <a:gd name="T10" fmla="*/ 217 w 237"/>
                <a:gd name="T11" fmla="*/ 182 h 233"/>
                <a:gd name="T12" fmla="*/ 227 w 237"/>
                <a:gd name="T13" fmla="*/ 163 h 233"/>
                <a:gd name="T14" fmla="*/ 234 w 237"/>
                <a:gd name="T15" fmla="*/ 140 h 233"/>
                <a:gd name="T16" fmla="*/ 237 w 237"/>
                <a:gd name="T17" fmla="*/ 118 h 233"/>
                <a:gd name="T18" fmla="*/ 234 w 237"/>
                <a:gd name="T19" fmla="*/ 94 h 233"/>
                <a:gd name="T20" fmla="*/ 227 w 237"/>
                <a:gd name="T21" fmla="*/ 72 h 233"/>
                <a:gd name="T22" fmla="*/ 217 w 237"/>
                <a:gd name="T23" fmla="*/ 53 h 233"/>
                <a:gd name="T24" fmla="*/ 203 w 237"/>
                <a:gd name="T25" fmla="*/ 34 h 233"/>
                <a:gd name="T26" fmla="*/ 185 w 237"/>
                <a:gd name="T27" fmla="*/ 20 h 233"/>
                <a:gd name="T28" fmla="*/ 165 w 237"/>
                <a:gd name="T29" fmla="*/ 10 h 233"/>
                <a:gd name="T30" fmla="*/ 143 w 237"/>
                <a:gd name="T31" fmla="*/ 3 h 233"/>
                <a:gd name="T32" fmla="*/ 119 w 237"/>
                <a:gd name="T33" fmla="*/ 0 h 233"/>
                <a:gd name="T34" fmla="*/ 95 w 237"/>
                <a:gd name="T35" fmla="*/ 3 h 233"/>
                <a:gd name="T36" fmla="*/ 72 w 237"/>
                <a:gd name="T37" fmla="*/ 10 h 233"/>
                <a:gd name="T38" fmla="*/ 52 w 237"/>
                <a:gd name="T39" fmla="*/ 20 h 233"/>
                <a:gd name="T40" fmla="*/ 35 w 237"/>
                <a:gd name="T41" fmla="*/ 34 h 233"/>
                <a:gd name="T42" fmla="*/ 20 w 237"/>
                <a:gd name="T43" fmla="*/ 53 h 233"/>
                <a:gd name="T44" fmla="*/ 10 w 237"/>
                <a:gd name="T45" fmla="*/ 72 h 233"/>
                <a:gd name="T46" fmla="*/ 3 w 237"/>
                <a:gd name="T47" fmla="*/ 94 h 233"/>
                <a:gd name="T48" fmla="*/ 0 w 237"/>
                <a:gd name="T49" fmla="*/ 118 h 233"/>
                <a:gd name="T50" fmla="*/ 3 w 237"/>
                <a:gd name="T51" fmla="*/ 140 h 233"/>
                <a:gd name="T52" fmla="*/ 10 w 237"/>
                <a:gd name="T53" fmla="*/ 163 h 233"/>
                <a:gd name="T54" fmla="*/ 20 w 237"/>
                <a:gd name="T55" fmla="*/ 182 h 233"/>
                <a:gd name="T56" fmla="*/ 35 w 237"/>
                <a:gd name="T57" fmla="*/ 199 h 233"/>
                <a:gd name="T58" fmla="*/ 52 w 237"/>
                <a:gd name="T59" fmla="*/ 213 h 233"/>
                <a:gd name="T60" fmla="*/ 72 w 237"/>
                <a:gd name="T61" fmla="*/ 225 h 233"/>
                <a:gd name="T62" fmla="*/ 95 w 237"/>
                <a:gd name="T63" fmla="*/ 230 h 233"/>
                <a:gd name="T64" fmla="*/ 119 w 237"/>
                <a:gd name="T65"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7" h="233">
                  <a:moveTo>
                    <a:pt x="119" y="233"/>
                  </a:moveTo>
                  <a:lnTo>
                    <a:pt x="143" y="230"/>
                  </a:lnTo>
                  <a:lnTo>
                    <a:pt x="165" y="225"/>
                  </a:lnTo>
                  <a:lnTo>
                    <a:pt x="185" y="213"/>
                  </a:lnTo>
                  <a:lnTo>
                    <a:pt x="203" y="199"/>
                  </a:lnTo>
                  <a:lnTo>
                    <a:pt x="217" y="182"/>
                  </a:lnTo>
                  <a:lnTo>
                    <a:pt x="227" y="163"/>
                  </a:lnTo>
                  <a:lnTo>
                    <a:pt x="234" y="140"/>
                  </a:lnTo>
                  <a:lnTo>
                    <a:pt x="237" y="118"/>
                  </a:lnTo>
                  <a:lnTo>
                    <a:pt x="234" y="94"/>
                  </a:lnTo>
                  <a:lnTo>
                    <a:pt x="227" y="72"/>
                  </a:lnTo>
                  <a:lnTo>
                    <a:pt x="217" y="53"/>
                  </a:lnTo>
                  <a:lnTo>
                    <a:pt x="203" y="34"/>
                  </a:lnTo>
                  <a:lnTo>
                    <a:pt x="185" y="20"/>
                  </a:lnTo>
                  <a:lnTo>
                    <a:pt x="165" y="10"/>
                  </a:lnTo>
                  <a:lnTo>
                    <a:pt x="143" y="3"/>
                  </a:lnTo>
                  <a:lnTo>
                    <a:pt x="119" y="0"/>
                  </a:lnTo>
                  <a:lnTo>
                    <a:pt x="95" y="3"/>
                  </a:lnTo>
                  <a:lnTo>
                    <a:pt x="72" y="10"/>
                  </a:lnTo>
                  <a:lnTo>
                    <a:pt x="52" y="20"/>
                  </a:lnTo>
                  <a:lnTo>
                    <a:pt x="35" y="34"/>
                  </a:lnTo>
                  <a:lnTo>
                    <a:pt x="20" y="53"/>
                  </a:lnTo>
                  <a:lnTo>
                    <a:pt x="10" y="72"/>
                  </a:lnTo>
                  <a:lnTo>
                    <a:pt x="3" y="94"/>
                  </a:lnTo>
                  <a:lnTo>
                    <a:pt x="0" y="118"/>
                  </a:lnTo>
                  <a:lnTo>
                    <a:pt x="3" y="140"/>
                  </a:lnTo>
                  <a:lnTo>
                    <a:pt x="10" y="163"/>
                  </a:lnTo>
                  <a:lnTo>
                    <a:pt x="20" y="182"/>
                  </a:lnTo>
                  <a:lnTo>
                    <a:pt x="35" y="199"/>
                  </a:lnTo>
                  <a:lnTo>
                    <a:pt x="52" y="213"/>
                  </a:lnTo>
                  <a:lnTo>
                    <a:pt x="72" y="225"/>
                  </a:lnTo>
                  <a:lnTo>
                    <a:pt x="95" y="230"/>
                  </a:lnTo>
                  <a:lnTo>
                    <a:pt x="119" y="233"/>
                  </a:lnTo>
                  <a:close/>
                </a:path>
              </a:pathLst>
            </a:custGeom>
            <a:solidFill>
              <a:srgbClr val="C0C0C0"/>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6" name="Freeform 2798"/>
            <p:cNvSpPr>
              <a:spLocks/>
            </p:cNvSpPr>
            <p:nvPr/>
          </p:nvSpPr>
          <p:spPr bwMode="auto">
            <a:xfrm>
              <a:off x="2045" y="3337"/>
              <a:ext cx="130" cy="127"/>
            </a:xfrm>
            <a:custGeom>
              <a:avLst/>
              <a:gdLst>
                <a:gd name="T0" fmla="*/ 155 w 259"/>
                <a:gd name="T1" fmla="*/ 249 h 252"/>
                <a:gd name="T2" fmla="*/ 201 w 259"/>
                <a:gd name="T3" fmla="*/ 231 h 252"/>
                <a:gd name="T4" fmla="*/ 221 w 259"/>
                <a:gd name="T5" fmla="*/ 215 h 252"/>
                <a:gd name="T6" fmla="*/ 237 w 259"/>
                <a:gd name="T7" fmla="*/ 196 h 252"/>
                <a:gd name="T8" fmla="*/ 257 w 259"/>
                <a:gd name="T9" fmla="*/ 152 h 252"/>
                <a:gd name="T10" fmla="*/ 257 w 259"/>
                <a:gd name="T11" fmla="*/ 101 h 252"/>
                <a:gd name="T12" fmla="*/ 237 w 259"/>
                <a:gd name="T13" fmla="*/ 56 h 252"/>
                <a:gd name="T14" fmla="*/ 201 w 259"/>
                <a:gd name="T15" fmla="*/ 21 h 252"/>
                <a:gd name="T16" fmla="*/ 156 w 259"/>
                <a:gd name="T17" fmla="*/ 2 h 252"/>
                <a:gd name="T18" fmla="*/ 130 w 259"/>
                <a:gd name="T19" fmla="*/ 0 h 252"/>
                <a:gd name="T20" fmla="*/ 80 w 259"/>
                <a:gd name="T21" fmla="*/ 9 h 252"/>
                <a:gd name="T22" fmla="*/ 58 w 259"/>
                <a:gd name="T23" fmla="*/ 21 h 252"/>
                <a:gd name="T24" fmla="*/ 22 w 259"/>
                <a:gd name="T25" fmla="*/ 56 h 252"/>
                <a:gd name="T26" fmla="*/ 2 w 259"/>
                <a:gd name="T27" fmla="*/ 101 h 252"/>
                <a:gd name="T28" fmla="*/ 2 w 259"/>
                <a:gd name="T29" fmla="*/ 152 h 252"/>
                <a:gd name="T30" fmla="*/ 22 w 259"/>
                <a:gd name="T31" fmla="*/ 196 h 252"/>
                <a:gd name="T32" fmla="*/ 38 w 259"/>
                <a:gd name="T33" fmla="*/ 215 h 252"/>
                <a:gd name="T34" fmla="*/ 58 w 259"/>
                <a:gd name="T35" fmla="*/ 231 h 252"/>
                <a:gd name="T36" fmla="*/ 104 w 259"/>
                <a:gd name="T37" fmla="*/ 249 h 252"/>
                <a:gd name="T38" fmla="*/ 130 w 259"/>
                <a:gd name="T39" fmla="*/ 235 h 252"/>
                <a:gd name="T40" fmla="*/ 86 w 259"/>
                <a:gd name="T41" fmla="*/ 227 h 252"/>
                <a:gd name="T42" fmla="*/ 49 w 259"/>
                <a:gd name="T43" fmla="*/ 204 h 252"/>
                <a:gd name="T44" fmla="*/ 25 w 259"/>
                <a:gd name="T45" fmla="*/ 169 h 252"/>
                <a:gd name="T46" fmla="*/ 17 w 259"/>
                <a:gd name="T47" fmla="*/ 127 h 252"/>
                <a:gd name="T48" fmla="*/ 26 w 259"/>
                <a:gd name="T49" fmla="*/ 83 h 252"/>
                <a:gd name="T50" fmla="*/ 49 w 259"/>
                <a:gd name="T51" fmla="*/ 49 h 252"/>
                <a:gd name="T52" fmla="*/ 86 w 259"/>
                <a:gd name="T53" fmla="*/ 26 h 252"/>
                <a:gd name="T54" fmla="*/ 130 w 259"/>
                <a:gd name="T55" fmla="*/ 16 h 252"/>
                <a:gd name="T56" fmla="*/ 175 w 259"/>
                <a:gd name="T57" fmla="*/ 26 h 252"/>
                <a:gd name="T58" fmla="*/ 210 w 259"/>
                <a:gd name="T59" fmla="*/ 49 h 252"/>
                <a:gd name="T60" fmla="*/ 233 w 259"/>
                <a:gd name="T61" fmla="*/ 83 h 252"/>
                <a:gd name="T62" fmla="*/ 242 w 259"/>
                <a:gd name="T63" fmla="*/ 127 h 252"/>
                <a:gd name="T64" fmla="*/ 234 w 259"/>
                <a:gd name="T65" fmla="*/ 169 h 252"/>
                <a:gd name="T66" fmla="*/ 210 w 259"/>
                <a:gd name="T67" fmla="*/ 204 h 252"/>
                <a:gd name="T68" fmla="*/ 175 w 259"/>
                <a:gd name="T69" fmla="*/ 227 h 252"/>
                <a:gd name="T70" fmla="*/ 130 w 259"/>
                <a:gd name="T71" fmla="*/ 23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9" h="252">
                  <a:moveTo>
                    <a:pt x="130" y="252"/>
                  </a:moveTo>
                  <a:lnTo>
                    <a:pt x="155" y="249"/>
                  </a:lnTo>
                  <a:lnTo>
                    <a:pt x="180" y="244"/>
                  </a:lnTo>
                  <a:lnTo>
                    <a:pt x="201" y="231"/>
                  </a:lnTo>
                  <a:lnTo>
                    <a:pt x="203" y="231"/>
                  </a:lnTo>
                  <a:lnTo>
                    <a:pt x="221" y="215"/>
                  </a:lnTo>
                  <a:lnTo>
                    <a:pt x="237" y="197"/>
                  </a:lnTo>
                  <a:lnTo>
                    <a:pt x="237" y="196"/>
                  </a:lnTo>
                  <a:lnTo>
                    <a:pt x="249" y="175"/>
                  </a:lnTo>
                  <a:lnTo>
                    <a:pt x="257" y="152"/>
                  </a:lnTo>
                  <a:lnTo>
                    <a:pt x="259" y="127"/>
                  </a:lnTo>
                  <a:lnTo>
                    <a:pt x="257" y="101"/>
                  </a:lnTo>
                  <a:lnTo>
                    <a:pt x="249" y="77"/>
                  </a:lnTo>
                  <a:lnTo>
                    <a:pt x="237" y="56"/>
                  </a:lnTo>
                  <a:lnTo>
                    <a:pt x="221" y="38"/>
                  </a:lnTo>
                  <a:lnTo>
                    <a:pt x="201" y="21"/>
                  </a:lnTo>
                  <a:lnTo>
                    <a:pt x="180" y="9"/>
                  </a:lnTo>
                  <a:lnTo>
                    <a:pt x="156" y="2"/>
                  </a:lnTo>
                  <a:lnTo>
                    <a:pt x="155" y="2"/>
                  </a:lnTo>
                  <a:lnTo>
                    <a:pt x="130" y="0"/>
                  </a:lnTo>
                  <a:lnTo>
                    <a:pt x="104" y="2"/>
                  </a:lnTo>
                  <a:lnTo>
                    <a:pt x="80" y="9"/>
                  </a:lnTo>
                  <a:lnTo>
                    <a:pt x="79" y="11"/>
                  </a:lnTo>
                  <a:lnTo>
                    <a:pt x="58" y="21"/>
                  </a:lnTo>
                  <a:lnTo>
                    <a:pt x="38" y="38"/>
                  </a:lnTo>
                  <a:lnTo>
                    <a:pt x="22" y="56"/>
                  </a:lnTo>
                  <a:lnTo>
                    <a:pt x="10" y="77"/>
                  </a:lnTo>
                  <a:lnTo>
                    <a:pt x="2" y="101"/>
                  </a:lnTo>
                  <a:lnTo>
                    <a:pt x="0" y="127"/>
                  </a:lnTo>
                  <a:lnTo>
                    <a:pt x="2" y="152"/>
                  </a:lnTo>
                  <a:lnTo>
                    <a:pt x="11" y="175"/>
                  </a:lnTo>
                  <a:lnTo>
                    <a:pt x="22" y="196"/>
                  </a:lnTo>
                  <a:lnTo>
                    <a:pt x="22" y="197"/>
                  </a:lnTo>
                  <a:lnTo>
                    <a:pt x="38" y="215"/>
                  </a:lnTo>
                  <a:lnTo>
                    <a:pt x="56" y="231"/>
                  </a:lnTo>
                  <a:lnTo>
                    <a:pt x="58" y="231"/>
                  </a:lnTo>
                  <a:lnTo>
                    <a:pt x="80" y="244"/>
                  </a:lnTo>
                  <a:lnTo>
                    <a:pt x="104" y="249"/>
                  </a:lnTo>
                  <a:lnTo>
                    <a:pt x="130" y="252"/>
                  </a:lnTo>
                  <a:lnTo>
                    <a:pt x="130" y="235"/>
                  </a:lnTo>
                  <a:lnTo>
                    <a:pt x="107" y="232"/>
                  </a:lnTo>
                  <a:lnTo>
                    <a:pt x="86" y="227"/>
                  </a:lnTo>
                  <a:lnTo>
                    <a:pt x="66" y="217"/>
                  </a:lnTo>
                  <a:lnTo>
                    <a:pt x="49" y="204"/>
                  </a:lnTo>
                  <a:lnTo>
                    <a:pt x="36" y="187"/>
                  </a:lnTo>
                  <a:lnTo>
                    <a:pt x="25" y="169"/>
                  </a:lnTo>
                  <a:lnTo>
                    <a:pt x="19" y="149"/>
                  </a:lnTo>
                  <a:lnTo>
                    <a:pt x="17" y="127"/>
                  </a:lnTo>
                  <a:lnTo>
                    <a:pt x="19" y="104"/>
                  </a:lnTo>
                  <a:lnTo>
                    <a:pt x="26" y="83"/>
                  </a:lnTo>
                  <a:lnTo>
                    <a:pt x="36" y="64"/>
                  </a:lnTo>
                  <a:lnTo>
                    <a:pt x="49" y="49"/>
                  </a:lnTo>
                  <a:lnTo>
                    <a:pt x="66" y="35"/>
                  </a:lnTo>
                  <a:lnTo>
                    <a:pt x="86" y="26"/>
                  </a:lnTo>
                  <a:lnTo>
                    <a:pt x="107" y="19"/>
                  </a:lnTo>
                  <a:lnTo>
                    <a:pt x="130" y="16"/>
                  </a:lnTo>
                  <a:lnTo>
                    <a:pt x="152" y="19"/>
                  </a:lnTo>
                  <a:lnTo>
                    <a:pt x="175" y="26"/>
                  </a:lnTo>
                  <a:lnTo>
                    <a:pt x="193" y="35"/>
                  </a:lnTo>
                  <a:lnTo>
                    <a:pt x="210" y="49"/>
                  </a:lnTo>
                  <a:lnTo>
                    <a:pt x="223" y="64"/>
                  </a:lnTo>
                  <a:lnTo>
                    <a:pt x="233" y="83"/>
                  </a:lnTo>
                  <a:lnTo>
                    <a:pt x="240" y="104"/>
                  </a:lnTo>
                  <a:lnTo>
                    <a:pt x="242" y="127"/>
                  </a:lnTo>
                  <a:lnTo>
                    <a:pt x="240" y="149"/>
                  </a:lnTo>
                  <a:lnTo>
                    <a:pt x="234" y="169"/>
                  </a:lnTo>
                  <a:lnTo>
                    <a:pt x="223" y="187"/>
                  </a:lnTo>
                  <a:lnTo>
                    <a:pt x="210" y="204"/>
                  </a:lnTo>
                  <a:lnTo>
                    <a:pt x="193" y="217"/>
                  </a:lnTo>
                  <a:lnTo>
                    <a:pt x="175" y="227"/>
                  </a:lnTo>
                  <a:lnTo>
                    <a:pt x="152" y="232"/>
                  </a:lnTo>
                  <a:lnTo>
                    <a:pt x="130" y="235"/>
                  </a:lnTo>
                  <a:lnTo>
                    <a:pt x="130" y="25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7" name="Freeform 2799"/>
            <p:cNvSpPr>
              <a:spLocks/>
            </p:cNvSpPr>
            <p:nvPr/>
          </p:nvSpPr>
          <p:spPr bwMode="auto">
            <a:xfrm>
              <a:off x="2045" y="3260"/>
              <a:ext cx="71" cy="141"/>
            </a:xfrm>
            <a:custGeom>
              <a:avLst/>
              <a:gdLst>
                <a:gd name="T0" fmla="*/ 17 w 142"/>
                <a:gd name="T1" fmla="*/ 282 h 282"/>
                <a:gd name="T2" fmla="*/ 17 w 142"/>
                <a:gd name="T3" fmla="*/ 17 h 282"/>
                <a:gd name="T4" fmla="*/ 125 w 142"/>
                <a:gd name="T5" fmla="*/ 17 h 282"/>
                <a:gd name="T6" fmla="*/ 125 w 142"/>
                <a:gd name="T7" fmla="*/ 162 h 282"/>
                <a:gd name="T8" fmla="*/ 142 w 142"/>
                <a:gd name="T9" fmla="*/ 162 h 282"/>
                <a:gd name="T10" fmla="*/ 142 w 142"/>
                <a:gd name="T11" fmla="*/ 0 h 282"/>
                <a:gd name="T12" fmla="*/ 0 w 142"/>
                <a:gd name="T13" fmla="*/ 0 h 282"/>
                <a:gd name="T14" fmla="*/ 0 w 142"/>
                <a:gd name="T15" fmla="*/ 282 h 282"/>
                <a:gd name="T16" fmla="*/ 17 w 142"/>
                <a:gd name="T17"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282">
                  <a:moveTo>
                    <a:pt x="17" y="282"/>
                  </a:moveTo>
                  <a:lnTo>
                    <a:pt x="17" y="17"/>
                  </a:lnTo>
                  <a:lnTo>
                    <a:pt x="125" y="17"/>
                  </a:lnTo>
                  <a:lnTo>
                    <a:pt x="125" y="162"/>
                  </a:lnTo>
                  <a:lnTo>
                    <a:pt x="142" y="162"/>
                  </a:lnTo>
                  <a:lnTo>
                    <a:pt x="142" y="0"/>
                  </a:lnTo>
                  <a:lnTo>
                    <a:pt x="0" y="0"/>
                  </a:lnTo>
                  <a:lnTo>
                    <a:pt x="0" y="282"/>
                  </a:lnTo>
                  <a:lnTo>
                    <a:pt x="17" y="2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8" name="Freeform 2800"/>
            <p:cNvSpPr>
              <a:spLocks/>
            </p:cNvSpPr>
            <p:nvPr/>
          </p:nvSpPr>
          <p:spPr bwMode="auto">
            <a:xfrm>
              <a:off x="2088" y="3379"/>
              <a:ext cx="44" cy="43"/>
            </a:xfrm>
            <a:custGeom>
              <a:avLst/>
              <a:gdLst>
                <a:gd name="T0" fmla="*/ 44 w 89"/>
                <a:gd name="T1" fmla="*/ 86 h 86"/>
                <a:gd name="T2" fmla="*/ 60 w 89"/>
                <a:gd name="T3" fmla="*/ 83 h 86"/>
                <a:gd name="T4" fmla="*/ 75 w 89"/>
                <a:gd name="T5" fmla="*/ 75 h 86"/>
                <a:gd name="T6" fmla="*/ 86 w 89"/>
                <a:gd name="T7" fmla="*/ 60 h 86"/>
                <a:gd name="T8" fmla="*/ 89 w 89"/>
                <a:gd name="T9" fmla="*/ 44 h 86"/>
                <a:gd name="T10" fmla="*/ 86 w 89"/>
                <a:gd name="T11" fmla="*/ 25 h 86"/>
                <a:gd name="T12" fmla="*/ 75 w 89"/>
                <a:gd name="T13" fmla="*/ 13 h 86"/>
                <a:gd name="T14" fmla="*/ 60 w 89"/>
                <a:gd name="T15" fmla="*/ 3 h 86"/>
                <a:gd name="T16" fmla="*/ 44 w 89"/>
                <a:gd name="T17" fmla="*/ 0 h 86"/>
                <a:gd name="T18" fmla="*/ 27 w 89"/>
                <a:gd name="T19" fmla="*/ 3 h 86"/>
                <a:gd name="T20" fmla="*/ 12 w 89"/>
                <a:gd name="T21" fmla="*/ 13 h 86"/>
                <a:gd name="T22" fmla="*/ 3 w 89"/>
                <a:gd name="T23" fmla="*/ 27 h 86"/>
                <a:gd name="T24" fmla="*/ 0 w 89"/>
                <a:gd name="T25" fmla="*/ 44 h 86"/>
                <a:gd name="T26" fmla="*/ 3 w 89"/>
                <a:gd name="T27" fmla="*/ 59 h 86"/>
                <a:gd name="T28" fmla="*/ 12 w 89"/>
                <a:gd name="T29" fmla="*/ 73 h 86"/>
                <a:gd name="T30" fmla="*/ 27 w 89"/>
                <a:gd name="T31" fmla="*/ 83 h 86"/>
                <a:gd name="T32" fmla="*/ 44 w 89"/>
                <a:gd name="T33" fmla="*/ 86 h 86"/>
                <a:gd name="T34" fmla="*/ 44 w 89"/>
                <a:gd name="T35" fmla="*/ 69 h 86"/>
                <a:gd name="T36" fmla="*/ 32 w 89"/>
                <a:gd name="T37" fmla="*/ 66 h 86"/>
                <a:gd name="T38" fmla="*/ 24 w 89"/>
                <a:gd name="T39" fmla="*/ 62 h 86"/>
                <a:gd name="T40" fmla="*/ 20 w 89"/>
                <a:gd name="T41" fmla="*/ 53 h 86"/>
                <a:gd name="T42" fmla="*/ 17 w 89"/>
                <a:gd name="T43" fmla="*/ 44 h 86"/>
                <a:gd name="T44" fmla="*/ 20 w 89"/>
                <a:gd name="T45" fmla="*/ 32 h 86"/>
                <a:gd name="T46" fmla="*/ 24 w 89"/>
                <a:gd name="T47" fmla="*/ 24 h 86"/>
                <a:gd name="T48" fmla="*/ 32 w 89"/>
                <a:gd name="T49" fmla="*/ 20 h 86"/>
                <a:gd name="T50" fmla="*/ 44 w 89"/>
                <a:gd name="T51" fmla="*/ 17 h 86"/>
                <a:gd name="T52" fmla="*/ 55 w 89"/>
                <a:gd name="T53" fmla="*/ 20 h 86"/>
                <a:gd name="T54" fmla="*/ 63 w 89"/>
                <a:gd name="T55" fmla="*/ 24 h 86"/>
                <a:gd name="T56" fmla="*/ 69 w 89"/>
                <a:gd name="T57" fmla="*/ 34 h 86"/>
                <a:gd name="T58" fmla="*/ 72 w 89"/>
                <a:gd name="T59" fmla="*/ 44 h 86"/>
                <a:gd name="T60" fmla="*/ 69 w 89"/>
                <a:gd name="T61" fmla="*/ 52 h 86"/>
                <a:gd name="T62" fmla="*/ 63 w 89"/>
                <a:gd name="T63" fmla="*/ 62 h 86"/>
                <a:gd name="T64" fmla="*/ 55 w 89"/>
                <a:gd name="T65" fmla="*/ 66 h 86"/>
                <a:gd name="T66" fmla="*/ 44 w 89"/>
                <a:gd name="T67" fmla="*/ 69 h 86"/>
                <a:gd name="T68" fmla="*/ 44 w 89"/>
                <a:gd name="T69"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86">
                  <a:moveTo>
                    <a:pt x="44" y="86"/>
                  </a:moveTo>
                  <a:lnTo>
                    <a:pt x="60" y="83"/>
                  </a:lnTo>
                  <a:lnTo>
                    <a:pt x="75" y="75"/>
                  </a:lnTo>
                  <a:lnTo>
                    <a:pt x="86" y="60"/>
                  </a:lnTo>
                  <a:lnTo>
                    <a:pt x="89" y="44"/>
                  </a:lnTo>
                  <a:lnTo>
                    <a:pt x="86" y="25"/>
                  </a:lnTo>
                  <a:lnTo>
                    <a:pt x="75" y="13"/>
                  </a:lnTo>
                  <a:lnTo>
                    <a:pt x="60" y="3"/>
                  </a:lnTo>
                  <a:lnTo>
                    <a:pt x="44" y="0"/>
                  </a:lnTo>
                  <a:lnTo>
                    <a:pt x="27" y="3"/>
                  </a:lnTo>
                  <a:lnTo>
                    <a:pt x="12" y="13"/>
                  </a:lnTo>
                  <a:lnTo>
                    <a:pt x="3" y="27"/>
                  </a:lnTo>
                  <a:lnTo>
                    <a:pt x="0" y="44"/>
                  </a:lnTo>
                  <a:lnTo>
                    <a:pt x="3" y="59"/>
                  </a:lnTo>
                  <a:lnTo>
                    <a:pt x="12" y="73"/>
                  </a:lnTo>
                  <a:lnTo>
                    <a:pt x="27" y="83"/>
                  </a:lnTo>
                  <a:lnTo>
                    <a:pt x="44" y="86"/>
                  </a:lnTo>
                  <a:lnTo>
                    <a:pt x="44" y="69"/>
                  </a:lnTo>
                  <a:lnTo>
                    <a:pt x="32" y="66"/>
                  </a:lnTo>
                  <a:lnTo>
                    <a:pt x="24" y="62"/>
                  </a:lnTo>
                  <a:lnTo>
                    <a:pt x="20" y="53"/>
                  </a:lnTo>
                  <a:lnTo>
                    <a:pt x="17" y="44"/>
                  </a:lnTo>
                  <a:lnTo>
                    <a:pt x="20" y="32"/>
                  </a:lnTo>
                  <a:lnTo>
                    <a:pt x="24" y="24"/>
                  </a:lnTo>
                  <a:lnTo>
                    <a:pt x="32" y="20"/>
                  </a:lnTo>
                  <a:lnTo>
                    <a:pt x="44" y="17"/>
                  </a:lnTo>
                  <a:lnTo>
                    <a:pt x="55" y="20"/>
                  </a:lnTo>
                  <a:lnTo>
                    <a:pt x="63" y="24"/>
                  </a:lnTo>
                  <a:lnTo>
                    <a:pt x="69" y="34"/>
                  </a:lnTo>
                  <a:lnTo>
                    <a:pt x="72" y="44"/>
                  </a:lnTo>
                  <a:lnTo>
                    <a:pt x="69" y="52"/>
                  </a:lnTo>
                  <a:lnTo>
                    <a:pt x="63" y="62"/>
                  </a:lnTo>
                  <a:lnTo>
                    <a:pt x="55" y="66"/>
                  </a:lnTo>
                  <a:lnTo>
                    <a:pt x="44" y="69"/>
                  </a:lnTo>
                  <a:lnTo>
                    <a:pt x="44" y="8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79" name="Freeform 2801"/>
            <p:cNvSpPr>
              <a:spLocks/>
            </p:cNvSpPr>
            <p:nvPr/>
          </p:nvSpPr>
          <p:spPr bwMode="auto">
            <a:xfrm>
              <a:off x="2093" y="3384"/>
              <a:ext cx="34" cy="33"/>
            </a:xfrm>
            <a:custGeom>
              <a:avLst/>
              <a:gdLst>
                <a:gd name="T0" fmla="*/ 34 w 67"/>
                <a:gd name="T1" fmla="*/ 66 h 66"/>
                <a:gd name="T2" fmla="*/ 48 w 67"/>
                <a:gd name="T3" fmla="*/ 63 h 66"/>
                <a:gd name="T4" fmla="*/ 58 w 67"/>
                <a:gd name="T5" fmla="*/ 56 h 66"/>
                <a:gd name="T6" fmla="*/ 65 w 67"/>
                <a:gd name="T7" fmla="*/ 46 h 66"/>
                <a:gd name="T8" fmla="*/ 67 w 67"/>
                <a:gd name="T9" fmla="*/ 34 h 66"/>
                <a:gd name="T10" fmla="*/ 65 w 67"/>
                <a:gd name="T11" fmla="*/ 21 h 66"/>
                <a:gd name="T12" fmla="*/ 58 w 67"/>
                <a:gd name="T13" fmla="*/ 10 h 66"/>
                <a:gd name="T14" fmla="*/ 48 w 67"/>
                <a:gd name="T15" fmla="*/ 3 h 66"/>
                <a:gd name="T16" fmla="*/ 34 w 67"/>
                <a:gd name="T17" fmla="*/ 0 h 66"/>
                <a:gd name="T18" fmla="*/ 21 w 67"/>
                <a:gd name="T19" fmla="*/ 3 h 66"/>
                <a:gd name="T20" fmla="*/ 10 w 67"/>
                <a:gd name="T21" fmla="*/ 10 h 66"/>
                <a:gd name="T22" fmla="*/ 2 w 67"/>
                <a:gd name="T23" fmla="*/ 21 h 66"/>
                <a:gd name="T24" fmla="*/ 0 w 67"/>
                <a:gd name="T25" fmla="*/ 34 h 66"/>
                <a:gd name="T26" fmla="*/ 2 w 67"/>
                <a:gd name="T27" fmla="*/ 46 h 66"/>
                <a:gd name="T28" fmla="*/ 10 w 67"/>
                <a:gd name="T29" fmla="*/ 56 h 66"/>
                <a:gd name="T30" fmla="*/ 21 w 67"/>
                <a:gd name="T31" fmla="*/ 63 h 66"/>
                <a:gd name="T32" fmla="*/ 34 w 67"/>
                <a:gd name="T3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66">
                  <a:moveTo>
                    <a:pt x="34" y="66"/>
                  </a:moveTo>
                  <a:lnTo>
                    <a:pt x="48" y="63"/>
                  </a:lnTo>
                  <a:lnTo>
                    <a:pt x="58" y="56"/>
                  </a:lnTo>
                  <a:lnTo>
                    <a:pt x="65" y="46"/>
                  </a:lnTo>
                  <a:lnTo>
                    <a:pt x="67" y="34"/>
                  </a:lnTo>
                  <a:lnTo>
                    <a:pt x="65" y="21"/>
                  </a:lnTo>
                  <a:lnTo>
                    <a:pt x="58" y="10"/>
                  </a:lnTo>
                  <a:lnTo>
                    <a:pt x="48" y="3"/>
                  </a:lnTo>
                  <a:lnTo>
                    <a:pt x="34" y="0"/>
                  </a:lnTo>
                  <a:lnTo>
                    <a:pt x="21" y="3"/>
                  </a:lnTo>
                  <a:lnTo>
                    <a:pt x="10" y="10"/>
                  </a:lnTo>
                  <a:lnTo>
                    <a:pt x="2" y="21"/>
                  </a:lnTo>
                  <a:lnTo>
                    <a:pt x="0" y="34"/>
                  </a:lnTo>
                  <a:lnTo>
                    <a:pt x="2" y="46"/>
                  </a:lnTo>
                  <a:lnTo>
                    <a:pt x="10" y="56"/>
                  </a:lnTo>
                  <a:lnTo>
                    <a:pt x="21" y="63"/>
                  </a:lnTo>
                  <a:lnTo>
                    <a:pt x="34" y="66"/>
                  </a:lnTo>
                  <a:close/>
                </a:path>
              </a:pathLst>
            </a:custGeom>
            <a:solidFill>
              <a:srgbClr val="FFFFFF"/>
            </a:solidFill>
            <a:ln w="0">
              <a:solidFill>
                <a:srgbClr val="000000"/>
              </a:solidFill>
              <a:prstDash val="solid"/>
              <a:round/>
              <a:headEnd/>
              <a:tailEnd/>
            </a:ln>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0" name="Freeform 2802"/>
            <p:cNvSpPr>
              <a:spLocks/>
            </p:cNvSpPr>
            <p:nvPr/>
          </p:nvSpPr>
          <p:spPr bwMode="auto">
            <a:xfrm>
              <a:off x="2077" y="3181"/>
              <a:ext cx="8" cy="74"/>
            </a:xfrm>
            <a:custGeom>
              <a:avLst/>
              <a:gdLst>
                <a:gd name="T0" fmla="*/ 0 w 15"/>
                <a:gd name="T1" fmla="*/ 142 h 148"/>
                <a:gd name="T2" fmla="*/ 0 w 15"/>
                <a:gd name="T3" fmla="*/ 145 h 148"/>
                <a:gd name="T4" fmla="*/ 1 w 15"/>
                <a:gd name="T5" fmla="*/ 146 h 148"/>
                <a:gd name="T6" fmla="*/ 2 w 15"/>
                <a:gd name="T7" fmla="*/ 146 h 148"/>
                <a:gd name="T8" fmla="*/ 4 w 15"/>
                <a:gd name="T9" fmla="*/ 148 h 148"/>
                <a:gd name="T10" fmla="*/ 8 w 15"/>
                <a:gd name="T11" fmla="*/ 148 h 148"/>
                <a:gd name="T12" fmla="*/ 9 w 15"/>
                <a:gd name="T13" fmla="*/ 146 h 148"/>
                <a:gd name="T14" fmla="*/ 9 w 15"/>
                <a:gd name="T15" fmla="*/ 145 h 148"/>
                <a:gd name="T16" fmla="*/ 11 w 15"/>
                <a:gd name="T17" fmla="*/ 144 h 148"/>
                <a:gd name="T18" fmla="*/ 11 w 15"/>
                <a:gd name="T19" fmla="*/ 142 h 148"/>
                <a:gd name="T20" fmla="*/ 15 w 15"/>
                <a:gd name="T21" fmla="*/ 5 h 148"/>
                <a:gd name="T22" fmla="*/ 15 w 15"/>
                <a:gd name="T23" fmla="*/ 3 h 148"/>
                <a:gd name="T24" fmla="*/ 14 w 15"/>
                <a:gd name="T25" fmla="*/ 1 h 148"/>
                <a:gd name="T26" fmla="*/ 12 w 15"/>
                <a:gd name="T27" fmla="*/ 1 h 148"/>
                <a:gd name="T28" fmla="*/ 11 w 15"/>
                <a:gd name="T29" fmla="*/ 0 h 148"/>
                <a:gd name="T30" fmla="*/ 7 w 15"/>
                <a:gd name="T31" fmla="*/ 0 h 148"/>
                <a:gd name="T32" fmla="*/ 5 w 15"/>
                <a:gd name="T33" fmla="*/ 1 h 148"/>
                <a:gd name="T34" fmla="*/ 5 w 15"/>
                <a:gd name="T35" fmla="*/ 3 h 148"/>
                <a:gd name="T36" fmla="*/ 4 w 15"/>
                <a:gd name="T37" fmla="*/ 4 h 148"/>
                <a:gd name="T38" fmla="*/ 4 w 15"/>
                <a:gd name="T39" fmla="*/ 5 h 148"/>
                <a:gd name="T40" fmla="*/ 0 w 15"/>
                <a:gd name="T41"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8">
                  <a:moveTo>
                    <a:pt x="0" y="142"/>
                  </a:moveTo>
                  <a:lnTo>
                    <a:pt x="0" y="145"/>
                  </a:lnTo>
                  <a:lnTo>
                    <a:pt x="1" y="146"/>
                  </a:lnTo>
                  <a:lnTo>
                    <a:pt x="2" y="146"/>
                  </a:lnTo>
                  <a:lnTo>
                    <a:pt x="4" y="148"/>
                  </a:lnTo>
                  <a:lnTo>
                    <a:pt x="8" y="148"/>
                  </a:lnTo>
                  <a:lnTo>
                    <a:pt x="9" y="146"/>
                  </a:lnTo>
                  <a:lnTo>
                    <a:pt x="9" y="145"/>
                  </a:lnTo>
                  <a:lnTo>
                    <a:pt x="11" y="144"/>
                  </a:lnTo>
                  <a:lnTo>
                    <a:pt x="11" y="142"/>
                  </a:lnTo>
                  <a:lnTo>
                    <a:pt x="15" y="5"/>
                  </a:lnTo>
                  <a:lnTo>
                    <a:pt x="15" y="3"/>
                  </a:lnTo>
                  <a:lnTo>
                    <a:pt x="14" y="1"/>
                  </a:lnTo>
                  <a:lnTo>
                    <a:pt x="12" y="1"/>
                  </a:lnTo>
                  <a:lnTo>
                    <a:pt x="11" y="0"/>
                  </a:lnTo>
                  <a:lnTo>
                    <a:pt x="7" y="0"/>
                  </a:lnTo>
                  <a:lnTo>
                    <a:pt x="5" y="1"/>
                  </a:lnTo>
                  <a:lnTo>
                    <a:pt x="5" y="3"/>
                  </a:lnTo>
                  <a:lnTo>
                    <a:pt x="4" y="4"/>
                  </a:lnTo>
                  <a:lnTo>
                    <a:pt x="4" y="5"/>
                  </a:lnTo>
                  <a:lnTo>
                    <a:pt x="0" y="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1" name="Freeform 2803"/>
            <p:cNvSpPr>
              <a:spLocks/>
            </p:cNvSpPr>
            <p:nvPr/>
          </p:nvSpPr>
          <p:spPr bwMode="auto">
            <a:xfrm>
              <a:off x="2059" y="3184"/>
              <a:ext cx="44" cy="45"/>
            </a:xfrm>
            <a:custGeom>
              <a:avLst/>
              <a:gdLst>
                <a:gd name="T0" fmla="*/ 0 w 87"/>
                <a:gd name="T1" fmla="*/ 88 h 91"/>
                <a:gd name="T2" fmla="*/ 46 w 87"/>
                <a:gd name="T3" fmla="*/ 0 h 91"/>
                <a:gd name="T4" fmla="*/ 87 w 87"/>
                <a:gd name="T5" fmla="*/ 91 h 91"/>
                <a:gd name="T6" fmla="*/ 0 w 87"/>
                <a:gd name="T7" fmla="*/ 88 h 91"/>
              </a:gdLst>
              <a:ahLst/>
              <a:cxnLst>
                <a:cxn ang="0">
                  <a:pos x="T0" y="T1"/>
                </a:cxn>
                <a:cxn ang="0">
                  <a:pos x="T2" y="T3"/>
                </a:cxn>
                <a:cxn ang="0">
                  <a:pos x="T4" y="T5"/>
                </a:cxn>
                <a:cxn ang="0">
                  <a:pos x="T6" y="T7"/>
                </a:cxn>
              </a:cxnLst>
              <a:rect l="0" t="0" r="r" b="b"/>
              <a:pathLst>
                <a:path w="87" h="91">
                  <a:moveTo>
                    <a:pt x="0" y="88"/>
                  </a:moveTo>
                  <a:lnTo>
                    <a:pt x="46" y="0"/>
                  </a:lnTo>
                  <a:lnTo>
                    <a:pt x="87" y="91"/>
                  </a:lnTo>
                  <a:lnTo>
                    <a:pt x="0" y="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2" name="Freeform 2804"/>
            <p:cNvSpPr>
              <a:spLocks/>
            </p:cNvSpPr>
            <p:nvPr/>
          </p:nvSpPr>
          <p:spPr bwMode="auto">
            <a:xfrm>
              <a:off x="2056" y="3181"/>
              <a:ext cx="50" cy="51"/>
            </a:xfrm>
            <a:custGeom>
              <a:avLst/>
              <a:gdLst>
                <a:gd name="T0" fmla="*/ 16 w 99"/>
                <a:gd name="T1" fmla="*/ 87 h 101"/>
                <a:gd name="T2" fmla="*/ 52 w 99"/>
                <a:gd name="T3" fmla="*/ 18 h 101"/>
                <a:gd name="T4" fmla="*/ 85 w 99"/>
                <a:gd name="T5" fmla="*/ 90 h 101"/>
                <a:gd name="T6" fmla="*/ 16 w 99"/>
                <a:gd name="T7" fmla="*/ 87 h 101"/>
                <a:gd name="T8" fmla="*/ 6 w 99"/>
                <a:gd name="T9" fmla="*/ 99 h 101"/>
                <a:gd name="T10" fmla="*/ 93 w 99"/>
                <a:gd name="T11" fmla="*/ 101 h 101"/>
                <a:gd name="T12" fmla="*/ 96 w 99"/>
                <a:gd name="T13" fmla="*/ 101 h 101"/>
                <a:gd name="T14" fmla="*/ 98 w 99"/>
                <a:gd name="T15" fmla="*/ 100 h 101"/>
                <a:gd name="T16" fmla="*/ 98 w 99"/>
                <a:gd name="T17" fmla="*/ 99 h 101"/>
                <a:gd name="T18" fmla="*/ 99 w 99"/>
                <a:gd name="T19" fmla="*/ 97 h 101"/>
                <a:gd name="T20" fmla="*/ 99 w 99"/>
                <a:gd name="T21" fmla="*/ 93 h 101"/>
                <a:gd name="T22" fmla="*/ 58 w 99"/>
                <a:gd name="T23" fmla="*/ 3 h 101"/>
                <a:gd name="T24" fmla="*/ 57 w 99"/>
                <a:gd name="T25" fmla="*/ 3 h 101"/>
                <a:gd name="T26" fmla="*/ 57 w 99"/>
                <a:gd name="T27" fmla="*/ 1 h 101"/>
                <a:gd name="T28" fmla="*/ 55 w 99"/>
                <a:gd name="T29" fmla="*/ 0 h 101"/>
                <a:gd name="T30" fmla="*/ 51 w 99"/>
                <a:gd name="T31" fmla="*/ 0 h 101"/>
                <a:gd name="T32" fmla="*/ 50 w 99"/>
                <a:gd name="T33" fmla="*/ 1 h 101"/>
                <a:gd name="T34" fmla="*/ 48 w 99"/>
                <a:gd name="T35" fmla="*/ 1 h 101"/>
                <a:gd name="T36" fmla="*/ 47 w 99"/>
                <a:gd name="T37" fmla="*/ 3 h 101"/>
                <a:gd name="T38" fmla="*/ 0 w 99"/>
                <a:gd name="T39" fmla="*/ 90 h 101"/>
                <a:gd name="T40" fmla="*/ 0 w 99"/>
                <a:gd name="T41" fmla="*/ 96 h 101"/>
                <a:gd name="T42" fmla="*/ 2 w 99"/>
                <a:gd name="T43" fmla="*/ 97 h 101"/>
                <a:gd name="T44" fmla="*/ 3 w 99"/>
                <a:gd name="T45" fmla="*/ 97 h 101"/>
                <a:gd name="T46" fmla="*/ 4 w 99"/>
                <a:gd name="T47" fmla="*/ 99 h 101"/>
                <a:gd name="T48" fmla="*/ 6 w 99"/>
                <a:gd name="T49" fmla="*/ 99 h 101"/>
                <a:gd name="T50" fmla="*/ 16 w 99"/>
                <a:gd name="T51"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01">
                  <a:moveTo>
                    <a:pt x="16" y="87"/>
                  </a:moveTo>
                  <a:lnTo>
                    <a:pt x="52" y="18"/>
                  </a:lnTo>
                  <a:lnTo>
                    <a:pt x="85" y="90"/>
                  </a:lnTo>
                  <a:lnTo>
                    <a:pt x="16" y="87"/>
                  </a:lnTo>
                  <a:lnTo>
                    <a:pt x="6" y="99"/>
                  </a:lnTo>
                  <a:lnTo>
                    <a:pt x="93" y="101"/>
                  </a:lnTo>
                  <a:lnTo>
                    <a:pt x="96" y="101"/>
                  </a:lnTo>
                  <a:lnTo>
                    <a:pt x="98" y="100"/>
                  </a:lnTo>
                  <a:lnTo>
                    <a:pt x="98" y="99"/>
                  </a:lnTo>
                  <a:lnTo>
                    <a:pt x="99" y="97"/>
                  </a:lnTo>
                  <a:lnTo>
                    <a:pt x="99" y="93"/>
                  </a:lnTo>
                  <a:lnTo>
                    <a:pt x="58" y="3"/>
                  </a:lnTo>
                  <a:lnTo>
                    <a:pt x="57" y="3"/>
                  </a:lnTo>
                  <a:lnTo>
                    <a:pt x="57" y="1"/>
                  </a:lnTo>
                  <a:lnTo>
                    <a:pt x="55" y="0"/>
                  </a:lnTo>
                  <a:lnTo>
                    <a:pt x="51" y="0"/>
                  </a:lnTo>
                  <a:lnTo>
                    <a:pt x="50" y="1"/>
                  </a:lnTo>
                  <a:lnTo>
                    <a:pt x="48" y="1"/>
                  </a:lnTo>
                  <a:lnTo>
                    <a:pt x="47" y="3"/>
                  </a:lnTo>
                  <a:lnTo>
                    <a:pt x="0" y="90"/>
                  </a:lnTo>
                  <a:lnTo>
                    <a:pt x="0" y="96"/>
                  </a:lnTo>
                  <a:lnTo>
                    <a:pt x="2" y="97"/>
                  </a:lnTo>
                  <a:lnTo>
                    <a:pt x="3" y="97"/>
                  </a:lnTo>
                  <a:lnTo>
                    <a:pt x="4" y="99"/>
                  </a:lnTo>
                  <a:lnTo>
                    <a:pt x="6" y="99"/>
                  </a:lnTo>
                  <a:lnTo>
                    <a:pt x="16"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3" name="Freeform 2805"/>
            <p:cNvSpPr>
              <a:spLocks/>
            </p:cNvSpPr>
            <p:nvPr/>
          </p:nvSpPr>
          <p:spPr bwMode="auto">
            <a:xfrm>
              <a:off x="1894" y="3181"/>
              <a:ext cx="8" cy="74"/>
            </a:xfrm>
            <a:custGeom>
              <a:avLst/>
              <a:gdLst>
                <a:gd name="T0" fmla="*/ 0 w 16"/>
                <a:gd name="T1" fmla="*/ 142 h 148"/>
                <a:gd name="T2" fmla="*/ 0 w 16"/>
                <a:gd name="T3" fmla="*/ 145 h 148"/>
                <a:gd name="T4" fmla="*/ 1 w 16"/>
                <a:gd name="T5" fmla="*/ 146 h 148"/>
                <a:gd name="T6" fmla="*/ 3 w 16"/>
                <a:gd name="T7" fmla="*/ 146 h 148"/>
                <a:gd name="T8" fmla="*/ 4 w 16"/>
                <a:gd name="T9" fmla="*/ 148 h 148"/>
                <a:gd name="T10" fmla="*/ 8 w 16"/>
                <a:gd name="T11" fmla="*/ 148 h 148"/>
                <a:gd name="T12" fmla="*/ 10 w 16"/>
                <a:gd name="T13" fmla="*/ 146 h 148"/>
                <a:gd name="T14" fmla="*/ 10 w 16"/>
                <a:gd name="T15" fmla="*/ 145 h 148"/>
                <a:gd name="T16" fmla="*/ 11 w 16"/>
                <a:gd name="T17" fmla="*/ 144 h 148"/>
                <a:gd name="T18" fmla="*/ 11 w 16"/>
                <a:gd name="T19" fmla="*/ 142 h 148"/>
                <a:gd name="T20" fmla="*/ 16 w 16"/>
                <a:gd name="T21" fmla="*/ 5 h 148"/>
                <a:gd name="T22" fmla="*/ 16 w 16"/>
                <a:gd name="T23" fmla="*/ 3 h 148"/>
                <a:gd name="T24" fmla="*/ 14 w 16"/>
                <a:gd name="T25" fmla="*/ 1 h 148"/>
                <a:gd name="T26" fmla="*/ 13 w 16"/>
                <a:gd name="T27" fmla="*/ 1 h 148"/>
                <a:gd name="T28" fmla="*/ 11 w 16"/>
                <a:gd name="T29" fmla="*/ 0 h 148"/>
                <a:gd name="T30" fmla="*/ 7 w 16"/>
                <a:gd name="T31" fmla="*/ 0 h 148"/>
                <a:gd name="T32" fmla="*/ 6 w 16"/>
                <a:gd name="T33" fmla="*/ 1 h 148"/>
                <a:gd name="T34" fmla="*/ 6 w 16"/>
                <a:gd name="T35" fmla="*/ 3 h 148"/>
                <a:gd name="T36" fmla="*/ 4 w 16"/>
                <a:gd name="T37" fmla="*/ 4 h 148"/>
                <a:gd name="T38" fmla="*/ 4 w 16"/>
                <a:gd name="T39" fmla="*/ 5 h 148"/>
                <a:gd name="T40" fmla="*/ 0 w 16"/>
                <a:gd name="T41"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48">
                  <a:moveTo>
                    <a:pt x="0" y="142"/>
                  </a:moveTo>
                  <a:lnTo>
                    <a:pt x="0" y="145"/>
                  </a:lnTo>
                  <a:lnTo>
                    <a:pt x="1" y="146"/>
                  </a:lnTo>
                  <a:lnTo>
                    <a:pt x="3" y="146"/>
                  </a:lnTo>
                  <a:lnTo>
                    <a:pt x="4" y="148"/>
                  </a:lnTo>
                  <a:lnTo>
                    <a:pt x="8" y="148"/>
                  </a:lnTo>
                  <a:lnTo>
                    <a:pt x="10" y="146"/>
                  </a:lnTo>
                  <a:lnTo>
                    <a:pt x="10" y="145"/>
                  </a:lnTo>
                  <a:lnTo>
                    <a:pt x="11" y="144"/>
                  </a:lnTo>
                  <a:lnTo>
                    <a:pt x="11" y="142"/>
                  </a:lnTo>
                  <a:lnTo>
                    <a:pt x="16" y="5"/>
                  </a:lnTo>
                  <a:lnTo>
                    <a:pt x="16" y="3"/>
                  </a:lnTo>
                  <a:lnTo>
                    <a:pt x="14" y="1"/>
                  </a:lnTo>
                  <a:lnTo>
                    <a:pt x="13" y="1"/>
                  </a:lnTo>
                  <a:lnTo>
                    <a:pt x="11" y="0"/>
                  </a:lnTo>
                  <a:lnTo>
                    <a:pt x="7" y="0"/>
                  </a:lnTo>
                  <a:lnTo>
                    <a:pt x="6" y="1"/>
                  </a:lnTo>
                  <a:lnTo>
                    <a:pt x="6" y="3"/>
                  </a:lnTo>
                  <a:lnTo>
                    <a:pt x="4" y="4"/>
                  </a:lnTo>
                  <a:lnTo>
                    <a:pt x="4" y="5"/>
                  </a:lnTo>
                  <a:lnTo>
                    <a:pt x="0" y="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4" name="Freeform 2806"/>
            <p:cNvSpPr>
              <a:spLocks/>
            </p:cNvSpPr>
            <p:nvPr/>
          </p:nvSpPr>
          <p:spPr bwMode="auto">
            <a:xfrm>
              <a:off x="1875" y="3184"/>
              <a:ext cx="45" cy="45"/>
            </a:xfrm>
            <a:custGeom>
              <a:avLst/>
              <a:gdLst>
                <a:gd name="T0" fmla="*/ 0 w 89"/>
                <a:gd name="T1" fmla="*/ 88 h 91"/>
                <a:gd name="T2" fmla="*/ 48 w 89"/>
                <a:gd name="T3" fmla="*/ 0 h 91"/>
                <a:gd name="T4" fmla="*/ 89 w 89"/>
                <a:gd name="T5" fmla="*/ 91 h 91"/>
                <a:gd name="T6" fmla="*/ 0 w 89"/>
                <a:gd name="T7" fmla="*/ 88 h 91"/>
              </a:gdLst>
              <a:ahLst/>
              <a:cxnLst>
                <a:cxn ang="0">
                  <a:pos x="T0" y="T1"/>
                </a:cxn>
                <a:cxn ang="0">
                  <a:pos x="T2" y="T3"/>
                </a:cxn>
                <a:cxn ang="0">
                  <a:pos x="T4" y="T5"/>
                </a:cxn>
                <a:cxn ang="0">
                  <a:pos x="T6" y="T7"/>
                </a:cxn>
              </a:cxnLst>
              <a:rect l="0" t="0" r="r" b="b"/>
              <a:pathLst>
                <a:path w="89" h="91">
                  <a:moveTo>
                    <a:pt x="0" y="88"/>
                  </a:moveTo>
                  <a:lnTo>
                    <a:pt x="48" y="0"/>
                  </a:lnTo>
                  <a:lnTo>
                    <a:pt x="89" y="91"/>
                  </a:lnTo>
                  <a:lnTo>
                    <a:pt x="0" y="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5" name="Freeform 2807"/>
            <p:cNvSpPr>
              <a:spLocks/>
            </p:cNvSpPr>
            <p:nvPr/>
          </p:nvSpPr>
          <p:spPr bwMode="auto">
            <a:xfrm>
              <a:off x="1873" y="3181"/>
              <a:ext cx="50" cy="51"/>
            </a:xfrm>
            <a:custGeom>
              <a:avLst/>
              <a:gdLst>
                <a:gd name="T0" fmla="*/ 16 w 100"/>
                <a:gd name="T1" fmla="*/ 87 h 101"/>
                <a:gd name="T2" fmla="*/ 54 w 100"/>
                <a:gd name="T3" fmla="*/ 18 h 101"/>
                <a:gd name="T4" fmla="*/ 86 w 100"/>
                <a:gd name="T5" fmla="*/ 90 h 101"/>
                <a:gd name="T6" fmla="*/ 16 w 100"/>
                <a:gd name="T7" fmla="*/ 87 h 101"/>
                <a:gd name="T8" fmla="*/ 6 w 100"/>
                <a:gd name="T9" fmla="*/ 99 h 101"/>
                <a:gd name="T10" fmla="*/ 95 w 100"/>
                <a:gd name="T11" fmla="*/ 101 h 101"/>
                <a:gd name="T12" fmla="*/ 98 w 100"/>
                <a:gd name="T13" fmla="*/ 101 h 101"/>
                <a:gd name="T14" fmla="*/ 99 w 100"/>
                <a:gd name="T15" fmla="*/ 100 h 101"/>
                <a:gd name="T16" fmla="*/ 99 w 100"/>
                <a:gd name="T17" fmla="*/ 99 h 101"/>
                <a:gd name="T18" fmla="*/ 100 w 100"/>
                <a:gd name="T19" fmla="*/ 97 h 101"/>
                <a:gd name="T20" fmla="*/ 100 w 100"/>
                <a:gd name="T21" fmla="*/ 93 h 101"/>
                <a:gd name="T22" fmla="*/ 60 w 100"/>
                <a:gd name="T23" fmla="*/ 3 h 101"/>
                <a:gd name="T24" fmla="*/ 58 w 100"/>
                <a:gd name="T25" fmla="*/ 3 h 101"/>
                <a:gd name="T26" fmla="*/ 58 w 100"/>
                <a:gd name="T27" fmla="*/ 1 h 101"/>
                <a:gd name="T28" fmla="*/ 57 w 100"/>
                <a:gd name="T29" fmla="*/ 0 h 101"/>
                <a:gd name="T30" fmla="*/ 52 w 100"/>
                <a:gd name="T31" fmla="*/ 0 h 101"/>
                <a:gd name="T32" fmla="*/ 51 w 100"/>
                <a:gd name="T33" fmla="*/ 1 h 101"/>
                <a:gd name="T34" fmla="*/ 50 w 100"/>
                <a:gd name="T35" fmla="*/ 1 h 101"/>
                <a:gd name="T36" fmla="*/ 48 w 100"/>
                <a:gd name="T37" fmla="*/ 3 h 101"/>
                <a:gd name="T38" fmla="*/ 0 w 100"/>
                <a:gd name="T39" fmla="*/ 90 h 101"/>
                <a:gd name="T40" fmla="*/ 0 w 100"/>
                <a:gd name="T41" fmla="*/ 96 h 101"/>
                <a:gd name="T42" fmla="*/ 2 w 100"/>
                <a:gd name="T43" fmla="*/ 97 h 101"/>
                <a:gd name="T44" fmla="*/ 3 w 100"/>
                <a:gd name="T45" fmla="*/ 97 h 101"/>
                <a:gd name="T46" fmla="*/ 4 w 100"/>
                <a:gd name="T47" fmla="*/ 99 h 101"/>
                <a:gd name="T48" fmla="*/ 6 w 100"/>
                <a:gd name="T49" fmla="*/ 99 h 101"/>
                <a:gd name="T50" fmla="*/ 16 w 100"/>
                <a:gd name="T51"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0" h="101">
                  <a:moveTo>
                    <a:pt x="16" y="87"/>
                  </a:moveTo>
                  <a:lnTo>
                    <a:pt x="54" y="18"/>
                  </a:lnTo>
                  <a:lnTo>
                    <a:pt x="86" y="90"/>
                  </a:lnTo>
                  <a:lnTo>
                    <a:pt x="16" y="87"/>
                  </a:lnTo>
                  <a:lnTo>
                    <a:pt x="6" y="99"/>
                  </a:lnTo>
                  <a:lnTo>
                    <a:pt x="95" y="101"/>
                  </a:lnTo>
                  <a:lnTo>
                    <a:pt x="98" y="101"/>
                  </a:lnTo>
                  <a:lnTo>
                    <a:pt x="99" y="100"/>
                  </a:lnTo>
                  <a:lnTo>
                    <a:pt x="99" y="99"/>
                  </a:lnTo>
                  <a:lnTo>
                    <a:pt x="100" y="97"/>
                  </a:lnTo>
                  <a:lnTo>
                    <a:pt x="100" y="93"/>
                  </a:lnTo>
                  <a:lnTo>
                    <a:pt x="60" y="3"/>
                  </a:lnTo>
                  <a:lnTo>
                    <a:pt x="58" y="3"/>
                  </a:lnTo>
                  <a:lnTo>
                    <a:pt x="58" y="1"/>
                  </a:lnTo>
                  <a:lnTo>
                    <a:pt x="57" y="0"/>
                  </a:lnTo>
                  <a:lnTo>
                    <a:pt x="52" y="0"/>
                  </a:lnTo>
                  <a:lnTo>
                    <a:pt x="51" y="1"/>
                  </a:lnTo>
                  <a:lnTo>
                    <a:pt x="50" y="1"/>
                  </a:lnTo>
                  <a:lnTo>
                    <a:pt x="48" y="3"/>
                  </a:lnTo>
                  <a:lnTo>
                    <a:pt x="0" y="90"/>
                  </a:lnTo>
                  <a:lnTo>
                    <a:pt x="0" y="96"/>
                  </a:lnTo>
                  <a:lnTo>
                    <a:pt x="2" y="97"/>
                  </a:lnTo>
                  <a:lnTo>
                    <a:pt x="3" y="97"/>
                  </a:lnTo>
                  <a:lnTo>
                    <a:pt x="4" y="99"/>
                  </a:lnTo>
                  <a:lnTo>
                    <a:pt x="6" y="99"/>
                  </a:lnTo>
                  <a:lnTo>
                    <a:pt x="16"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6" name="Freeform 2808"/>
            <p:cNvSpPr>
              <a:spLocks/>
            </p:cNvSpPr>
            <p:nvPr/>
          </p:nvSpPr>
          <p:spPr bwMode="auto">
            <a:xfrm>
              <a:off x="1729" y="3181"/>
              <a:ext cx="7" cy="74"/>
            </a:xfrm>
            <a:custGeom>
              <a:avLst/>
              <a:gdLst>
                <a:gd name="T0" fmla="*/ 0 w 16"/>
                <a:gd name="T1" fmla="*/ 142 h 148"/>
                <a:gd name="T2" fmla="*/ 0 w 16"/>
                <a:gd name="T3" fmla="*/ 145 h 148"/>
                <a:gd name="T4" fmla="*/ 2 w 16"/>
                <a:gd name="T5" fmla="*/ 146 h 148"/>
                <a:gd name="T6" fmla="*/ 3 w 16"/>
                <a:gd name="T7" fmla="*/ 146 h 148"/>
                <a:gd name="T8" fmla="*/ 4 w 16"/>
                <a:gd name="T9" fmla="*/ 148 h 148"/>
                <a:gd name="T10" fmla="*/ 9 w 16"/>
                <a:gd name="T11" fmla="*/ 148 h 148"/>
                <a:gd name="T12" fmla="*/ 10 w 16"/>
                <a:gd name="T13" fmla="*/ 146 h 148"/>
                <a:gd name="T14" fmla="*/ 10 w 16"/>
                <a:gd name="T15" fmla="*/ 145 h 148"/>
                <a:gd name="T16" fmla="*/ 12 w 16"/>
                <a:gd name="T17" fmla="*/ 144 h 148"/>
                <a:gd name="T18" fmla="*/ 12 w 16"/>
                <a:gd name="T19" fmla="*/ 142 h 148"/>
                <a:gd name="T20" fmla="*/ 16 w 16"/>
                <a:gd name="T21" fmla="*/ 5 h 148"/>
                <a:gd name="T22" fmla="*/ 16 w 16"/>
                <a:gd name="T23" fmla="*/ 3 h 148"/>
                <a:gd name="T24" fmla="*/ 14 w 16"/>
                <a:gd name="T25" fmla="*/ 1 h 148"/>
                <a:gd name="T26" fmla="*/ 13 w 16"/>
                <a:gd name="T27" fmla="*/ 1 h 148"/>
                <a:gd name="T28" fmla="*/ 12 w 16"/>
                <a:gd name="T29" fmla="*/ 0 h 148"/>
                <a:gd name="T30" fmla="*/ 7 w 16"/>
                <a:gd name="T31" fmla="*/ 0 h 148"/>
                <a:gd name="T32" fmla="*/ 6 w 16"/>
                <a:gd name="T33" fmla="*/ 1 h 148"/>
                <a:gd name="T34" fmla="*/ 6 w 16"/>
                <a:gd name="T35" fmla="*/ 3 h 148"/>
                <a:gd name="T36" fmla="*/ 4 w 16"/>
                <a:gd name="T37" fmla="*/ 4 h 148"/>
                <a:gd name="T38" fmla="*/ 4 w 16"/>
                <a:gd name="T39" fmla="*/ 5 h 148"/>
                <a:gd name="T40" fmla="*/ 0 w 16"/>
                <a:gd name="T41"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48">
                  <a:moveTo>
                    <a:pt x="0" y="142"/>
                  </a:moveTo>
                  <a:lnTo>
                    <a:pt x="0" y="145"/>
                  </a:lnTo>
                  <a:lnTo>
                    <a:pt x="2" y="146"/>
                  </a:lnTo>
                  <a:lnTo>
                    <a:pt x="3" y="146"/>
                  </a:lnTo>
                  <a:lnTo>
                    <a:pt x="4" y="148"/>
                  </a:lnTo>
                  <a:lnTo>
                    <a:pt x="9" y="148"/>
                  </a:lnTo>
                  <a:lnTo>
                    <a:pt x="10" y="146"/>
                  </a:lnTo>
                  <a:lnTo>
                    <a:pt x="10" y="145"/>
                  </a:lnTo>
                  <a:lnTo>
                    <a:pt x="12" y="144"/>
                  </a:lnTo>
                  <a:lnTo>
                    <a:pt x="12" y="142"/>
                  </a:lnTo>
                  <a:lnTo>
                    <a:pt x="16" y="5"/>
                  </a:lnTo>
                  <a:lnTo>
                    <a:pt x="16" y="3"/>
                  </a:lnTo>
                  <a:lnTo>
                    <a:pt x="14" y="1"/>
                  </a:lnTo>
                  <a:lnTo>
                    <a:pt x="13" y="1"/>
                  </a:lnTo>
                  <a:lnTo>
                    <a:pt x="12" y="0"/>
                  </a:lnTo>
                  <a:lnTo>
                    <a:pt x="7" y="0"/>
                  </a:lnTo>
                  <a:lnTo>
                    <a:pt x="6" y="1"/>
                  </a:lnTo>
                  <a:lnTo>
                    <a:pt x="6" y="3"/>
                  </a:lnTo>
                  <a:lnTo>
                    <a:pt x="4" y="4"/>
                  </a:lnTo>
                  <a:lnTo>
                    <a:pt x="4" y="5"/>
                  </a:lnTo>
                  <a:lnTo>
                    <a:pt x="0" y="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7" name="Freeform 2809"/>
            <p:cNvSpPr>
              <a:spLocks/>
            </p:cNvSpPr>
            <p:nvPr/>
          </p:nvSpPr>
          <p:spPr bwMode="auto">
            <a:xfrm>
              <a:off x="1710" y="3184"/>
              <a:ext cx="44" cy="45"/>
            </a:xfrm>
            <a:custGeom>
              <a:avLst/>
              <a:gdLst>
                <a:gd name="T0" fmla="*/ 0 w 87"/>
                <a:gd name="T1" fmla="*/ 88 h 91"/>
                <a:gd name="T2" fmla="*/ 46 w 87"/>
                <a:gd name="T3" fmla="*/ 0 h 91"/>
                <a:gd name="T4" fmla="*/ 87 w 87"/>
                <a:gd name="T5" fmla="*/ 91 h 91"/>
                <a:gd name="T6" fmla="*/ 0 w 87"/>
                <a:gd name="T7" fmla="*/ 88 h 91"/>
              </a:gdLst>
              <a:ahLst/>
              <a:cxnLst>
                <a:cxn ang="0">
                  <a:pos x="T0" y="T1"/>
                </a:cxn>
                <a:cxn ang="0">
                  <a:pos x="T2" y="T3"/>
                </a:cxn>
                <a:cxn ang="0">
                  <a:pos x="T4" y="T5"/>
                </a:cxn>
                <a:cxn ang="0">
                  <a:pos x="T6" y="T7"/>
                </a:cxn>
              </a:cxnLst>
              <a:rect l="0" t="0" r="r" b="b"/>
              <a:pathLst>
                <a:path w="87" h="91">
                  <a:moveTo>
                    <a:pt x="0" y="88"/>
                  </a:moveTo>
                  <a:lnTo>
                    <a:pt x="46" y="0"/>
                  </a:lnTo>
                  <a:lnTo>
                    <a:pt x="87" y="91"/>
                  </a:lnTo>
                  <a:lnTo>
                    <a:pt x="0" y="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8" name="Freeform 2810"/>
            <p:cNvSpPr>
              <a:spLocks/>
            </p:cNvSpPr>
            <p:nvPr/>
          </p:nvSpPr>
          <p:spPr bwMode="auto">
            <a:xfrm>
              <a:off x="1707" y="3181"/>
              <a:ext cx="50" cy="51"/>
            </a:xfrm>
            <a:custGeom>
              <a:avLst/>
              <a:gdLst>
                <a:gd name="T0" fmla="*/ 15 w 99"/>
                <a:gd name="T1" fmla="*/ 87 h 101"/>
                <a:gd name="T2" fmla="*/ 52 w 99"/>
                <a:gd name="T3" fmla="*/ 18 h 101"/>
                <a:gd name="T4" fmla="*/ 85 w 99"/>
                <a:gd name="T5" fmla="*/ 90 h 101"/>
                <a:gd name="T6" fmla="*/ 15 w 99"/>
                <a:gd name="T7" fmla="*/ 87 h 101"/>
                <a:gd name="T8" fmla="*/ 6 w 99"/>
                <a:gd name="T9" fmla="*/ 99 h 101"/>
                <a:gd name="T10" fmla="*/ 93 w 99"/>
                <a:gd name="T11" fmla="*/ 101 h 101"/>
                <a:gd name="T12" fmla="*/ 96 w 99"/>
                <a:gd name="T13" fmla="*/ 101 h 101"/>
                <a:gd name="T14" fmla="*/ 97 w 99"/>
                <a:gd name="T15" fmla="*/ 100 h 101"/>
                <a:gd name="T16" fmla="*/ 97 w 99"/>
                <a:gd name="T17" fmla="*/ 99 h 101"/>
                <a:gd name="T18" fmla="*/ 99 w 99"/>
                <a:gd name="T19" fmla="*/ 97 h 101"/>
                <a:gd name="T20" fmla="*/ 99 w 99"/>
                <a:gd name="T21" fmla="*/ 93 h 101"/>
                <a:gd name="T22" fmla="*/ 58 w 99"/>
                <a:gd name="T23" fmla="*/ 3 h 101"/>
                <a:gd name="T24" fmla="*/ 56 w 99"/>
                <a:gd name="T25" fmla="*/ 3 h 101"/>
                <a:gd name="T26" fmla="*/ 56 w 99"/>
                <a:gd name="T27" fmla="*/ 1 h 101"/>
                <a:gd name="T28" fmla="*/ 55 w 99"/>
                <a:gd name="T29" fmla="*/ 0 h 101"/>
                <a:gd name="T30" fmla="*/ 51 w 99"/>
                <a:gd name="T31" fmla="*/ 0 h 101"/>
                <a:gd name="T32" fmla="*/ 49 w 99"/>
                <a:gd name="T33" fmla="*/ 1 h 101"/>
                <a:gd name="T34" fmla="*/ 48 w 99"/>
                <a:gd name="T35" fmla="*/ 1 h 101"/>
                <a:gd name="T36" fmla="*/ 46 w 99"/>
                <a:gd name="T37" fmla="*/ 3 h 101"/>
                <a:gd name="T38" fmla="*/ 0 w 99"/>
                <a:gd name="T39" fmla="*/ 90 h 101"/>
                <a:gd name="T40" fmla="*/ 0 w 99"/>
                <a:gd name="T41" fmla="*/ 96 h 101"/>
                <a:gd name="T42" fmla="*/ 1 w 99"/>
                <a:gd name="T43" fmla="*/ 97 h 101"/>
                <a:gd name="T44" fmla="*/ 3 w 99"/>
                <a:gd name="T45" fmla="*/ 97 h 101"/>
                <a:gd name="T46" fmla="*/ 4 w 99"/>
                <a:gd name="T47" fmla="*/ 99 h 101"/>
                <a:gd name="T48" fmla="*/ 6 w 99"/>
                <a:gd name="T49" fmla="*/ 99 h 101"/>
                <a:gd name="T50" fmla="*/ 15 w 99"/>
                <a:gd name="T51"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9" h="101">
                  <a:moveTo>
                    <a:pt x="15" y="87"/>
                  </a:moveTo>
                  <a:lnTo>
                    <a:pt x="52" y="18"/>
                  </a:lnTo>
                  <a:lnTo>
                    <a:pt x="85" y="90"/>
                  </a:lnTo>
                  <a:lnTo>
                    <a:pt x="15" y="87"/>
                  </a:lnTo>
                  <a:lnTo>
                    <a:pt x="6" y="99"/>
                  </a:lnTo>
                  <a:lnTo>
                    <a:pt x="93" y="101"/>
                  </a:lnTo>
                  <a:lnTo>
                    <a:pt x="96" y="101"/>
                  </a:lnTo>
                  <a:lnTo>
                    <a:pt x="97" y="100"/>
                  </a:lnTo>
                  <a:lnTo>
                    <a:pt x="97" y="99"/>
                  </a:lnTo>
                  <a:lnTo>
                    <a:pt x="99" y="97"/>
                  </a:lnTo>
                  <a:lnTo>
                    <a:pt x="99" y="93"/>
                  </a:lnTo>
                  <a:lnTo>
                    <a:pt x="58" y="3"/>
                  </a:lnTo>
                  <a:lnTo>
                    <a:pt x="56" y="3"/>
                  </a:lnTo>
                  <a:lnTo>
                    <a:pt x="56" y="1"/>
                  </a:lnTo>
                  <a:lnTo>
                    <a:pt x="55" y="0"/>
                  </a:lnTo>
                  <a:lnTo>
                    <a:pt x="51" y="0"/>
                  </a:lnTo>
                  <a:lnTo>
                    <a:pt x="49" y="1"/>
                  </a:lnTo>
                  <a:lnTo>
                    <a:pt x="48" y="1"/>
                  </a:lnTo>
                  <a:lnTo>
                    <a:pt x="46" y="3"/>
                  </a:lnTo>
                  <a:lnTo>
                    <a:pt x="0" y="90"/>
                  </a:lnTo>
                  <a:lnTo>
                    <a:pt x="0" y="96"/>
                  </a:lnTo>
                  <a:lnTo>
                    <a:pt x="1" y="97"/>
                  </a:lnTo>
                  <a:lnTo>
                    <a:pt x="3" y="97"/>
                  </a:lnTo>
                  <a:lnTo>
                    <a:pt x="4" y="99"/>
                  </a:lnTo>
                  <a:lnTo>
                    <a:pt x="6" y="99"/>
                  </a:lnTo>
                  <a:lnTo>
                    <a:pt x="15"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89" name="Freeform 2811"/>
            <p:cNvSpPr>
              <a:spLocks/>
            </p:cNvSpPr>
            <p:nvPr/>
          </p:nvSpPr>
          <p:spPr bwMode="auto">
            <a:xfrm>
              <a:off x="1563" y="3181"/>
              <a:ext cx="8" cy="74"/>
            </a:xfrm>
            <a:custGeom>
              <a:avLst/>
              <a:gdLst>
                <a:gd name="T0" fmla="*/ 0 w 15"/>
                <a:gd name="T1" fmla="*/ 142 h 148"/>
                <a:gd name="T2" fmla="*/ 0 w 15"/>
                <a:gd name="T3" fmla="*/ 145 h 148"/>
                <a:gd name="T4" fmla="*/ 1 w 15"/>
                <a:gd name="T5" fmla="*/ 146 h 148"/>
                <a:gd name="T6" fmla="*/ 3 w 15"/>
                <a:gd name="T7" fmla="*/ 146 h 148"/>
                <a:gd name="T8" fmla="*/ 4 w 15"/>
                <a:gd name="T9" fmla="*/ 148 h 148"/>
                <a:gd name="T10" fmla="*/ 8 w 15"/>
                <a:gd name="T11" fmla="*/ 148 h 148"/>
                <a:gd name="T12" fmla="*/ 10 w 15"/>
                <a:gd name="T13" fmla="*/ 146 h 148"/>
                <a:gd name="T14" fmla="*/ 10 w 15"/>
                <a:gd name="T15" fmla="*/ 145 h 148"/>
                <a:gd name="T16" fmla="*/ 11 w 15"/>
                <a:gd name="T17" fmla="*/ 144 h 148"/>
                <a:gd name="T18" fmla="*/ 11 w 15"/>
                <a:gd name="T19" fmla="*/ 142 h 148"/>
                <a:gd name="T20" fmla="*/ 15 w 15"/>
                <a:gd name="T21" fmla="*/ 5 h 148"/>
                <a:gd name="T22" fmla="*/ 15 w 15"/>
                <a:gd name="T23" fmla="*/ 3 h 148"/>
                <a:gd name="T24" fmla="*/ 14 w 15"/>
                <a:gd name="T25" fmla="*/ 1 h 148"/>
                <a:gd name="T26" fmla="*/ 13 w 15"/>
                <a:gd name="T27" fmla="*/ 1 h 148"/>
                <a:gd name="T28" fmla="*/ 11 w 15"/>
                <a:gd name="T29" fmla="*/ 0 h 148"/>
                <a:gd name="T30" fmla="*/ 7 w 15"/>
                <a:gd name="T31" fmla="*/ 0 h 148"/>
                <a:gd name="T32" fmla="*/ 6 w 15"/>
                <a:gd name="T33" fmla="*/ 1 h 148"/>
                <a:gd name="T34" fmla="*/ 6 w 15"/>
                <a:gd name="T35" fmla="*/ 3 h 148"/>
                <a:gd name="T36" fmla="*/ 4 w 15"/>
                <a:gd name="T37" fmla="*/ 4 h 148"/>
                <a:gd name="T38" fmla="*/ 4 w 15"/>
                <a:gd name="T39" fmla="*/ 5 h 148"/>
                <a:gd name="T40" fmla="*/ 0 w 15"/>
                <a:gd name="T41" fmla="*/ 14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48">
                  <a:moveTo>
                    <a:pt x="0" y="142"/>
                  </a:moveTo>
                  <a:lnTo>
                    <a:pt x="0" y="145"/>
                  </a:lnTo>
                  <a:lnTo>
                    <a:pt x="1" y="146"/>
                  </a:lnTo>
                  <a:lnTo>
                    <a:pt x="3" y="146"/>
                  </a:lnTo>
                  <a:lnTo>
                    <a:pt x="4" y="148"/>
                  </a:lnTo>
                  <a:lnTo>
                    <a:pt x="8" y="148"/>
                  </a:lnTo>
                  <a:lnTo>
                    <a:pt x="10" y="146"/>
                  </a:lnTo>
                  <a:lnTo>
                    <a:pt x="10" y="145"/>
                  </a:lnTo>
                  <a:lnTo>
                    <a:pt x="11" y="144"/>
                  </a:lnTo>
                  <a:lnTo>
                    <a:pt x="11" y="142"/>
                  </a:lnTo>
                  <a:lnTo>
                    <a:pt x="15" y="5"/>
                  </a:lnTo>
                  <a:lnTo>
                    <a:pt x="15" y="3"/>
                  </a:lnTo>
                  <a:lnTo>
                    <a:pt x="14" y="1"/>
                  </a:lnTo>
                  <a:lnTo>
                    <a:pt x="13" y="1"/>
                  </a:lnTo>
                  <a:lnTo>
                    <a:pt x="11" y="0"/>
                  </a:lnTo>
                  <a:lnTo>
                    <a:pt x="7" y="0"/>
                  </a:lnTo>
                  <a:lnTo>
                    <a:pt x="6" y="1"/>
                  </a:lnTo>
                  <a:lnTo>
                    <a:pt x="6" y="3"/>
                  </a:lnTo>
                  <a:lnTo>
                    <a:pt x="4" y="4"/>
                  </a:lnTo>
                  <a:lnTo>
                    <a:pt x="4" y="5"/>
                  </a:lnTo>
                  <a:lnTo>
                    <a:pt x="0" y="14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0" name="Freeform 2812"/>
            <p:cNvSpPr>
              <a:spLocks/>
            </p:cNvSpPr>
            <p:nvPr/>
          </p:nvSpPr>
          <p:spPr bwMode="auto">
            <a:xfrm>
              <a:off x="1545" y="3184"/>
              <a:ext cx="44" cy="45"/>
            </a:xfrm>
            <a:custGeom>
              <a:avLst/>
              <a:gdLst>
                <a:gd name="T0" fmla="*/ 0 w 88"/>
                <a:gd name="T1" fmla="*/ 88 h 91"/>
                <a:gd name="T2" fmla="*/ 47 w 88"/>
                <a:gd name="T3" fmla="*/ 0 h 91"/>
                <a:gd name="T4" fmla="*/ 88 w 88"/>
                <a:gd name="T5" fmla="*/ 91 h 91"/>
                <a:gd name="T6" fmla="*/ 0 w 88"/>
                <a:gd name="T7" fmla="*/ 88 h 91"/>
              </a:gdLst>
              <a:ahLst/>
              <a:cxnLst>
                <a:cxn ang="0">
                  <a:pos x="T0" y="T1"/>
                </a:cxn>
                <a:cxn ang="0">
                  <a:pos x="T2" y="T3"/>
                </a:cxn>
                <a:cxn ang="0">
                  <a:pos x="T4" y="T5"/>
                </a:cxn>
                <a:cxn ang="0">
                  <a:pos x="T6" y="T7"/>
                </a:cxn>
              </a:cxnLst>
              <a:rect l="0" t="0" r="r" b="b"/>
              <a:pathLst>
                <a:path w="88" h="91">
                  <a:moveTo>
                    <a:pt x="0" y="88"/>
                  </a:moveTo>
                  <a:lnTo>
                    <a:pt x="47" y="0"/>
                  </a:lnTo>
                  <a:lnTo>
                    <a:pt x="88" y="91"/>
                  </a:lnTo>
                  <a:lnTo>
                    <a:pt x="0" y="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1" name="Freeform 2813"/>
            <p:cNvSpPr>
              <a:spLocks/>
            </p:cNvSpPr>
            <p:nvPr/>
          </p:nvSpPr>
          <p:spPr bwMode="auto">
            <a:xfrm>
              <a:off x="1542" y="3181"/>
              <a:ext cx="50" cy="51"/>
            </a:xfrm>
            <a:custGeom>
              <a:avLst/>
              <a:gdLst>
                <a:gd name="T0" fmla="*/ 15 w 98"/>
                <a:gd name="T1" fmla="*/ 87 h 101"/>
                <a:gd name="T2" fmla="*/ 52 w 98"/>
                <a:gd name="T3" fmla="*/ 18 h 101"/>
                <a:gd name="T4" fmla="*/ 84 w 98"/>
                <a:gd name="T5" fmla="*/ 90 h 101"/>
                <a:gd name="T6" fmla="*/ 15 w 98"/>
                <a:gd name="T7" fmla="*/ 87 h 101"/>
                <a:gd name="T8" fmla="*/ 5 w 98"/>
                <a:gd name="T9" fmla="*/ 99 h 101"/>
                <a:gd name="T10" fmla="*/ 93 w 98"/>
                <a:gd name="T11" fmla="*/ 101 h 101"/>
                <a:gd name="T12" fmla="*/ 96 w 98"/>
                <a:gd name="T13" fmla="*/ 101 h 101"/>
                <a:gd name="T14" fmla="*/ 97 w 98"/>
                <a:gd name="T15" fmla="*/ 100 h 101"/>
                <a:gd name="T16" fmla="*/ 97 w 98"/>
                <a:gd name="T17" fmla="*/ 99 h 101"/>
                <a:gd name="T18" fmla="*/ 98 w 98"/>
                <a:gd name="T19" fmla="*/ 97 h 101"/>
                <a:gd name="T20" fmla="*/ 98 w 98"/>
                <a:gd name="T21" fmla="*/ 93 h 101"/>
                <a:gd name="T22" fmla="*/ 57 w 98"/>
                <a:gd name="T23" fmla="*/ 3 h 101"/>
                <a:gd name="T24" fmla="*/ 56 w 98"/>
                <a:gd name="T25" fmla="*/ 3 h 101"/>
                <a:gd name="T26" fmla="*/ 56 w 98"/>
                <a:gd name="T27" fmla="*/ 1 h 101"/>
                <a:gd name="T28" fmla="*/ 55 w 98"/>
                <a:gd name="T29" fmla="*/ 0 h 101"/>
                <a:gd name="T30" fmla="*/ 50 w 98"/>
                <a:gd name="T31" fmla="*/ 0 h 101"/>
                <a:gd name="T32" fmla="*/ 49 w 98"/>
                <a:gd name="T33" fmla="*/ 1 h 101"/>
                <a:gd name="T34" fmla="*/ 48 w 98"/>
                <a:gd name="T35" fmla="*/ 1 h 101"/>
                <a:gd name="T36" fmla="*/ 46 w 98"/>
                <a:gd name="T37" fmla="*/ 3 h 101"/>
                <a:gd name="T38" fmla="*/ 0 w 98"/>
                <a:gd name="T39" fmla="*/ 90 h 101"/>
                <a:gd name="T40" fmla="*/ 0 w 98"/>
                <a:gd name="T41" fmla="*/ 96 h 101"/>
                <a:gd name="T42" fmla="*/ 1 w 98"/>
                <a:gd name="T43" fmla="*/ 97 h 101"/>
                <a:gd name="T44" fmla="*/ 2 w 98"/>
                <a:gd name="T45" fmla="*/ 97 h 101"/>
                <a:gd name="T46" fmla="*/ 4 w 98"/>
                <a:gd name="T47" fmla="*/ 99 h 101"/>
                <a:gd name="T48" fmla="*/ 5 w 98"/>
                <a:gd name="T49" fmla="*/ 99 h 101"/>
                <a:gd name="T50" fmla="*/ 15 w 98"/>
                <a:gd name="T51" fmla="*/ 8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101">
                  <a:moveTo>
                    <a:pt x="15" y="87"/>
                  </a:moveTo>
                  <a:lnTo>
                    <a:pt x="52" y="18"/>
                  </a:lnTo>
                  <a:lnTo>
                    <a:pt x="84" y="90"/>
                  </a:lnTo>
                  <a:lnTo>
                    <a:pt x="15" y="87"/>
                  </a:lnTo>
                  <a:lnTo>
                    <a:pt x="5" y="99"/>
                  </a:lnTo>
                  <a:lnTo>
                    <a:pt x="93" y="101"/>
                  </a:lnTo>
                  <a:lnTo>
                    <a:pt x="96" y="101"/>
                  </a:lnTo>
                  <a:lnTo>
                    <a:pt x="97" y="100"/>
                  </a:lnTo>
                  <a:lnTo>
                    <a:pt x="97" y="99"/>
                  </a:lnTo>
                  <a:lnTo>
                    <a:pt x="98" y="97"/>
                  </a:lnTo>
                  <a:lnTo>
                    <a:pt x="98" y="93"/>
                  </a:lnTo>
                  <a:lnTo>
                    <a:pt x="57" y="3"/>
                  </a:lnTo>
                  <a:lnTo>
                    <a:pt x="56" y="3"/>
                  </a:lnTo>
                  <a:lnTo>
                    <a:pt x="56" y="1"/>
                  </a:lnTo>
                  <a:lnTo>
                    <a:pt x="55" y="0"/>
                  </a:lnTo>
                  <a:lnTo>
                    <a:pt x="50" y="0"/>
                  </a:lnTo>
                  <a:lnTo>
                    <a:pt x="49" y="1"/>
                  </a:lnTo>
                  <a:lnTo>
                    <a:pt x="48" y="1"/>
                  </a:lnTo>
                  <a:lnTo>
                    <a:pt x="46" y="3"/>
                  </a:lnTo>
                  <a:lnTo>
                    <a:pt x="0" y="90"/>
                  </a:lnTo>
                  <a:lnTo>
                    <a:pt x="0" y="96"/>
                  </a:lnTo>
                  <a:lnTo>
                    <a:pt x="1" y="97"/>
                  </a:lnTo>
                  <a:lnTo>
                    <a:pt x="2" y="97"/>
                  </a:lnTo>
                  <a:lnTo>
                    <a:pt x="4" y="99"/>
                  </a:lnTo>
                  <a:lnTo>
                    <a:pt x="5" y="99"/>
                  </a:lnTo>
                  <a:lnTo>
                    <a:pt x="15" y="8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2" name="Rectangle 2814"/>
            <p:cNvSpPr>
              <a:spLocks noChangeArrowheads="1"/>
            </p:cNvSpPr>
            <p:nvPr/>
          </p:nvSpPr>
          <p:spPr bwMode="auto">
            <a:xfrm>
              <a:off x="1936" y="2956"/>
              <a:ext cx="293" cy="12"/>
            </a:xfrm>
            <a:prstGeom prst="rect">
              <a:avLst/>
            </a:prstGeom>
            <a:solidFill>
              <a:srgbClr val="FF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3" name="Rectangle 2815"/>
            <p:cNvSpPr>
              <a:spLocks noChangeArrowheads="1"/>
            </p:cNvSpPr>
            <p:nvPr/>
          </p:nvSpPr>
          <p:spPr bwMode="auto">
            <a:xfrm>
              <a:off x="1936" y="2968"/>
              <a:ext cx="293" cy="11"/>
            </a:xfrm>
            <a:prstGeom prst="rect">
              <a:avLst/>
            </a:prstGeom>
            <a:solidFill>
              <a:srgbClr val="FF3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4" name="Rectangle 2816"/>
            <p:cNvSpPr>
              <a:spLocks noChangeArrowheads="1"/>
            </p:cNvSpPr>
            <p:nvPr/>
          </p:nvSpPr>
          <p:spPr bwMode="auto">
            <a:xfrm>
              <a:off x="1936" y="2956"/>
              <a:ext cx="293" cy="24"/>
            </a:xfrm>
            <a:prstGeom prst="rect">
              <a:avLst/>
            </a:prstGeom>
            <a:noFill/>
            <a:ln w="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5" name="Freeform 2817"/>
            <p:cNvSpPr>
              <a:spLocks/>
            </p:cNvSpPr>
            <p:nvPr/>
          </p:nvSpPr>
          <p:spPr bwMode="auto">
            <a:xfrm>
              <a:off x="4382" y="2420"/>
              <a:ext cx="6" cy="203"/>
            </a:xfrm>
            <a:custGeom>
              <a:avLst/>
              <a:gdLst>
                <a:gd name="T0" fmla="*/ 11 w 11"/>
                <a:gd name="T1" fmla="*/ 6 h 405"/>
                <a:gd name="T2" fmla="*/ 11 w 11"/>
                <a:gd name="T3" fmla="*/ 5 h 405"/>
                <a:gd name="T4" fmla="*/ 10 w 11"/>
                <a:gd name="T5" fmla="*/ 3 h 405"/>
                <a:gd name="T6" fmla="*/ 10 w 11"/>
                <a:gd name="T7" fmla="*/ 2 h 405"/>
                <a:gd name="T8" fmla="*/ 8 w 11"/>
                <a:gd name="T9" fmla="*/ 2 h 405"/>
                <a:gd name="T10" fmla="*/ 7 w 11"/>
                <a:gd name="T11" fmla="*/ 0 h 405"/>
                <a:gd name="T12" fmla="*/ 4 w 11"/>
                <a:gd name="T13" fmla="*/ 0 h 405"/>
                <a:gd name="T14" fmla="*/ 3 w 11"/>
                <a:gd name="T15" fmla="*/ 2 h 405"/>
                <a:gd name="T16" fmla="*/ 1 w 11"/>
                <a:gd name="T17" fmla="*/ 2 h 405"/>
                <a:gd name="T18" fmla="*/ 1 w 11"/>
                <a:gd name="T19" fmla="*/ 3 h 405"/>
                <a:gd name="T20" fmla="*/ 0 w 11"/>
                <a:gd name="T21" fmla="*/ 5 h 405"/>
                <a:gd name="T22" fmla="*/ 0 w 11"/>
                <a:gd name="T23" fmla="*/ 401 h 405"/>
                <a:gd name="T24" fmla="*/ 1 w 11"/>
                <a:gd name="T25" fmla="*/ 402 h 405"/>
                <a:gd name="T26" fmla="*/ 1 w 11"/>
                <a:gd name="T27" fmla="*/ 404 h 405"/>
                <a:gd name="T28" fmla="*/ 3 w 11"/>
                <a:gd name="T29" fmla="*/ 404 h 405"/>
                <a:gd name="T30" fmla="*/ 4 w 11"/>
                <a:gd name="T31" fmla="*/ 405 h 405"/>
                <a:gd name="T32" fmla="*/ 7 w 11"/>
                <a:gd name="T33" fmla="*/ 405 h 405"/>
                <a:gd name="T34" fmla="*/ 8 w 11"/>
                <a:gd name="T35" fmla="*/ 404 h 405"/>
                <a:gd name="T36" fmla="*/ 10 w 11"/>
                <a:gd name="T37" fmla="*/ 404 h 405"/>
                <a:gd name="T38" fmla="*/ 10 w 11"/>
                <a:gd name="T39" fmla="*/ 402 h 405"/>
                <a:gd name="T40" fmla="*/ 11 w 11"/>
                <a:gd name="T41" fmla="*/ 401 h 405"/>
                <a:gd name="T42" fmla="*/ 11 w 11"/>
                <a:gd name="T43" fmla="*/ 400 h 405"/>
                <a:gd name="T44" fmla="*/ 11 w 11"/>
                <a:gd name="T45" fmla="*/ 6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405">
                  <a:moveTo>
                    <a:pt x="11" y="6"/>
                  </a:moveTo>
                  <a:lnTo>
                    <a:pt x="11" y="5"/>
                  </a:lnTo>
                  <a:lnTo>
                    <a:pt x="10" y="3"/>
                  </a:lnTo>
                  <a:lnTo>
                    <a:pt x="10" y="2"/>
                  </a:lnTo>
                  <a:lnTo>
                    <a:pt x="8" y="2"/>
                  </a:lnTo>
                  <a:lnTo>
                    <a:pt x="7" y="0"/>
                  </a:lnTo>
                  <a:lnTo>
                    <a:pt x="4" y="0"/>
                  </a:lnTo>
                  <a:lnTo>
                    <a:pt x="3" y="2"/>
                  </a:lnTo>
                  <a:lnTo>
                    <a:pt x="1" y="2"/>
                  </a:lnTo>
                  <a:lnTo>
                    <a:pt x="1" y="3"/>
                  </a:lnTo>
                  <a:lnTo>
                    <a:pt x="0" y="5"/>
                  </a:lnTo>
                  <a:lnTo>
                    <a:pt x="0" y="401"/>
                  </a:lnTo>
                  <a:lnTo>
                    <a:pt x="1" y="402"/>
                  </a:lnTo>
                  <a:lnTo>
                    <a:pt x="1" y="404"/>
                  </a:lnTo>
                  <a:lnTo>
                    <a:pt x="3" y="404"/>
                  </a:lnTo>
                  <a:lnTo>
                    <a:pt x="4" y="405"/>
                  </a:lnTo>
                  <a:lnTo>
                    <a:pt x="7" y="405"/>
                  </a:lnTo>
                  <a:lnTo>
                    <a:pt x="8" y="404"/>
                  </a:lnTo>
                  <a:lnTo>
                    <a:pt x="10" y="404"/>
                  </a:lnTo>
                  <a:lnTo>
                    <a:pt x="10" y="402"/>
                  </a:lnTo>
                  <a:lnTo>
                    <a:pt x="11" y="401"/>
                  </a:lnTo>
                  <a:lnTo>
                    <a:pt x="11" y="40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6" name="Freeform 2818"/>
            <p:cNvSpPr>
              <a:spLocks/>
            </p:cNvSpPr>
            <p:nvPr/>
          </p:nvSpPr>
          <p:spPr bwMode="auto">
            <a:xfrm>
              <a:off x="4363" y="2420"/>
              <a:ext cx="6" cy="192"/>
            </a:xfrm>
            <a:custGeom>
              <a:avLst/>
              <a:gdLst>
                <a:gd name="T0" fmla="*/ 0 w 11"/>
                <a:gd name="T1" fmla="*/ 378 h 384"/>
                <a:gd name="T2" fmla="*/ 0 w 11"/>
                <a:gd name="T3" fmla="*/ 380 h 384"/>
                <a:gd name="T4" fmla="*/ 1 w 11"/>
                <a:gd name="T5" fmla="*/ 381 h 384"/>
                <a:gd name="T6" fmla="*/ 1 w 11"/>
                <a:gd name="T7" fmla="*/ 383 h 384"/>
                <a:gd name="T8" fmla="*/ 2 w 11"/>
                <a:gd name="T9" fmla="*/ 383 h 384"/>
                <a:gd name="T10" fmla="*/ 4 w 11"/>
                <a:gd name="T11" fmla="*/ 384 h 384"/>
                <a:gd name="T12" fmla="*/ 7 w 11"/>
                <a:gd name="T13" fmla="*/ 384 h 384"/>
                <a:gd name="T14" fmla="*/ 8 w 11"/>
                <a:gd name="T15" fmla="*/ 383 h 384"/>
                <a:gd name="T16" fmla="*/ 10 w 11"/>
                <a:gd name="T17" fmla="*/ 383 h 384"/>
                <a:gd name="T18" fmla="*/ 10 w 11"/>
                <a:gd name="T19" fmla="*/ 381 h 384"/>
                <a:gd name="T20" fmla="*/ 11 w 11"/>
                <a:gd name="T21" fmla="*/ 380 h 384"/>
                <a:gd name="T22" fmla="*/ 11 w 11"/>
                <a:gd name="T23" fmla="*/ 5 h 384"/>
                <a:gd name="T24" fmla="*/ 10 w 11"/>
                <a:gd name="T25" fmla="*/ 3 h 384"/>
                <a:gd name="T26" fmla="*/ 10 w 11"/>
                <a:gd name="T27" fmla="*/ 2 h 384"/>
                <a:gd name="T28" fmla="*/ 8 w 11"/>
                <a:gd name="T29" fmla="*/ 2 h 384"/>
                <a:gd name="T30" fmla="*/ 7 w 11"/>
                <a:gd name="T31" fmla="*/ 0 h 384"/>
                <a:gd name="T32" fmla="*/ 4 w 11"/>
                <a:gd name="T33" fmla="*/ 0 h 384"/>
                <a:gd name="T34" fmla="*/ 2 w 11"/>
                <a:gd name="T35" fmla="*/ 2 h 384"/>
                <a:gd name="T36" fmla="*/ 1 w 11"/>
                <a:gd name="T37" fmla="*/ 2 h 384"/>
                <a:gd name="T38" fmla="*/ 1 w 11"/>
                <a:gd name="T39" fmla="*/ 3 h 384"/>
                <a:gd name="T40" fmla="*/ 0 w 11"/>
                <a:gd name="T41" fmla="*/ 5 h 384"/>
                <a:gd name="T42" fmla="*/ 0 w 11"/>
                <a:gd name="T43" fmla="*/ 6 h 384"/>
                <a:gd name="T44" fmla="*/ 0 w 11"/>
                <a:gd name="T45"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384">
                  <a:moveTo>
                    <a:pt x="0" y="378"/>
                  </a:moveTo>
                  <a:lnTo>
                    <a:pt x="0" y="380"/>
                  </a:lnTo>
                  <a:lnTo>
                    <a:pt x="1" y="381"/>
                  </a:lnTo>
                  <a:lnTo>
                    <a:pt x="1" y="383"/>
                  </a:lnTo>
                  <a:lnTo>
                    <a:pt x="2" y="383"/>
                  </a:lnTo>
                  <a:lnTo>
                    <a:pt x="4" y="384"/>
                  </a:lnTo>
                  <a:lnTo>
                    <a:pt x="7" y="384"/>
                  </a:lnTo>
                  <a:lnTo>
                    <a:pt x="8" y="383"/>
                  </a:lnTo>
                  <a:lnTo>
                    <a:pt x="10" y="383"/>
                  </a:lnTo>
                  <a:lnTo>
                    <a:pt x="10" y="381"/>
                  </a:lnTo>
                  <a:lnTo>
                    <a:pt x="11" y="380"/>
                  </a:lnTo>
                  <a:lnTo>
                    <a:pt x="11" y="5"/>
                  </a:lnTo>
                  <a:lnTo>
                    <a:pt x="10" y="3"/>
                  </a:lnTo>
                  <a:lnTo>
                    <a:pt x="10" y="2"/>
                  </a:lnTo>
                  <a:lnTo>
                    <a:pt x="8" y="2"/>
                  </a:lnTo>
                  <a:lnTo>
                    <a:pt x="7" y="0"/>
                  </a:lnTo>
                  <a:lnTo>
                    <a:pt x="4" y="0"/>
                  </a:lnTo>
                  <a:lnTo>
                    <a:pt x="2" y="2"/>
                  </a:lnTo>
                  <a:lnTo>
                    <a:pt x="1" y="2"/>
                  </a:lnTo>
                  <a:lnTo>
                    <a:pt x="1" y="3"/>
                  </a:lnTo>
                  <a:lnTo>
                    <a:pt x="0" y="5"/>
                  </a:lnTo>
                  <a:lnTo>
                    <a:pt x="0" y="6"/>
                  </a:lnTo>
                  <a:lnTo>
                    <a:pt x="0"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7" name="Freeform 2819"/>
            <p:cNvSpPr>
              <a:spLocks/>
            </p:cNvSpPr>
            <p:nvPr/>
          </p:nvSpPr>
          <p:spPr bwMode="auto">
            <a:xfrm>
              <a:off x="4202" y="2606"/>
              <a:ext cx="164" cy="84"/>
            </a:xfrm>
            <a:custGeom>
              <a:avLst/>
              <a:gdLst>
                <a:gd name="T0" fmla="*/ 3 w 329"/>
                <a:gd name="T1" fmla="*/ 156 h 168"/>
                <a:gd name="T2" fmla="*/ 2 w 329"/>
                <a:gd name="T3" fmla="*/ 158 h 168"/>
                <a:gd name="T4" fmla="*/ 2 w 329"/>
                <a:gd name="T5" fmla="*/ 159 h 168"/>
                <a:gd name="T6" fmla="*/ 0 w 329"/>
                <a:gd name="T7" fmla="*/ 161 h 168"/>
                <a:gd name="T8" fmla="*/ 0 w 329"/>
                <a:gd name="T9" fmla="*/ 165 h 168"/>
                <a:gd name="T10" fmla="*/ 2 w 329"/>
                <a:gd name="T11" fmla="*/ 166 h 168"/>
                <a:gd name="T12" fmla="*/ 3 w 329"/>
                <a:gd name="T13" fmla="*/ 166 h 168"/>
                <a:gd name="T14" fmla="*/ 5 w 329"/>
                <a:gd name="T15" fmla="*/ 168 h 168"/>
                <a:gd name="T16" fmla="*/ 9 w 329"/>
                <a:gd name="T17" fmla="*/ 168 h 168"/>
                <a:gd name="T18" fmla="*/ 326 w 329"/>
                <a:gd name="T19" fmla="*/ 11 h 168"/>
                <a:gd name="T20" fmla="*/ 328 w 329"/>
                <a:gd name="T21" fmla="*/ 10 h 168"/>
                <a:gd name="T22" fmla="*/ 328 w 329"/>
                <a:gd name="T23" fmla="*/ 8 h 168"/>
                <a:gd name="T24" fmla="*/ 329 w 329"/>
                <a:gd name="T25" fmla="*/ 7 h 168"/>
                <a:gd name="T26" fmla="*/ 329 w 329"/>
                <a:gd name="T27" fmla="*/ 3 h 168"/>
                <a:gd name="T28" fmla="*/ 328 w 329"/>
                <a:gd name="T29" fmla="*/ 1 h 168"/>
                <a:gd name="T30" fmla="*/ 326 w 329"/>
                <a:gd name="T31" fmla="*/ 1 h 168"/>
                <a:gd name="T32" fmla="*/ 325 w 329"/>
                <a:gd name="T33" fmla="*/ 0 h 168"/>
                <a:gd name="T34" fmla="*/ 321 w 329"/>
                <a:gd name="T35" fmla="*/ 0 h 168"/>
                <a:gd name="T36" fmla="*/ 3 w 329"/>
                <a:gd name="T37" fmla="*/ 15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9" h="168">
                  <a:moveTo>
                    <a:pt x="3" y="156"/>
                  </a:moveTo>
                  <a:lnTo>
                    <a:pt x="2" y="158"/>
                  </a:lnTo>
                  <a:lnTo>
                    <a:pt x="2" y="159"/>
                  </a:lnTo>
                  <a:lnTo>
                    <a:pt x="0" y="161"/>
                  </a:lnTo>
                  <a:lnTo>
                    <a:pt x="0" y="165"/>
                  </a:lnTo>
                  <a:lnTo>
                    <a:pt x="2" y="166"/>
                  </a:lnTo>
                  <a:lnTo>
                    <a:pt x="3" y="166"/>
                  </a:lnTo>
                  <a:lnTo>
                    <a:pt x="5" y="168"/>
                  </a:lnTo>
                  <a:lnTo>
                    <a:pt x="9" y="168"/>
                  </a:lnTo>
                  <a:lnTo>
                    <a:pt x="326" y="11"/>
                  </a:lnTo>
                  <a:lnTo>
                    <a:pt x="328" y="10"/>
                  </a:lnTo>
                  <a:lnTo>
                    <a:pt x="328" y="8"/>
                  </a:lnTo>
                  <a:lnTo>
                    <a:pt x="329" y="7"/>
                  </a:lnTo>
                  <a:lnTo>
                    <a:pt x="329" y="3"/>
                  </a:lnTo>
                  <a:lnTo>
                    <a:pt x="328" y="1"/>
                  </a:lnTo>
                  <a:lnTo>
                    <a:pt x="326" y="1"/>
                  </a:lnTo>
                  <a:lnTo>
                    <a:pt x="325" y="0"/>
                  </a:lnTo>
                  <a:lnTo>
                    <a:pt x="321" y="0"/>
                  </a:lnTo>
                  <a:lnTo>
                    <a:pt x="3" y="1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8" name="Freeform 2820"/>
            <p:cNvSpPr>
              <a:spLocks/>
            </p:cNvSpPr>
            <p:nvPr/>
          </p:nvSpPr>
          <p:spPr bwMode="auto">
            <a:xfrm>
              <a:off x="4200" y="2618"/>
              <a:ext cx="186" cy="96"/>
            </a:xfrm>
            <a:custGeom>
              <a:avLst/>
              <a:gdLst>
                <a:gd name="T0" fmla="*/ 370 w 373"/>
                <a:gd name="T1" fmla="*/ 12 h 192"/>
                <a:gd name="T2" fmla="*/ 371 w 373"/>
                <a:gd name="T3" fmla="*/ 10 h 192"/>
                <a:gd name="T4" fmla="*/ 371 w 373"/>
                <a:gd name="T5" fmla="*/ 9 h 192"/>
                <a:gd name="T6" fmla="*/ 373 w 373"/>
                <a:gd name="T7" fmla="*/ 7 h 192"/>
                <a:gd name="T8" fmla="*/ 373 w 373"/>
                <a:gd name="T9" fmla="*/ 3 h 192"/>
                <a:gd name="T10" fmla="*/ 371 w 373"/>
                <a:gd name="T11" fmla="*/ 2 h 192"/>
                <a:gd name="T12" fmla="*/ 370 w 373"/>
                <a:gd name="T13" fmla="*/ 2 h 192"/>
                <a:gd name="T14" fmla="*/ 369 w 373"/>
                <a:gd name="T15" fmla="*/ 0 h 192"/>
                <a:gd name="T16" fmla="*/ 364 w 373"/>
                <a:gd name="T17" fmla="*/ 0 h 192"/>
                <a:gd name="T18" fmla="*/ 3 w 373"/>
                <a:gd name="T19" fmla="*/ 181 h 192"/>
                <a:gd name="T20" fmla="*/ 2 w 373"/>
                <a:gd name="T21" fmla="*/ 182 h 192"/>
                <a:gd name="T22" fmla="*/ 2 w 373"/>
                <a:gd name="T23" fmla="*/ 184 h 192"/>
                <a:gd name="T24" fmla="*/ 0 w 373"/>
                <a:gd name="T25" fmla="*/ 185 h 192"/>
                <a:gd name="T26" fmla="*/ 0 w 373"/>
                <a:gd name="T27" fmla="*/ 189 h 192"/>
                <a:gd name="T28" fmla="*/ 2 w 373"/>
                <a:gd name="T29" fmla="*/ 191 h 192"/>
                <a:gd name="T30" fmla="*/ 3 w 373"/>
                <a:gd name="T31" fmla="*/ 191 h 192"/>
                <a:gd name="T32" fmla="*/ 4 w 373"/>
                <a:gd name="T33" fmla="*/ 192 h 192"/>
                <a:gd name="T34" fmla="*/ 9 w 373"/>
                <a:gd name="T35" fmla="*/ 192 h 192"/>
                <a:gd name="T36" fmla="*/ 370 w 373"/>
                <a:gd name="T37" fmla="*/ 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3" h="192">
                  <a:moveTo>
                    <a:pt x="370" y="12"/>
                  </a:moveTo>
                  <a:lnTo>
                    <a:pt x="371" y="10"/>
                  </a:lnTo>
                  <a:lnTo>
                    <a:pt x="371" y="9"/>
                  </a:lnTo>
                  <a:lnTo>
                    <a:pt x="373" y="7"/>
                  </a:lnTo>
                  <a:lnTo>
                    <a:pt x="373" y="3"/>
                  </a:lnTo>
                  <a:lnTo>
                    <a:pt x="371" y="2"/>
                  </a:lnTo>
                  <a:lnTo>
                    <a:pt x="370" y="2"/>
                  </a:lnTo>
                  <a:lnTo>
                    <a:pt x="369" y="0"/>
                  </a:lnTo>
                  <a:lnTo>
                    <a:pt x="364" y="0"/>
                  </a:lnTo>
                  <a:lnTo>
                    <a:pt x="3" y="181"/>
                  </a:lnTo>
                  <a:lnTo>
                    <a:pt x="2" y="182"/>
                  </a:lnTo>
                  <a:lnTo>
                    <a:pt x="2" y="184"/>
                  </a:lnTo>
                  <a:lnTo>
                    <a:pt x="0" y="185"/>
                  </a:lnTo>
                  <a:lnTo>
                    <a:pt x="0" y="189"/>
                  </a:lnTo>
                  <a:lnTo>
                    <a:pt x="2" y="191"/>
                  </a:lnTo>
                  <a:lnTo>
                    <a:pt x="3" y="191"/>
                  </a:lnTo>
                  <a:lnTo>
                    <a:pt x="4" y="192"/>
                  </a:lnTo>
                  <a:lnTo>
                    <a:pt x="9" y="192"/>
                  </a:lnTo>
                  <a:lnTo>
                    <a:pt x="370"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399" name="Freeform 2821"/>
            <p:cNvSpPr>
              <a:spLocks/>
            </p:cNvSpPr>
            <p:nvPr/>
          </p:nvSpPr>
          <p:spPr bwMode="auto">
            <a:xfrm>
              <a:off x="4192" y="2316"/>
              <a:ext cx="83" cy="83"/>
            </a:xfrm>
            <a:custGeom>
              <a:avLst/>
              <a:gdLst>
                <a:gd name="T0" fmla="*/ 5 w 166"/>
                <a:gd name="T1" fmla="*/ 0 h 167"/>
                <a:gd name="T2" fmla="*/ 2 w 166"/>
                <a:gd name="T3" fmla="*/ 0 h 167"/>
                <a:gd name="T4" fmla="*/ 1 w 166"/>
                <a:gd name="T5" fmla="*/ 2 h 167"/>
                <a:gd name="T6" fmla="*/ 1 w 166"/>
                <a:gd name="T7" fmla="*/ 3 h 167"/>
                <a:gd name="T8" fmla="*/ 0 w 166"/>
                <a:gd name="T9" fmla="*/ 5 h 167"/>
                <a:gd name="T10" fmla="*/ 0 w 166"/>
                <a:gd name="T11" fmla="*/ 9 h 167"/>
                <a:gd name="T12" fmla="*/ 1 w 166"/>
                <a:gd name="T13" fmla="*/ 10 h 167"/>
                <a:gd name="T14" fmla="*/ 2 w 166"/>
                <a:gd name="T15" fmla="*/ 10 h 167"/>
                <a:gd name="T16" fmla="*/ 4 w 166"/>
                <a:gd name="T17" fmla="*/ 12 h 167"/>
                <a:gd name="T18" fmla="*/ 5 w 166"/>
                <a:gd name="T19" fmla="*/ 12 h 167"/>
                <a:gd name="T20" fmla="*/ 35 w 166"/>
                <a:gd name="T21" fmla="*/ 15 h 167"/>
                <a:gd name="T22" fmla="*/ 63 w 166"/>
                <a:gd name="T23" fmla="*/ 24 h 167"/>
                <a:gd name="T24" fmla="*/ 90 w 166"/>
                <a:gd name="T25" fmla="*/ 37 h 167"/>
                <a:gd name="T26" fmla="*/ 111 w 166"/>
                <a:gd name="T27" fmla="*/ 55 h 167"/>
                <a:gd name="T28" fmla="*/ 130 w 166"/>
                <a:gd name="T29" fmla="*/ 77 h 167"/>
                <a:gd name="T30" fmla="*/ 142 w 166"/>
                <a:gd name="T31" fmla="*/ 103 h 167"/>
                <a:gd name="T32" fmla="*/ 152 w 166"/>
                <a:gd name="T33" fmla="*/ 132 h 167"/>
                <a:gd name="T34" fmla="*/ 155 w 166"/>
                <a:gd name="T35" fmla="*/ 161 h 167"/>
                <a:gd name="T36" fmla="*/ 155 w 166"/>
                <a:gd name="T37" fmla="*/ 163 h 167"/>
                <a:gd name="T38" fmla="*/ 156 w 166"/>
                <a:gd name="T39" fmla="*/ 164 h 167"/>
                <a:gd name="T40" fmla="*/ 156 w 166"/>
                <a:gd name="T41" fmla="*/ 166 h 167"/>
                <a:gd name="T42" fmla="*/ 158 w 166"/>
                <a:gd name="T43" fmla="*/ 167 h 167"/>
                <a:gd name="T44" fmla="*/ 162 w 166"/>
                <a:gd name="T45" fmla="*/ 167 h 167"/>
                <a:gd name="T46" fmla="*/ 163 w 166"/>
                <a:gd name="T47" fmla="*/ 166 h 167"/>
                <a:gd name="T48" fmla="*/ 165 w 166"/>
                <a:gd name="T49" fmla="*/ 166 h 167"/>
                <a:gd name="T50" fmla="*/ 166 w 166"/>
                <a:gd name="T51" fmla="*/ 164 h 167"/>
                <a:gd name="T52" fmla="*/ 166 w 166"/>
                <a:gd name="T53" fmla="*/ 161 h 167"/>
                <a:gd name="T54" fmla="*/ 163 w 166"/>
                <a:gd name="T55" fmla="*/ 129 h 167"/>
                <a:gd name="T56" fmla="*/ 154 w 166"/>
                <a:gd name="T57" fmla="*/ 98 h 167"/>
                <a:gd name="T58" fmla="*/ 138 w 166"/>
                <a:gd name="T59" fmla="*/ 71 h 167"/>
                <a:gd name="T60" fmla="*/ 120 w 166"/>
                <a:gd name="T61" fmla="*/ 47 h 167"/>
                <a:gd name="T62" fmla="*/ 96 w 166"/>
                <a:gd name="T63" fmla="*/ 29 h 167"/>
                <a:gd name="T64" fmla="*/ 69 w 166"/>
                <a:gd name="T65" fmla="*/ 13 h 167"/>
                <a:gd name="T66" fmla="*/ 38 w 166"/>
                <a:gd name="T67" fmla="*/ 3 h 167"/>
                <a:gd name="T68" fmla="*/ 5 w 166"/>
                <a:gd name="T6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167">
                  <a:moveTo>
                    <a:pt x="5" y="0"/>
                  </a:moveTo>
                  <a:lnTo>
                    <a:pt x="2" y="0"/>
                  </a:lnTo>
                  <a:lnTo>
                    <a:pt x="1" y="2"/>
                  </a:lnTo>
                  <a:lnTo>
                    <a:pt x="1" y="3"/>
                  </a:lnTo>
                  <a:lnTo>
                    <a:pt x="0" y="5"/>
                  </a:lnTo>
                  <a:lnTo>
                    <a:pt x="0" y="9"/>
                  </a:lnTo>
                  <a:lnTo>
                    <a:pt x="1" y="10"/>
                  </a:lnTo>
                  <a:lnTo>
                    <a:pt x="2" y="10"/>
                  </a:lnTo>
                  <a:lnTo>
                    <a:pt x="4" y="12"/>
                  </a:lnTo>
                  <a:lnTo>
                    <a:pt x="5" y="12"/>
                  </a:lnTo>
                  <a:lnTo>
                    <a:pt x="35" y="15"/>
                  </a:lnTo>
                  <a:lnTo>
                    <a:pt x="63" y="24"/>
                  </a:lnTo>
                  <a:lnTo>
                    <a:pt x="90" y="37"/>
                  </a:lnTo>
                  <a:lnTo>
                    <a:pt x="111" y="55"/>
                  </a:lnTo>
                  <a:lnTo>
                    <a:pt x="130" y="77"/>
                  </a:lnTo>
                  <a:lnTo>
                    <a:pt x="142" y="103"/>
                  </a:lnTo>
                  <a:lnTo>
                    <a:pt x="152" y="132"/>
                  </a:lnTo>
                  <a:lnTo>
                    <a:pt x="155" y="161"/>
                  </a:lnTo>
                  <a:lnTo>
                    <a:pt x="155" y="163"/>
                  </a:lnTo>
                  <a:lnTo>
                    <a:pt x="156" y="164"/>
                  </a:lnTo>
                  <a:lnTo>
                    <a:pt x="156" y="166"/>
                  </a:lnTo>
                  <a:lnTo>
                    <a:pt x="158" y="167"/>
                  </a:lnTo>
                  <a:lnTo>
                    <a:pt x="162" y="167"/>
                  </a:lnTo>
                  <a:lnTo>
                    <a:pt x="163" y="166"/>
                  </a:lnTo>
                  <a:lnTo>
                    <a:pt x="165" y="166"/>
                  </a:lnTo>
                  <a:lnTo>
                    <a:pt x="166" y="164"/>
                  </a:lnTo>
                  <a:lnTo>
                    <a:pt x="166" y="161"/>
                  </a:lnTo>
                  <a:lnTo>
                    <a:pt x="163" y="129"/>
                  </a:lnTo>
                  <a:lnTo>
                    <a:pt x="154" y="98"/>
                  </a:lnTo>
                  <a:lnTo>
                    <a:pt x="138" y="71"/>
                  </a:lnTo>
                  <a:lnTo>
                    <a:pt x="120" y="47"/>
                  </a:lnTo>
                  <a:lnTo>
                    <a:pt x="96" y="29"/>
                  </a:lnTo>
                  <a:lnTo>
                    <a:pt x="69" y="13"/>
                  </a:lnTo>
                  <a:lnTo>
                    <a:pt x="38" y="3"/>
                  </a:lnTo>
                  <a:lnTo>
                    <a:pt x="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0" name="Freeform 2822"/>
            <p:cNvSpPr>
              <a:spLocks/>
            </p:cNvSpPr>
            <p:nvPr/>
          </p:nvSpPr>
          <p:spPr bwMode="auto">
            <a:xfrm>
              <a:off x="4190" y="2372"/>
              <a:ext cx="27" cy="27"/>
            </a:xfrm>
            <a:custGeom>
              <a:avLst/>
              <a:gdLst>
                <a:gd name="T0" fmla="*/ 7 w 53"/>
                <a:gd name="T1" fmla="*/ 0 h 54"/>
                <a:gd name="T2" fmla="*/ 4 w 53"/>
                <a:gd name="T3" fmla="*/ 0 h 54"/>
                <a:gd name="T4" fmla="*/ 3 w 53"/>
                <a:gd name="T5" fmla="*/ 2 h 54"/>
                <a:gd name="T6" fmla="*/ 1 w 53"/>
                <a:gd name="T7" fmla="*/ 2 h 54"/>
                <a:gd name="T8" fmla="*/ 1 w 53"/>
                <a:gd name="T9" fmla="*/ 3 h 54"/>
                <a:gd name="T10" fmla="*/ 0 w 53"/>
                <a:gd name="T11" fmla="*/ 5 h 54"/>
                <a:gd name="T12" fmla="*/ 0 w 53"/>
                <a:gd name="T13" fmla="*/ 7 h 54"/>
                <a:gd name="T14" fmla="*/ 1 w 53"/>
                <a:gd name="T15" fmla="*/ 9 h 54"/>
                <a:gd name="T16" fmla="*/ 1 w 53"/>
                <a:gd name="T17" fmla="*/ 10 h 54"/>
                <a:gd name="T18" fmla="*/ 3 w 53"/>
                <a:gd name="T19" fmla="*/ 12 h 54"/>
                <a:gd name="T20" fmla="*/ 4 w 53"/>
                <a:gd name="T21" fmla="*/ 12 h 54"/>
                <a:gd name="T22" fmla="*/ 20 w 53"/>
                <a:gd name="T23" fmla="*/ 16 h 54"/>
                <a:gd name="T24" fmla="*/ 31 w 53"/>
                <a:gd name="T25" fmla="*/ 23 h 54"/>
                <a:gd name="T26" fmla="*/ 39 w 53"/>
                <a:gd name="T27" fmla="*/ 36 h 54"/>
                <a:gd name="T28" fmla="*/ 42 w 53"/>
                <a:gd name="T29" fmla="*/ 50 h 54"/>
                <a:gd name="T30" fmla="*/ 42 w 53"/>
                <a:gd name="T31" fmla="*/ 51 h 54"/>
                <a:gd name="T32" fmla="*/ 44 w 53"/>
                <a:gd name="T33" fmla="*/ 53 h 54"/>
                <a:gd name="T34" fmla="*/ 45 w 53"/>
                <a:gd name="T35" fmla="*/ 53 h 54"/>
                <a:gd name="T36" fmla="*/ 46 w 53"/>
                <a:gd name="T37" fmla="*/ 54 h 54"/>
                <a:gd name="T38" fmla="*/ 51 w 53"/>
                <a:gd name="T39" fmla="*/ 54 h 54"/>
                <a:gd name="T40" fmla="*/ 52 w 53"/>
                <a:gd name="T41" fmla="*/ 53 h 54"/>
                <a:gd name="T42" fmla="*/ 52 w 53"/>
                <a:gd name="T43" fmla="*/ 51 h 54"/>
                <a:gd name="T44" fmla="*/ 53 w 53"/>
                <a:gd name="T45" fmla="*/ 50 h 54"/>
                <a:gd name="T46" fmla="*/ 53 w 53"/>
                <a:gd name="T47" fmla="*/ 47 h 54"/>
                <a:gd name="T48" fmla="*/ 51 w 53"/>
                <a:gd name="T49" fmla="*/ 31 h 54"/>
                <a:gd name="T50" fmla="*/ 49 w 53"/>
                <a:gd name="T51" fmla="*/ 30 h 54"/>
                <a:gd name="T52" fmla="*/ 39 w 53"/>
                <a:gd name="T53" fmla="*/ 16 h 54"/>
                <a:gd name="T54" fmla="*/ 39 w 53"/>
                <a:gd name="T55" fmla="*/ 14 h 54"/>
                <a:gd name="T56" fmla="*/ 38 w 53"/>
                <a:gd name="T57" fmla="*/ 14 h 54"/>
                <a:gd name="T58" fmla="*/ 25 w 53"/>
                <a:gd name="T59" fmla="*/ 6 h 54"/>
                <a:gd name="T60" fmla="*/ 24 w 53"/>
                <a:gd name="T61" fmla="*/ 5 h 54"/>
                <a:gd name="T62" fmla="*/ 7 w 53"/>
                <a:gd name="T63"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4">
                  <a:moveTo>
                    <a:pt x="7" y="0"/>
                  </a:moveTo>
                  <a:lnTo>
                    <a:pt x="4" y="0"/>
                  </a:lnTo>
                  <a:lnTo>
                    <a:pt x="3" y="2"/>
                  </a:lnTo>
                  <a:lnTo>
                    <a:pt x="1" y="2"/>
                  </a:lnTo>
                  <a:lnTo>
                    <a:pt x="1" y="3"/>
                  </a:lnTo>
                  <a:lnTo>
                    <a:pt x="0" y="5"/>
                  </a:lnTo>
                  <a:lnTo>
                    <a:pt x="0" y="7"/>
                  </a:lnTo>
                  <a:lnTo>
                    <a:pt x="1" y="9"/>
                  </a:lnTo>
                  <a:lnTo>
                    <a:pt x="1" y="10"/>
                  </a:lnTo>
                  <a:lnTo>
                    <a:pt x="3" y="12"/>
                  </a:lnTo>
                  <a:lnTo>
                    <a:pt x="4" y="12"/>
                  </a:lnTo>
                  <a:lnTo>
                    <a:pt x="20" y="16"/>
                  </a:lnTo>
                  <a:lnTo>
                    <a:pt x="31" y="23"/>
                  </a:lnTo>
                  <a:lnTo>
                    <a:pt x="39" y="36"/>
                  </a:lnTo>
                  <a:lnTo>
                    <a:pt x="42" y="50"/>
                  </a:lnTo>
                  <a:lnTo>
                    <a:pt x="42" y="51"/>
                  </a:lnTo>
                  <a:lnTo>
                    <a:pt x="44" y="53"/>
                  </a:lnTo>
                  <a:lnTo>
                    <a:pt x="45" y="53"/>
                  </a:lnTo>
                  <a:lnTo>
                    <a:pt x="46" y="54"/>
                  </a:lnTo>
                  <a:lnTo>
                    <a:pt x="51" y="54"/>
                  </a:lnTo>
                  <a:lnTo>
                    <a:pt x="52" y="53"/>
                  </a:lnTo>
                  <a:lnTo>
                    <a:pt x="52" y="51"/>
                  </a:lnTo>
                  <a:lnTo>
                    <a:pt x="53" y="50"/>
                  </a:lnTo>
                  <a:lnTo>
                    <a:pt x="53" y="47"/>
                  </a:lnTo>
                  <a:lnTo>
                    <a:pt x="51" y="31"/>
                  </a:lnTo>
                  <a:lnTo>
                    <a:pt x="49" y="30"/>
                  </a:lnTo>
                  <a:lnTo>
                    <a:pt x="39" y="16"/>
                  </a:lnTo>
                  <a:lnTo>
                    <a:pt x="39" y="14"/>
                  </a:lnTo>
                  <a:lnTo>
                    <a:pt x="38" y="14"/>
                  </a:lnTo>
                  <a:lnTo>
                    <a:pt x="25" y="6"/>
                  </a:lnTo>
                  <a:lnTo>
                    <a:pt x="24" y="5"/>
                  </a:lnTo>
                  <a:lnTo>
                    <a:pt x="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1" name="Freeform 2823"/>
            <p:cNvSpPr>
              <a:spLocks/>
            </p:cNvSpPr>
            <p:nvPr/>
          </p:nvSpPr>
          <p:spPr bwMode="auto">
            <a:xfrm>
              <a:off x="4097" y="2316"/>
              <a:ext cx="84" cy="83"/>
            </a:xfrm>
            <a:custGeom>
              <a:avLst/>
              <a:gdLst>
                <a:gd name="T0" fmla="*/ 162 w 167"/>
                <a:gd name="T1" fmla="*/ 12 h 167"/>
                <a:gd name="T2" fmla="*/ 163 w 167"/>
                <a:gd name="T3" fmla="*/ 12 h 167"/>
                <a:gd name="T4" fmla="*/ 165 w 167"/>
                <a:gd name="T5" fmla="*/ 10 h 167"/>
                <a:gd name="T6" fmla="*/ 166 w 167"/>
                <a:gd name="T7" fmla="*/ 10 h 167"/>
                <a:gd name="T8" fmla="*/ 166 w 167"/>
                <a:gd name="T9" fmla="*/ 9 h 167"/>
                <a:gd name="T10" fmla="*/ 167 w 167"/>
                <a:gd name="T11" fmla="*/ 8 h 167"/>
                <a:gd name="T12" fmla="*/ 167 w 167"/>
                <a:gd name="T13" fmla="*/ 5 h 167"/>
                <a:gd name="T14" fmla="*/ 166 w 167"/>
                <a:gd name="T15" fmla="*/ 3 h 167"/>
                <a:gd name="T16" fmla="*/ 166 w 167"/>
                <a:gd name="T17" fmla="*/ 2 h 167"/>
                <a:gd name="T18" fmla="*/ 165 w 167"/>
                <a:gd name="T19" fmla="*/ 2 h 167"/>
                <a:gd name="T20" fmla="*/ 163 w 167"/>
                <a:gd name="T21" fmla="*/ 0 h 167"/>
                <a:gd name="T22" fmla="*/ 160 w 167"/>
                <a:gd name="T23" fmla="*/ 0 h 167"/>
                <a:gd name="T24" fmla="*/ 128 w 167"/>
                <a:gd name="T25" fmla="*/ 3 h 167"/>
                <a:gd name="T26" fmla="*/ 97 w 167"/>
                <a:gd name="T27" fmla="*/ 13 h 167"/>
                <a:gd name="T28" fmla="*/ 70 w 167"/>
                <a:gd name="T29" fmla="*/ 29 h 167"/>
                <a:gd name="T30" fmla="*/ 46 w 167"/>
                <a:gd name="T31" fmla="*/ 47 h 167"/>
                <a:gd name="T32" fmla="*/ 28 w 167"/>
                <a:gd name="T33" fmla="*/ 71 h 167"/>
                <a:gd name="T34" fmla="*/ 12 w 167"/>
                <a:gd name="T35" fmla="*/ 98 h 167"/>
                <a:gd name="T36" fmla="*/ 2 w 167"/>
                <a:gd name="T37" fmla="*/ 129 h 167"/>
                <a:gd name="T38" fmla="*/ 0 w 167"/>
                <a:gd name="T39" fmla="*/ 161 h 167"/>
                <a:gd name="T40" fmla="*/ 0 w 167"/>
                <a:gd name="T41" fmla="*/ 164 h 167"/>
                <a:gd name="T42" fmla="*/ 1 w 167"/>
                <a:gd name="T43" fmla="*/ 166 h 167"/>
                <a:gd name="T44" fmla="*/ 2 w 167"/>
                <a:gd name="T45" fmla="*/ 166 h 167"/>
                <a:gd name="T46" fmla="*/ 4 w 167"/>
                <a:gd name="T47" fmla="*/ 167 h 167"/>
                <a:gd name="T48" fmla="*/ 8 w 167"/>
                <a:gd name="T49" fmla="*/ 167 h 167"/>
                <a:gd name="T50" fmla="*/ 9 w 167"/>
                <a:gd name="T51" fmla="*/ 166 h 167"/>
                <a:gd name="T52" fmla="*/ 9 w 167"/>
                <a:gd name="T53" fmla="*/ 164 h 167"/>
                <a:gd name="T54" fmla="*/ 11 w 167"/>
                <a:gd name="T55" fmla="*/ 163 h 167"/>
                <a:gd name="T56" fmla="*/ 11 w 167"/>
                <a:gd name="T57" fmla="*/ 161 h 167"/>
                <a:gd name="T58" fmla="*/ 14 w 167"/>
                <a:gd name="T59" fmla="*/ 132 h 167"/>
                <a:gd name="T60" fmla="*/ 24 w 167"/>
                <a:gd name="T61" fmla="*/ 103 h 167"/>
                <a:gd name="T62" fmla="*/ 36 w 167"/>
                <a:gd name="T63" fmla="*/ 77 h 167"/>
                <a:gd name="T64" fmla="*/ 55 w 167"/>
                <a:gd name="T65" fmla="*/ 55 h 167"/>
                <a:gd name="T66" fmla="*/ 76 w 167"/>
                <a:gd name="T67" fmla="*/ 37 h 167"/>
                <a:gd name="T68" fmla="*/ 103 w 167"/>
                <a:gd name="T69" fmla="*/ 24 h 167"/>
                <a:gd name="T70" fmla="*/ 131 w 167"/>
                <a:gd name="T71" fmla="*/ 15 h 167"/>
                <a:gd name="T72" fmla="*/ 160 w 167"/>
                <a:gd name="T73" fmla="*/ 12 h 167"/>
                <a:gd name="T74" fmla="*/ 162 w 167"/>
                <a:gd name="T75" fmla="*/ 1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7" h="167">
                  <a:moveTo>
                    <a:pt x="162" y="12"/>
                  </a:moveTo>
                  <a:lnTo>
                    <a:pt x="163" y="12"/>
                  </a:lnTo>
                  <a:lnTo>
                    <a:pt x="165" y="10"/>
                  </a:lnTo>
                  <a:lnTo>
                    <a:pt x="166" y="10"/>
                  </a:lnTo>
                  <a:lnTo>
                    <a:pt x="166" y="9"/>
                  </a:lnTo>
                  <a:lnTo>
                    <a:pt x="167" y="8"/>
                  </a:lnTo>
                  <a:lnTo>
                    <a:pt x="167" y="5"/>
                  </a:lnTo>
                  <a:lnTo>
                    <a:pt x="166" y="3"/>
                  </a:lnTo>
                  <a:lnTo>
                    <a:pt x="166" y="2"/>
                  </a:lnTo>
                  <a:lnTo>
                    <a:pt x="165" y="2"/>
                  </a:lnTo>
                  <a:lnTo>
                    <a:pt x="163" y="0"/>
                  </a:lnTo>
                  <a:lnTo>
                    <a:pt x="160" y="0"/>
                  </a:lnTo>
                  <a:lnTo>
                    <a:pt x="128" y="3"/>
                  </a:lnTo>
                  <a:lnTo>
                    <a:pt x="97" y="13"/>
                  </a:lnTo>
                  <a:lnTo>
                    <a:pt x="70" y="29"/>
                  </a:lnTo>
                  <a:lnTo>
                    <a:pt x="46" y="47"/>
                  </a:lnTo>
                  <a:lnTo>
                    <a:pt x="28" y="71"/>
                  </a:lnTo>
                  <a:lnTo>
                    <a:pt x="12" y="98"/>
                  </a:lnTo>
                  <a:lnTo>
                    <a:pt x="2" y="129"/>
                  </a:lnTo>
                  <a:lnTo>
                    <a:pt x="0" y="161"/>
                  </a:lnTo>
                  <a:lnTo>
                    <a:pt x="0" y="164"/>
                  </a:lnTo>
                  <a:lnTo>
                    <a:pt x="1" y="166"/>
                  </a:lnTo>
                  <a:lnTo>
                    <a:pt x="2" y="166"/>
                  </a:lnTo>
                  <a:lnTo>
                    <a:pt x="4" y="167"/>
                  </a:lnTo>
                  <a:lnTo>
                    <a:pt x="8" y="167"/>
                  </a:lnTo>
                  <a:lnTo>
                    <a:pt x="9" y="166"/>
                  </a:lnTo>
                  <a:lnTo>
                    <a:pt x="9" y="164"/>
                  </a:lnTo>
                  <a:lnTo>
                    <a:pt x="11" y="163"/>
                  </a:lnTo>
                  <a:lnTo>
                    <a:pt x="11" y="161"/>
                  </a:lnTo>
                  <a:lnTo>
                    <a:pt x="14" y="132"/>
                  </a:lnTo>
                  <a:lnTo>
                    <a:pt x="24" y="103"/>
                  </a:lnTo>
                  <a:lnTo>
                    <a:pt x="36" y="77"/>
                  </a:lnTo>
                  <a:lnTo>
                    <a:pt x="55" y="55"/>
                  </a:lnTo>
                  <a:lnTo>
                    <a:pt x="76" y="37"/>
                  </a:lnTo>
                  <a:lnTo>
                    <a:pt x="103" y="24"/>
                  </a:lnTo>
                  <a:lnTo>
                    <a:pt x="131" y="15"/>
                  </a:lnTo>
                  <a:lnTo>
                    <a:pt x="160" y="12"/>
                  </a:lnTo>
                  <a:lnTo>
                    <a:pt x="162"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2" name="Freeform 2824"/>
            <p:cNvSpPr>
              <a:spLocks/>
            </p:cNvSpPr>
            <p:nvPr/>
          </p:nvSpPr>
          <p:spPr bwMode="auto">
            <a:xfrm>
              <a:off x="4154" y="2372"/>
              <a:ext cx="29" cy="27"/>
            </a:xfrm>
            <a:custGeom>
              <a:avLst/>
              <a:gdLst>
                <a:gd name="T0" fmla="*/ 51 w 56"/>
                <a:gd name="T1" fmla="*/ 12 h 54"/>
                <a:gd name="T2" fmla="*/ 52 w 56"/>
                <a:gd name="T3" fmla="*/ 12 h 54"/>
                <a:gd name="T4" fmla="*/ 53 w 56"/>
                <a:gd name="T5" fmla="*/ 10 h 54"/>
                <a:gd name="T6" fmla="*/ 55 w 56"/>
                <a:gd name="T7" fmla="*/ 10 h 54"/>
                <a:gd name="T8" fmla="*/ 55 w 56"/>
                <a:gd name="T9" fmla="*/ 9 h 54"/>
                <a:gd name="T10" fmla="*/ 56 w 56"/>
                <a:gd name="T11" fmla="*/ 7 h 54"/>
                <a:gd name="T12" fmla="*/ 56 w 56"/>
                <a:gd name="T13" fmla="*/ 5 h 54"/>
                <a:gd name="T14" fmla="*/ 55 w 56"/>
                <a:gd name="T15" fmla="*/ 3 h 54"/>
                <a:gd name="T16" fmla="*/ 55 w 56"/>
                <a:gd name="T17" fmla="*/ 2 h 54"/>
                <a:gd name="T18" fmla="*/ 53 w 56"/>
                <a:gd name="T19" fmla="*/ 2 h 54"/>
                <a:gd name="T20" fmla="*/ 52 w 56"/>
                <a:gd name="T21" fmla="*/ 0 h 54"/>
                <a:gd name="T22" fmla="*/ 49 w 56"/>
                <a:gd name="T23" fmla="*/ 0 h 54"/>
                <a:gd name="T24" fmla="*/ 31 w 56"/>
                <a:gd name="T25" fmla="*/ 3 h 54"/>
                <a:gd name="T26" fmla="*/ 29 w 56"/>
                <a:gd name="T27" fmla="*/ 3 h 54"/>
                <a:gd name="T28" fmla="*/ 29 w 56"/>
                <a:gd name="T29" fmla="*/ 5 h 54"/>
                <a:gd name="T30" fmla="*/ 15 w 56"/>
                <a:gd name="T31" fmla="*/ 14 h 54"/>
                <a:gd name="T32" fmla="*/ 14 w 56"/>
                <a:gd name="T33" fmla="*/ 14 h 54"/>
                <a:gd name="T34" fmla="*/ 14 w 56"/>
                <a:gd name="T35" fmla="*/ 16 h 54"/>
                <a:gd name="T36" fmla="*/ 4 w 56"/>
                <a:gd name="T37" fmla="*/ 29 h 54"/>
                <a:gd name="T38" fmla="*/ 3 w 56"/>
                <a:gd name="T39" fmla="*/ 29 h 54"/>
                <a:gd name="T40" fmla="*/ 3 w 56"/>
                <a:gd name="T41" fmla="*/ 30 h 54"/>
                <a:gd name="T42" fmla="*/ 0 w 56"/>
                <a:gd name="T43" fmla="*/ 47 h 54"/>
                <a:gd name="T44" fmla="*/ 0 w 56"/>
                <a:gd name="T45" fmla="*/ 50 h 54"/>
                <a:gd name="T46" fmla="*/ 1 w 56"/>
                <a:gd name="T47" fmla="*/ 51 h 54"/>
                <a:gd name="T48" fmla="*/ 1 w 56"/>
                <a:gd name="T49" fmla="*/ 53 h 54"/>
                <a:gd name="T50" fmla="*/ 3 w 56"/>
                <a:gd name="T51" fmla="*/ 54 h 54"/>
                <a:gd name="T52" fmla="*/ 7 w 56"/>
                <a:gd name="T53" fmla="*/ 54 h 54"/>
                <a:gd name="T54" fmla="*/ 8 w 56"/>
                <a:gd name="T55" fmla="*/ 53 h 54"/>
                <a:gd name="T56" fmla="*/ 10 w 56"/>
                <a:gd name="T57" fmla="*/ 53 h 54"/>
                <a:gd name="T58" fmla="*/ 11 w 56"/>
                <a:gd name="T59" fmla="*/ 51 h 54"/>
                <a:gd name="T60" fmla="*/ 11 w 56"/>
                <a:gd name="T61" fmla="*/ 50 h 54"/>
                <a:gd name="T62" fmla="*/ 14 w 56"/>
                <a:gd name="T63" fmla="*/ 34 h 54"/>
                <a:gd name="T64" fmla="*/ 22 w 56"/>
                <a:gd name="T65" fmla="*/ 23 h 54"/>
                <a:gd name="T66" fmla="*/ 35 w 56"/>
                <a:gd name="T67" fmla="*/ 14 h 54"/>
                <a:gd name="T68" fmla="*/ 49 w 56"/>
                <a:gd name="T69" fmla="*/ 12 h 54"/>
                <a:gd name="T70" fmla="*/ 51 w 56"/>
                <a:gd name="T7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4">
                  <a:moveTo>
                    <a:pt x="51" y="12"/>
                  </a:moveTo>
                  <a:lnTo>
                    <a:pt x="52" y="12"/>
                  </a:lnTo>
                  <a:lnTo>
                    <a:pt x="53" y="10"/>
                  </a:lnTo>
                  <a:lnTo>
                    <a:pt x="55" y="10"/>
                  </a:lnTo>
                  <a:lnTo>
                    <a:pt x="55" y="9"/>
                  </a:lnTo>
                  <a:lnTo>
                    <a:pt x="56" y="7"/>
                  </a:lnTo>
                  <a:lnTo>
                    <a:pt x="56" y="5"/>
                  </a:lnTo>
                  <a:lnTo>
                    <a:pt x="55" y="3"/>
                  </a:lnTo>
                  <a:lnTo>
                    <a:pt x="55" y="2"/>
                  </a:lnTo>
                  <a:lnTo>
                    <a:pt x="53" y="2"/>
                  </a:lnTo>
                  <a:lnTo>
                    <a:pt x="52" y="0"/>
                  </a:lnTo>
                  <a:lnTo>
                    <a:pt x="49" y="0"/>
                  </a:lnTo>
                  <a:lnTo>
                    <a:pt x="31" y="3"/>
                  </a:lnTo>
                  <a:lnTo>
                    <a:pt x="29" y="3"/>
                  </a:lnTo>
                  <a:lnTo>
                    <a:pt x="29" y="5"/>
                  </a:lnTo>
                  <a:lnTo>
                    <a:pt x="15" y="14"/>
                  </a:lnTo>
                  <a:lnTo>
                    <a:pt x="14" y="14"/>
                  </a:lnTo>
                  <a:lnTo>
                    <a:pt x="14" y="16"/>
                  </a:lnTo>
                  <a:lnTo>
                    <a:pt x="4" y="29"/>
                  </a:lnTo>
                  <a:lnTo>
                    <a:pt x="3" y="29"/>
                  </a:lnTo>
                  <a:lnTo>
                    <a:pt x="3" y="30"/>
                  </a:lnTo>
                  <a:lnTo>
                    <a:pt x="0" y="47"/>
                  </a:lnTo>
                  <a:lnTo>
                    <a:pt x="0" y="50"/>
                  </a:lnTo>
                  <a:lnTo>
                    <a:pt x="1" y="51"/>
                  </a:lnTo>
                  <a:lnTo>
                    <a:pt x="1" y="53"/>
                  </a:lnTo>
                  <a:lnTo>
                    <a:pt x="3" y="54"/>
                  </a:lnTo>
                  <a:lnTo>
                    <a:pt x="7" y="54"/>
                  </a:lnTo>
                  <a:lnTo>
                    <a:pt x="8" y="53"/>
                  </a:lnTo>
                  <a:lnTo>
                    <a:pt x="10" y="53"/>
                  </a:lnTo>
                  <a:lnTo>
                    <a:pt x="11" y="51"/>
                  </a:lnTo>
                  <a:lnTo>
                    <a:pt x="11" y="50"/>
                  </a:lnTo>
                  <a:lnTo>
                    <a:pt x="14" y="34"/>
                  </a:lnTo>
                  <a:lnTo>
                    <a:pt x="22" y="23"/>
                  </a:lnTo>
                  <a:lnTo>
                    <a:pt x="35" y="14"/>
                  </a:lnTo>
                  <a:lnTo>
                    <a:pt x="49" y="12"/>
                  </a:lnTo>
                  <a:lnTo>
                    <a:pt x="51"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3" name="Freeform 2825"/>
            <p:cNvSpPr>
              <a:spLocks/>
            </p:cNvSpPr>
            <p:nvPr/>
          </p:nvSpPr>
          <p:spPr bwMode="auto">
            <a:xfrm>
              <a:off x="4053" y="2491"/>
              <a:ext cx="152" cy="41"/>
            </a:xfrm>
            <a:custGeom>
              <a:avLst/>
              <a:gdLst>
                <a:gd name="T0" fmla="*/ 1 w 303"/>
                <a:gd name="T1" fmla="*/ 74 h 84"/>
                <a:gd name="T2" fmla="*/ 1 w 303"/>
                <a:gd name="T3" fmla="*/ 75 h 84"/>
                <a:gd name="T4" fmla="*/ 0 w 303"/>
                <a:gd name="T5" fmla="*/ 77 h 84"/>
                <a:gd name="T6" fmla="*/ 0 w 303"/>
                <a:gd name="T7" fmla="*/ 81 h 84"/>
                <a:gd name="T8" fmla="*/ 1 w 303"/>
                <a:gd name="T9" fmla="*/ 82 h 84"/>
                <a:gd name="T10" fmla="*/ 3 w 303"/>
                <a:gd name="T11" fmla="*/ 82 h 84"/>
                <a:gd name="T12" fmla="*/ 4 w 303"/>
                <a:gd name="T13" fmla="*/ 84 h 84"/>
                <a:gd name="T14" fmla="*/ 8 w 303"/>
                <a:gd name="T15" fmla="*/ 84 h 84"/>
                <a:gd name="T16" fmla="*/ 10 w 303"/>
                <a:gd name="T17" fmla="*/ 82 h 84"/>
                <a:gd name="T18" fmla="*/ 93 w 303"/>
                <a:gd name="T19" fmla="*/ 12 h 84"/>
                <a:gd name="T20" fmla="*/ 212 w 303"/>
                <a:gd name="T21" fmla="*/ 12 h 84"/>
                <a:gd name="T22" fmla="*/ 294 w 303"/>
                <a:gd name="T23" fmla="*/ 82 h 84"/>
                <a:gd name="T24" fmla="*/ 295 w 303"/>
                <a:gd name="T25" fmla="*/ 84 h 84"/>
                <a:gd name="T26" fmla="*/ 299 w 303"/>
                <a:gd name="T27" fmla="*/ 84 h 84"/>
                <a:gd name="T28" fmla="*/ 301 w 303"/>
                <a:gd name="T29" fmla="*/ 82 h 84"/>
                <a:gd name="T30" fmla="*/ 302 w 303"/>
                <a:gd name="T31" fmla="*/ 82 h 84"/>
                <a:gd name="T32" fmla="*/ 303 w 303"/>
                <a:gd name="T33" fmla="*/ 81 h 84"/>
                <a:gd name="T34" fmla="*/ 303 w 303"/>
                <a:gd name="T35" fmla="*/ 77 h 84"/>
                <a:gd name="T36" fmla="*/ 302 w 303"/>
                <a:gd name="T37" fmla="*/ 75 h 84"/>
                <a:gd name="T38" fmla="*/ 302 w 303"/>
                <a:gd name="T39" fmla="*/ 74 h 84"/>
                <a:gd name="T40" fmla="*/ 217 w 303"/>
                <a:gd name="T41" fmla="*/ 2 h 84"/>
                <a:gd name="T42" fmla="*/ 216 w 303"/>
                <a:gd name="T43" fmla="*/ 2 h 84"/>
                <a:gd name="T44" fmla="*/ 215 w 303"/>
                <a:gd name="T45" fmla="*/ 0 h 84"/>
                <a:gd name="T46" fmla="*/ 89 w 303"/>
                <a:gd name="T47" fmla="*/ 0 h 84"/>
                <a:gd name="T48" fmla="*/ 88 w 303"/>
                <a:gd name="T49" fmla="*/ 2 h 84"/>
                <a:gd name="T50" fmla="*/ 1 w 303"/>
                <a:gd name="T51"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84">
                  <a:moveTo>
                    <a:pt x="1" y="74"/>
                  </a:moveTo>
                  <a:lnTo>
                    <a:pt x="1" y="75"/>
                  </a:lnTo>
                  <a:lnTo>
                    <a:pt x="0" y="77"/>
                  </a:lnTo>
                  <a:lnTo>
                    <a:pt x="0" y="81"/>
                  </a:lnTo>
                  <a:lnTo>
                    <a:pt x="1" y="82"/>
                  </a:lnTo>
                  <a:lnTo>
                    <a:pt x="3" y="82"/>
                  </a:lnTo>
                  <a:lnTo>
                    <a:pt x="4" y="84"/>
                  </a:lnTo>
                  <a:lnTo>
                    <a:pt x="8" y="84"/>
                  </a:lnTo>
                  <a:lnTo>
                    <a:pt x="10" y="82"/>
                  </a:lnTo>
                  <a:lnTo>
                    <a:pt x="93" y="12"/>
                  </a:lnTo>
                  <a:lnTo>
                    <a:pt x="212" y="12"/>
                  </a:lnTo>
                  <a:lnTo>
                    <a:pt x="294" y="82"/>
                  </a:lnTo>
                  <a:lnTo>
                    <a:pt x="295" y="84"/>
                  </a:lnTo>
                  <a:lnTo>
                    <a:pt x="299" y="84"/>
                  </a:lnTo>
                  <a:lnTo>
                    <a:pt x="301" y="82"/>
                  </a:lnTo>
                  <a:lnTo>
                    <a:pt x="302" y="82"/>
                  </a:lnTo>
                  <a:lnTo>
                    <a:pt x="303" y="81"/>
                  </a:lnTo>
                  <a:lnTo>
                    <a:pt x="303" y="77"/>
                  </a:lnTo>
                  <a:lnTo>
                    <a:pt x="302" y="75"/>
                  </a:lnTo>
                  <a:lnTo>
                    <a:pt x="302" y="74"/>
                  </a:lnTo>
                  <a:lnTo>
                    <a:pt x="217" y="2"/>
                  </a:lnTo>
                  <a:lnTo>
                    <a:pt x="216" y="2"/>
                  </a:lnTo>
                  <a:lnTo>
                    <a:pt x="215" y="0"/>
                  </a:lnTo>
                  <a:lnTo>
                    <a:pt x="89" y="0"/>
                  </a:lnTo>
                  <a:lnTo>
                    <a:pt x="88" y="2"/>
                  </a:lnTo>
                  <a:lnTo>
                    <a:pt x="1" y="7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4" name="Freeform 2826"/>
            <p:cNvSpPr>
              <a:spLocks/>
            </p:cNvSpPr>
            <p:nvPr/>
          </p:nvSpPr>
          <p:spPr bwMode="auto">
            <a:xfrm>
              <a:off x="4155" y="2759"/>
              <a:ext cx="6" cy="112"/>
            </a:xfrm>
            <a:custGeom>
              <a:avLst/>
              <a:gdLst>
                <a:gd name="T0" fmla="*/ 12 w 12"/>
                <a:gd name="T1" fmla="*/ 5 h 224"/>
                <a:gd name="T2" fmla="*/ 12 w 12"/>
                <a:gd name="T3" fmla="*/ 4 h 224"/>
                <a:gd name="T4" fmla="*/ 10 w 12"/>
                <a:gd name="T5" fmla="*/ 2 h 224"/>
                <a:gd name="T6" fmla="*/ 10 w 12"/>
                <a:gd name="T7" fmla="*/ 1 h 224"/>
                <a:gd name="T8" fmla="*/ 9 w 12"/>
                <a:gd name="T9" fmla="*/ 1 h 224"/>
                <a:gd name="T10" fmla="*/ 7 w 12"/>
                <a:gd name="T11" fmla="*/ 0 h 224"/>
                <a:gd name="T12" fmla="*/ 4 w 12"/>
                <a:gd name="T13" fmla="*/ 0 h 224"/>
                <a:gd name="T14" fmla="*/ 3 w 12"/>
                <a:gd name="T15" fmla="*/ 1 h 224"/>
                <a:gd name="T16" fmla="*/ 2 w 12"/>
                <a:gd name="T17" fmla="*/ 1 h 224"/>
                <a:gd name="T18" fmla="*/ 2 w 12"/>
                <a:gd name="T19" fmla="*/ 2 h 224"/>
                <a:gd name="T20" fmla="*/ 0 w 12"/>
                <a:gd name="T21" fmla="*/ 4 h 224"/>
                <a:gd name="T22" fmla="*/ 0 w 12"/>
                <a:gd name="T23" fmla="*/ 220 h 224"/>
                <a:gd name="T24" fmla="*/ 2 w 12"/>
                <a:gd name="T25" fmla="*/ 221 h 224"/>
                <a:gd name="T26" fmla="*/ 2 w 12"/>
                <a:gd name="T27" fmla="*/ 222 h 224"/>
                <a:gd name="T28" fmla="*/ 3 w 12"/>
                <a:gd name="T29" fmla="*/ 222 h 224"/>
                <a:gd name="T30" fmla="*/ 4 w 12"/>
                <a:gd name="T31" fmla="*/ 224 h 224"/>
                <a:gd name="T32" fmla="*/ 7 w 12"/>
                <a:gd name="T33" fmla="*/ 224 h 224"/>
                <a:gd name="T34" fmla="*/ 9 w 12"/>
                <a:gd name="T35" fmla="*/ 222 h 224"/>
                <a:gd name="T36" fmla="*/ 10 w 12"/>
                <a:gd name="T37" fmla="*/ 222 h 224"/>
                <a:gd name="T38" fmla="*/ 10 w 12"/>
                <a:gd name="T39" fmla="*/ 221 h 224"/>
                <a:gd name="T40" fmla="*/ 12 w 12"/>
                <a:gd name="T41" fmla="*/ 220 h 224"/>
                <a:gd name="T42" fmla="*/ 12 w 12"/>
                <a:gd name="T43" fmla="*/ 218 h 224"/>
                <a:gd name="T44" fmla="*/ 12 w 12"/>
                <a:gd name="T45" fmla="*/ 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224">
                  <a:moveTo>
                    <a:pt x="12" y="5"/>
                  </a:moveTo>
                  <a:lnTo>
                    <a:pt x="12" y="4"/>
                  </a:lnTo>
                  <a:lnTo>
                    <a:pt x="10" y="2"/>
                  </a:lnTo>
                  <a:lnTo>
                    <a:pt x="10" y="1"/>
                  </a:lnTo>
                  <a:lnTo>
                    <a:pt x="9" y="1"/>
                  </a:lnTo>
                  <a:lnTo>
                    <a:pt x="7" y="0"/>
                  </a:lnTo>
                  <a:lnTo>
                    <a:pt x="4" y="0"/>
                  </a:lnTo>
                  <a:lnTo>
                    <a:pt x="3" y="1"/>
                  </a:lnTo>
                  <a:lnTo>
                    <a:pt x="2" y="1"/>
                  </a:lnTo>
                  <a:lnTo>
                    <a:pt x="2" y="2"/>
                  </a:lnTo>
                  <a:lnTo>
                    <a:pt x="0" y="4"/>
                  </a:lnTo>
                  <a:lnTo>
                    <a:pt x="0" y="220"/>
                  </a:lnTo>
                  <a:lnTo>
                    <a:pt x="2" y="221"/>
                  </a:lnTo>
                  <a:lnTo>
                    <a:pt x="2" y="222"/>
                  </a:lnTo>
                  <a:lnTo>
                    <a:pt x="3" y="222"/>
                  </a:lnTo>
                  <a:lnTo>
                    <a:pt x="4" y="224"/>
                  </a:lnTo>
                  <a:lnTo>
                    <a:pt x="7" y="224"/>
                  </a:lnTo>
                  <a:lnTo>
                    <a:pt x="9" y="222"/>
                  </a:lnTo>
                  <a:lnTo>
                    <a:pt x="10" y="222"/>
                  </a:lnTo>
                  <a:lnTo>
                    <a:pt x="10" y="221"/>
                  </a:lnTo>
                  <a:lnTo>
                    <a:pt x="12" y="220"/>
                  </a:lnTo>
                  <a:lnTo>
                    <a:pt x="12" y="218"/>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5" name="Freeform 2827"/>
            <p:cNvSpPr>
              <a:spLocks/>
            </p:cNvSpPr>
            <p:nvPr/>
          </p:nvSpPr>
          <p:spPr bwMode="auto">
            <a:xfrm>
              <a:off x="4097" y="2759"/>
              <a:ext cx="6" cy="113"/>
            </a:xfrm>
            <a:custGeom>
              <a:avLst/>
              <a:gdLst>
                <a:gd name="T0" fmla="*/ 11 w 11"/>
                <a:gd name="T1" fmla="*/ 5 h 225"/>
                <a:gd name="T2" fmla="*/ 11 w 11"/>
                <a:gd name="T3" fmla="*/ 4 h 225"/>
                <a:gd name="T4" fmla="*/ 9 w 11"/>
                <a:gd name="T5" fmla="*/ 2 h 225"/>
                <a:gd name="T6" fmla="*/ 9 w 11"/>
                <a:gd name="T7" fmla="*/ 1 h 225"/>
                <a:gd name="T8" fmla="*/ 8 w 11"/>
                <a:gd name="T9" fmla="*/ 1 h 225"/>
                <a:gd name="T10" fmla="*/ 7 w 11"/>
                <a:gd name="T11" fmla="*/ 0 h 225"/>
                <a:gd name="T12" fmla="*/ 4 w 11"/>
                <a:gd name="T13" fmla="*/ 0 h 225"/>
                <a:gd name="T14" fmla="*/ 2 w 11"/>
                <a:gd name="T15" fmla="*/ 1 h 225"/>
                <a:gd name="T16" fmla="*/ 1 w 11"/>
                <a:gd name="T17" fmla="*/ 1 h 225"/>
                <a:gd name="T18" fmla="*/ 1 w 11"/>
                <a:gd name="T19" fmla="*/ 2 h 225"/>
                <a:gd name="T20" fmla="*/ 0 w 11"/>
                <a:gd name="T21" fmla="*/ 4 h 225"/>
                <a:gd name="T22" fmla="*/ 0 w 11"/>
                <a:gd name="T23" fmla="*/ 221 h 225"/>
                <a:gd name="T24" fmla="*/ 1 w 11"/>
                <a:gd name="T25" fmla="*/ 222 h 225"/>
                <a:gd name="T26" fmla="*/ 1 w 11"/>
                <a:gd name="T27" fmla="*/ 224 h 225"/>
                <a:gd name="T28" fmla="*/ 2 w 11"/>
                <a:gd name="T29" fmla="*/ 224 h 225"/>
                <a:gd name="T30" fmla="*/ 4 w 11"/>
                <a:gd name="T31" fmla="*/ 225 h 225"/>
                <a:gd name="T32" fmla="*/ 7 w 11"/>
                <a:gd name="T33" fmla="*/ 225 h 225"/>
                <a:gd name="T34" fmla="*/ 8 w 11"/>
                <a:gd name="T35" fmla="*/ 224 h 225"/>
                <a:gd name="T36" fmla="*/ 9 w 11"/>
                <a:gd name="T37" fmla="*/ 224 h 225"/>
                <a:gd name="T38" fmla="*/ 9 w 11"/>
                <a:gd name="T39" fmla="*/ 222 h 225"/>
                <a:gd name="T40" fmla="*/ 11 w 11"/>
                <a:gd name="T41" fmla="*/ 221 h 225"/>
                <a:gd name="T42" fmla="*/ 11 w 11"/>
                <a:gd name="T43" fmla="*/ 220 h 225"/>
                <a:gd name="T44" fmla="*/ 11 w 11"/>
                <a:gd name="T45" fmla="*/ 5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225">
                  <a:moveTo>
                    <a:pt x="11" y="5"/>
                  </a:moveTo>
                  <a:lnTo>
                    <a:pt x="11" y="4"/>
                  </a:lnTo>
                  <a:lnTo>
                    <a:pt x="9" y="2"/>
                  </a:lnTo>
                  <a:lnTo>
                    <a:pt x="9" y="1"/>
                  </a:lnTo>
                  <a:lnTo>
                    <a:pt x="8" y="1"/>
                  </a:lnTo>
                  <a:lnTo>
                    <a:pt x="7" y="0"/>
                  </a:lnTo>
                  <a:lnTo>
                    <a:pt x="4" y="0"/>
                  </a:lnTo>
                  <a:lnTo>
                    <a:pt x="2" y="1"/>
                  </a:lnTo>
                  <a:lnTo>
                    <a:pt x="1" y="1"/>
                  </a:lnTo>
                  <a:lnTo>
                    <a:pt x="1" y="2"/>
                  </a:lnTo>
                  <a:lnTo>
                    <a:pt x="0" y="4"/>
                  </a:lnTo>
                  <a:lnTo>
                    <a:pt x="0" y="221"/>
                  </a:lnTo>
                  <a:lnTo>
                    <a:pt x="1" y="222"/>
                  </a:lnTo>
                  <a:lnTo>
                    <a:pt x="1" y="224"/>
                  </a:lnTo>
                  <a:lnTo>
                    <a:pt x="2" y="224"/>
                  </a:lnTo>
                  <a:lnTo>
                    <a:pt x="4" y="225"/>
                  </a:lnTo>
                  <a:lnTo>
                    <a:pt x="7" y="225"/>
                  </a:lnTo>
                  <a:lnTo>
                    <a:pt x="8" y="224"/>
                  </a:lnTo>
                  <a:lnTo>
                    <a:pt x="9" y="224"/>
                  </a:lnTo>
                  <a:lnTo>
                    <a:pt x="9" y="222"/>
                  </a:lnTo>
                  <a:lnTo>
                    <a:pt x="11" y="221"/>
                  </a:lnTo>
                  <a:lnTo>
                    <a:pt x="11" y="220"/>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6" name="Freeform 2828"/>
            <p:cNvSpPr>
              <a:spLocks/>
            </p:cNvSpPr>
            <p:nvPr/>
          </p:nvSpPr>
          <p:spPr bwMode="auto">
            <a:xfrm>
              <a:off x="4053" y="2527"/>
              <a:ext cx="152" cy="197"/>
            </a:xfrm>
            <a:custGeom>
              <a:avLst/>
              <a:gdLst>
                <a:gd name="T0" fmla="*/ 6 w 303"/>
                <a:gd name="T1" fmla="*/ 0 h 395"/>
                <a:gd name="T2" fmla="*/ 4 w 303"/>
                <a:gd name="T3" fmla="*/ 0 h 395"/>
                <a:gd name="T4" fmla="*/ 3 w 303"/>
                <a:gd name="T5" fmla="*/ 2 h 395"/>
                <a:gd name="T6" fmla="*/ 1 w 303"/>
                <a:gd name="T7" fmla="*/ 2 h 395"/>
                <a:gd name="T8" fmla="*/ 1 w 303"/>
                <a:gd name="T9" fmla="*/ 3 h 395"/>
                <a:gd name="T10" fmla="*/ 0 w 303"/>
                <a:gd name="T11" fmla="*/ 5 h 395"/>
                <a:gd name="T12" fmla="*/ 0 w 303"/>
                <a:gd name="T13" fmla="*/ 391 h 395"/>
                <a:gd name="T14" fmla="*/ 1 w 303"/>
                <a:gd name="T15" fmla="*/ 393 h 395"/>
                <a:gd name="T16" fmla="*/ 1 w 303"/>
                <a:gd name="T17" fmla="*/ 394 h 395"/>
                <a:gd name="T18" fmla="*/ 3 w 303"/>
                <a:gd name="T19" fmla="*/ 394 h 395"/>
                <a:gd name="T20" fmla="*/ 4 w 303"/>
                <a:gd name="T21" fmla="*/ 395 h 395"/>
                <a:gd name="T22" fmla="*/ 299 w 303"/>
                <a:gd name="T23" fmla="*/ 395 h 395"/>
                <a:gd name="T24" fmla="*/ 301 w 303"/>
                <a:gd name="T25" fmla="*/ 394 h 395"/>
                <a:gd name="T26" fmla="*/ 302 w 303"/>
                <a:gd name="T27" fmla="*/ 394 h 395"/>
                <a:gd name="T28" fmla="*/ 302 w 303"/>
                <a:gd name="T29" fmla="*/ 393 h 395"/>
                <a:gd name="T30" fmla="*/ 303 w 303"/>
                <a:gd name="T31" fmla="*/ 391 h 395"/>
                <a:gd name="T32" fmla="*/ 303 w 303"/>
                <a:gd name="T33" fmla="*/ 5 h 395"/>
                <a:gd name="T34" fmla="*/ 302 w 303"/>
                <a:gd name="T35" fmla="*/ 3 h 395"/>
                <a:gd name="T36" fmla="*/ 302 w 303"/>
                <a:gd name="T37" fmla="*/ 2 h 395"/>
                <a:gd name="T38" fmla="*/ 301 w 303"/>
                <a:gd name="T39" fmla="*/ 2 h 395"/>
                <a:gd name="T40" fmla="*/ 299 w 303"/>
                <a:gd name="T41" fmla="*/ 0 h 395"/>
                <a:gd name="T42" fmla="*/ 298 w 303"/>
                <a:gd name="T43" fmla="*/ 0 h 395"/>
                <a:gd name="T44" fmla="*/ 6 w 303"/>
                <a:gd name="T45" fmla="*/ 0 h 395"/>
                <a:gd name="T46" fmla="*/ 11 w 303"/>
                <a:gd name="T47" fmla="*/ 12 h 395"/>
                <a:gd name="T48" fmla="*/ 292 w 303"/>
                <a:gd name="T49" fmla="*/ 12 h 395"/>
                <a:gd name="T50" fmla="*/ 292 w 303"/>
                <a:gd name="T51" fmla="*/ 384 h 395"/>
                <a:gd name="T52" fmla="*/ 11 w 303"/>
                <a:gd name="T53" fmla="*/ 384 h 395"/>
                <a:gd name="T54" fmla="*/ 11 w 303"/>
                <a:gd name="T55" fmla="*/ 12 h 395"/>
                <a:gd name="T56" fmla="*/ 6 w 303"/>
                <a:gd name="T57"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395">
                  <a:moveTo>
                    <a:pt x="6" y="0"/>
                  </a:moveTo>
                  <a:lnTo>
                    <a:pt x="4" y="0"/>
                  </a:lnTo>
                  <a:lnTo>
                    <a:pt x="3" y="2"/>
                  </a:lnTo>
                  <a:lnTo>
                    <a:pt x="1" y="2"/>
                  </a:lnTo>
                  <a:lnTo>
                    <a:pt x="1" y="3"/>
                  </a:lnTo>
                  <a:lnTo>
                    <a:pt x="0" y="5"/>
                  </a:lnTo>
                  <a:lnTo>
                    <a:pt x="0" y="391"/>
                  </a:lnTo>
                  <a:lnTo>
                    <a:pt x="1" y="393"/>
                  </a:lnTo>
                  <a:lnTo>
                    <a:pt x="1" y="394"/>
                  </a:lnTo>
                  <a:lnTo>
                    <a:pt x="3" y="394"/>
                  </a:lnTo>
                  <a:lnTo>
                    <a:pt x="4" y="395"/>
                  </a:lnTo>
                  <a:lnTo>
                    <a:pt x="299" y="395"/>
                  </a:lnTo>
                  <a:lnTo>
                    <a:pt x="301" y="394"/>
                  </a:lnTo>
                  <a:lnTo>
                    <a:pt x="302" y="394"/>
                  </a:lnTo>
                  <a:lnTo>
                    <a:pt x="302" y="393"/>
                  </a:lnTo>
                  <a:lnTo>
                    <a:pt x="303" y="391"/>
                  </a:lnTo>
                  <a:lnTo>
                    <a:pt x="303" y="5"/>
                  </a:lnTo>
                  <a:lnTo>
                    <a:pt x="302" y="3"/>
                  </a:lnTo>
                  <a:lnTo>
                    <a:pt x="302" y="2"/>
                  </a:lnTo>
                  <a:lnTo>
                    <a:pt x="301" y="2"/>
                  </a:lnTo>
                  <a:lnTo>
                    <a:pt x="299" y="0"/>
                  </a:lnTo>
                  <a:lnTo>
                    <a:pt x="298" y="0"/>
                  </a:lnTo>
                  <a:lnTo>
                    <a:pt x="6" y="0"/>
                  </a:lnTo>
                  <a:lnTo>
                    <a:pt x="11" y="12"/>
                  </a:lnTo>
                  <a:lnTo>
                    <a:pt x="292" y="12"/>
                  </a:lnTo>
                  <a:lnTo>
                    <a:pt x="292" y="384"/>
                  </a:lnTo>
                  <a:lnTo>
                    <a:pt x="11" y="384"/>
                  </a:lnTo>
                  <a:lnTo>
                    <a:pt x="11" y="12"/>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7" name="Freeform 2829"/>
            <p:cNvSpPr>
              <a:spLocks/>
            </p:cNvSpPr>
            <p:nvPr/>
          </p:nvSpPr>
          <p:spPr bwMode="auto">
            <a:xfrm>
              <a:off x="4053" y="2719"/>
              <a:ext cx="152" cy="43"/>
            </a:xfrm>
            <a:custGeom>
              <a:avLst/>
              <a:gdLst>
                <a:gd name="T0" fmla="*/ 10 w 303"/>
                <a:gd name="T1" fmla="*/ 2 h 88"/>
                <a:gd name="T2" fmla="*/ 8 w 303"/>
                <a:gd name="T3" fmla="*/ 0 h 88"/>
                <a:gd name="T4" fmla="*/ 4 w 303"/>
                <a:gd name="T5" fmla="*/ 0 h 88"/>
                <a:gd name="T6" fmla="*/ 3 w 303"/>
                <a:gd name="T7" fmla="*/ 2 h 88"/>
                <a:gd name="T8" fmla="*/ 1 w 303"/>
                <a:gd name="T9" fmla="*/ 2 h 88"/>
                <a:gd name="T10" fmla="*/ 0 w 303"/>
                <a:gd name="T11" fmla="*/ 3 h 88"/>
                <a:gd name="T12" fmla="*/ 0 w 303"/>
                <a:gd name="T13" fmla="*/ 7 h 88"/>
                <a:gd name="T14" fmla="*/ 1 w 303"/>
                <a:gd name="T15" fmla="*/ 9 h 88"/>
                <a:gd name="T16" fmla="*/ 1 w 303"/>
                <a:gd name="T17" fmla="*/ 10 h 88"/>
                <a:gd name="T18" fmla="*/ 88 w 303"/>
                <a:gd name="T19" fmla="*/ 86 h 88"/>
                <a:gd name="T20" fmla="*/ 89 w 303"/>
                <a:gd name="T21" fmla="*/ 88 h 88"/>
                <a:gd name="T22" fmla="*/ 215 w 303"/>
                <a:gd name="T23" fmla="*/ 88 h 88"/>
                <a:gd name="T24" fmla="*/ 216 w 303"/>
                <a:gd name="T25" fmla="*/ 86 h 88"/>
                <a:gd name="T26" fmla="*/ 217 w 303"/>
                <a:gd name="T27" fmla="*/ 86 h 88"/>
                <a:gd name="T28" fmla="*/ 302 w 303"/>
                <a:gd name="T29" fmla="*/ 10 h 88"/>
                <a:gd name="T30" fmla="*/ 302 w 303"/>
                <a:gd name="T31" fmla="*/ 9 h 88"/>
                <a:gd name="T32" fmla="*/ 303 w 303"/>
                <a:gd name="T33" fmla="*/ 7 h 88"/>
                <a:gd name="T34" fmla="*/ 303 w 303"/>
                <a:gd name="T35" fmla="*/ 3 h 88"/>
                <a:gd name="T36" fmla="*/ 302 w 303"/>
                <a:gd name="T37" fmla="*/ 2 h 88"/>
                <a:gd name="T38" fmla="*/ 301 w 303"/>
                <a:gd name="T39" fmla="*/ 2 h 88"/>
                <a:gd name="T40" fmla="*/ 299 w 303"/>
                <a:gd name="T41" fmla="*/ 0 h 88"/>
                <a:gd name="T42" fmla="*/ 295 w 303"/>
                <a:gd name="T43" fmla="*/ 0 h 88"/>
                <a:gd name="T44" fmla="*/ 294 w 303"/>
                <a:gd name="T45" fmla="*/ 2 h 88"/>
                <a:gd name="T46" fmla="*/ 210 w 303"/>
                <a:gd name="T47" fmla="*/ 76 h 88"/>
                <a:gd name="T48" fmla="*/ 95 w 303"/>
                <a:gd name="T49" fmla="*/ 76 h 88"/>
                <a:gd name="T50" fmla="*/ 10 w 303"/>
                <a:gd name="T51" fmla="*/ 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3" h="88">
                  <a:moveTo>
                    <a:pt x="10" y="2"/>
                  </a:moveTo>
                  <a:lnTo>
                    <a:pt x="8" y="0"/>
                  </a:lnTo>
                  <a:lnTo>
                    <a:pt x="4" y="0"/>
                  </a:lnTo>
                  <a:lnTo>
                    <a:pt x="3" y="2"/>
                  </a:lnTo>
                  <a:lnTo>
                    <a:pt x="1" y="2"/>
                  </a:lnTo>
                  <a:lnTo>
                    <a:pt x="0" y="3"/>
                  </a:lnTo>
                  <a:lnTo>
                    <a:pt x="0" y="7"/>
                  </a:lnTo>
                  <a:lnTo>
                    <a:pt x="1" y="9"/>
                  </a:lnTo>
                  <a:lnTo>
                    <a:pt x="1" y="10"/>
                  </a:lnTo>
                  <a:lnTo>
                    <a:pt x="88" y="86"/>
                  </a:lnTo>
                  <a:lnTo>
                    <a:pt x="89" y="88"/>
                  </a:lnTo>
                  <a:lnTo>
                    <a:pt x="215" y="88"/>
                  </a:lnTo>
                  <a:lnTo>
                    <a:pt x="216" y="86"/>
                  </a:lnTo>
                  <a:lnTo>
                    <a:pt x="217" y="86"/>
                  </a:lnTo>
                  <a:lnTo>
                    <a:pt x="302" y="10"/>
                  </a:lnTo>
                  <a:lnTo>
                    <a:pt x="302" y="9"/>
                  </a:lnTo>
                  <a:lnTo>
                    <a:pt x="303" y="7"/>
                  </a:lnTo>
                  <a:lnTo>
                    <a:pt x="303" y="3"/>
                  </a:lnTo>
                  <a:lnTo>
                    <a:pt x="302" y="2"/>
                  </a:lnTo>
                  <a:lnTo>
                    <a:pt x="301" y="2"/>
                  </a:lnTo>
                  <a:lnTo>
                    <a:pt x="299" y="0"/>
                  </a:lnTo>
                  <a:lnTo>
                    <a:pt x="295" y="0"/>
                  </a:lnTo>
                  <a:lnTo>
                    <a:pt x="294" y="2"/>
                  </a:lnTo>
                  <a:lnTo>
                    <a:pt x="210" y="76"/>
                  </a:lnTo>
                  <a:lnTo>
                    <a:pt x="95" y="76"/>
                  </a:lnTo>
                  <a:lnTo>
                    <a:pt x="10" y="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8" name="Freeform 2830"/>
            <p:cNvSpPr>
              <a:spLocks/>
            </p:cNvSpPr>
            <p:nvPr/>
          </p:nvSpPr>
          <p:spPr bwMode="auto">
            <a:xfrm>
              <a:off x="4097" y="2396"/>
              <a:ext cx="6" cy="98"/>
            </a:xfrm>
            <a:custGeom>
              <a:avLst/>
              <a:gdLst>
                <a:gd name="T0" fmla="*/ 11 w 11"/>
                <a:gd name="T1" fmla="*/ 6 h 196"/>
                <a:gd name="T2" fmla="*/ 11 w 11"/>
                <a:gd name="T3" fmla="*/ 5 h 196"/>
                <a:gd name="T4" fmla="*/ 9 w 11"/>
                <a:gd name="T5" fmla="*/ 3 h 196"/>
                <a:gd name="T6" fmla="*/ 9 w 11"/>
                <a:gd name="T7" fmla="*/ 2 h 196"/>
                <a:gd name="T8" fmla="*/ 8 w 11"/>
                <a:gd name="T9" fmla="*/ 2 h 196"/>
                <a:gd name="T10" fmla="*/ 7 w 11"/>
                <a:gd name="T11" fmla="*/ 0 h 196"/>
                <a:gd name="T12" fmla="*/ 4 w 11"/>
                <a:gd name="T13" fmla="*/ 0 h 196"/>
                <a:gd name="T14" fmla="*/ 2 w 11"/>
                <a:gd name="T15" fmla="*/ 2 h 196"/>
                <a:gd name="T16" fmla="*/ 1 w 11"/>
                <a:gd name="T17" fmla="*/ 2 h 196"/>
                <a:gd name="T18" fmla="*/ 1 w 11"/>
                <a:gd name="T19" fmla="*/ 3 h 196"/>
                <a:gd name="T20" fmla="*/ 0 w 11"/>
                <a:gd name="T21" fmla="*/ 5 h 196"/>
                <a:gd name="T22" fmla="*/ 0 w 11"/>
                <a:gd name="T23" fmla="*/ 192 h 196"/>
                <a:gd name="T24" fmla="*/ 1 w 11"/>
                <a:gd name="T25" fmla="*/ 194 h 196"/>
                <a:gd name="T26" fmla="*/ 1 w 11"/>
                <a:gd name="T27" fmla="*/ 195 h 196"/>
                <a:gd name="T28" fmla="*/ 2 w 11"/>
                <a:gd name="T29" fmla="*/ 195 h 196"/>
                <a:gd name="T30" fmla="*/ 4 w 11"/>
                <a:gd name="T31" fmla="*/ 196 h 196"/>
                <a:gd name="T32" fmla="*/ 7 w 11"/>
                <a:gd name="T33" fmla="*/ 196 h 196"/>
                <a:gd name="T34" fmla="*/ 8 w 11"/>
                <a:gd name="T35" fmla="*/ 195 h 196"/>
                <a:gd name="T36" fmla="*/ 9 w 11"/>
                <a:gd name="T37" fmla="*/ 195 h 196"/>
                <a:gd name="T38" fmla="*/ 9 w 11"/>
                <a:gd name="T39" fmla="*/ 194 h 196"/>
                <a:gd name="T40" fmla="*/ 11 w 11"/>
                <a:gd name="T41" fmla="*/ 192 h 196"/>
                <a:gd name="T42" fmla="*/ 11 w 11"/>
                <a:gd name="T43" fmla="*/ 191 h 196"/>
                <a:gd name="T44" fmla="*/ 11 w 11"/>
                <a:gd name="T45" fmla="*/ 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 h="196">
                  <a:moveTo>
                    <a:pt x="11" y="6"/>
                  </a:moveTo>
                  <a:lnTo>
                    <a:pt x="11" y="5"/>
                  </a:lnTo>
                  <a:lnTo>
                    <a:pt x="9" y="3"/>
                  </a:lnTo>
                  <a:lnTo>
                    <a:pt x="9" y="2"/>
                  </a:lnTo>
                  <a:lnTo>
                    <a:pt x="8" y="2"/>
                  </a:lnTo>
                  <a:lnTo>
                    <a:pt x="7" y="0"/>
                  </a:lnTo>
                  <a:lnTo>
                    <a:pt x="4" y="0"/>
                  </a:lnTo>
                  <a:lnTo>
                    <a:pt x="2" y="2"/>
                  </a:lnTo>
                  <a:lnTo>
                    <a:pt x="1" y="2"/>
                  </a:lnTo>
                  <a:lnTo>
                    <a:pt x="1" y="3"/>
                  </a:lnTo>
                  <a:lnTo>
                    <a:pt x="0" y="5"/>
                  </a:lnTo>
                  <a:lnTo>
                    <a:pt x="0" y="192"/>
                  </a:lnTo>
                  <a:lnTo>
                    <a:pt x="1" y="194"/>
                  </a:lnTo>
                  <a:lnTo>
                    <a:pt x="1" y="195"/>
                  </a:lnTo>
                  <a:lnTo>
                    <a:pt x="2" y="195"/>
                  </a:lnTo>
                  <a:lnTo>
                    <a:pt x="4" y="196"/>
                  </a:lnTo>
                  <a:lnTo>
                    <a:pt x="7" y="196"/>
                  </a:lnTo>
                  <a:lnTo>
                    <a:pt x="8" y="195"/>
                  </a:lnTo>
                  <a:lnTo>
                    <a:pt x="9" y="195"/>
                  </a:lnTo>
                  <a:lnTo>
                    <a:pt x="9" y="194"/>
                  </a:lnTo>
                  <a:lnTo>
                    <a:pt x="11" y="192"/>
                  </a:lnTo>
                  <a:lnTo>
                    <a:pt x="11" y="191"/>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09" name="Freeform 2831"/>
            <p:cNvSpPr>
              <a:spLocks/>
            </p:cNvSpPr>
            <p:nvPr/>
          </p:nvSpPr>
          <p:spPr bwMode="auto">
            <a:xfrm>
              <a:off x="4155" y="2395"/>
              <a:ext cx="6" cy="99"/>
            </a:xfrm>
            <a:custGeom>
              <a:avLst/>
              <a:gdLst>
                <a:gd name="T0" fmla="*/ 12 w 12"/>
                <a:gd name="T1" fmla="*/ 6 h 196"/>
                <a:gd name="T2" fmla="*/ 12 w 12"/>
                <a:gd name="T3" fmla="*/ 4 h 196"/>
                <a:gd name="T4" fmla="*/ 10 w 12"/>
                <a:gd name="T5" fmla="*/ 3 h 196"/>
                <a:gd name="T6" fmla="*/ 10 w 12"/>
                <a:gd name="T7" fmla="*/ 1 h 196"/>
                <a:gd name="T8" fmla="*/ 9 w 12"/>
                <a:gd name="T9" fmla="*/ 1 h 196"/>
                <a:gd name="T10" fmla="*/ 7 w 12"/>
                <a:gd name="T11" fmla="*/ 0 h 196"/>
                <a:gd name="T12" fmla="*/ 4 w 12"/>
                <a:gd name="T13" fmla="*/ 0 h 196"/>
                <a:gd name="T14" fmla="*/ 3 w 12"/>
                <a:gd name="T15" fmla="*/ 1 h 196"/>
                <a:gd name="T16" fmla="*/ 2 w 12"/>
                <a:gd name="T17" fmla="*/ 1 h 196"/>
                <a:gd name="T18" fmla="*/ 2 w 12"/>
                <a:gd name="T19" fmla="*/ 3 h 196"/>
                <a:gd name="T20" fmla="*/ 0 w 12"/>
                <a:gd name="T21" fmla="*/ 4 h 196"/>
                <a:gd name="T22" fmla="*/ 0 w 12"/>
                <a:gd name="T23" fmla="*/ 192 h 196"/>
                <a:gd name="T24" fmla="*/ 2 w 12"/>
                <a:gd name="T25" fmla="*/ 193 h 196"/>
                <a:gd name="T26" fmla="*/ 2 w 12"/>
                <a:gd name="T27" fmla="*/ 195 h 196"/>
                <a:gd name="T28" fmla="*/ 3 w 12"/>
                <a:gd name="T29" fmla="*/ 195 h 196"/>
                <a:gd name="T30" fmla="*/ 4 w 12"/>
                <a:gd name="T31" fmla="*/ 196 h 196"/>
                <a:gd name="T32" fmla="*/ 7 w 12"/>
                <a:gd name="T33" fmla="*/ 196 h 196"/>
                <a:gd name="T34" fmla="*/ 9 w 12"/>
                <a:gd name="T35" fmla="*/ 195 h 196"/>
                <a:gd name="T36" fmla="*/ 10 w 12"/>
                <a:gd name="T37" fmla="*/ 195 h 196"/>
                <a:gd name="T38" fmla="*/ 10 w 12"/>
                <a:gd name="T39" fmla="*/ 193 h 196"/>
                <a:gd name="T40" fmla="*/ 12 w 12"/>
                <a:gd name="T41" fmla="*/ 192 h 196"/>
                <a:gd name="T42" fmla="*/ 12 w 12"/>
                <a:gd name="T43" fmla="*/ 190 h 196"/>
                <a:gd name="T44" fmla="*/ 12 w 12"/>
                <a:gd name="T45" fmla="*/ 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 h="196">
                  <a:moveTo>
                    <a:pt x="12" y="6"/>
                  </a:moveTo>
                  <a:lnTo>
                    <a:pt x="12" y="4"/>
                  </a:lnTo>
                  <a:lnTo>
                    <a:pt x="10" y="3"/>
                  </a:lnTo>
                  <a:lnTo>
                    <a:pt x="10" y="1"/>
                  </a:lnTo>
                  <a:lnTo>
                    <a:pt x="9" y="1"/>
                  </a:lnTo>
                  <a:lnTo>
                    <a:pt x="7" y="0"/>
                  </a:lnTo>
                  <a:lnTo>
                    <a:pt x="4" y="0"/>
                  </a:lnTo>
                  <a:lnTo>
                    <a:pt x="3" y="1"/>
                  </a:lnTo>
                  <a:lnTo>
                    <a:pt x="2" y="1"/>
                  </a:lnTo>
                  <a:lnTo>
                    <a:pt x="2" y="3"/>
                  </a:lnTo>
                  <a:lnTo>
                    <a:pt x="0" y="4"/>
                  </a:lnTo>
                  <a:lnTo>
                    <a:pt x="0" y="192"/>
                  </a:lnTo>
                  <a:lnTo>
                    <a:pt x="2" y="193"/>
                  </a:lnTo>
                  <a:lnTo>
                    <a:pt x="2" y="195"/>
                  </a:lnTo>
                  <a:lnTo>
                    <a:pt x="3" y="195"/>
                  </a:lnTo>
                  <a:lnTo>
                    <a:pt x="4" y="196"/>
                  </a:lnTo>
                  <a:lnTo>
                    <a:pt x="7" y="196"/>
                  </a:lnTo>
                  <a:lnTo>
                    <a:pt x="9" y="195"/>
                  </a:lnTo>
                  <a:lnTo>
                    <a:pt x="10" y="195"/>
                  </a:lnTo>
                  <a:lnTo>
                    <a:pt x="10" y="193"/>
                  </a:lnTo>
                  <a:lnTo>
                    <a:pt x="12" y="192"/>
                  </a:lnTo>
                  <a:lnTo>
                    <a:pt x="12" y="19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0" name="Freeform 2832"/>
            <p:cNvSpPr>
              <a:spLocks/>
            </p:cNvSpPr>
            <p:nvPr/>
          </p:nvSpPr>
          <p:spPr bwMode="auto">
            <a:xfrm>
              <a:off x="4176" y="2316"/>
              <a:ext cx="22" cy="5"/>
            </a:xfrm>
            <a:custGeom>
              <a:avLst/>
              <a:gdLst>
                <a:gd name="T0" fmla="*/ 6 w 45"/>
                <a:gd name="T1" fmla="*/ 0 h 12"/>
                <a:gd name="T2" fmla="*/ 4 w 45"/>
                <a:gd name="T3" fmla="*/ 0 h 12"/>
                <a:gd name="T4" fmla="*/ 3 w 45"/>
                <a:gd name="T5" fmla="*/ 2 h 12"/>
                <a:gd name="T6" fmla="*/ 2 w 45"/>
                <a:gd name="T7" fmla="*/ 2 h 12"/>
                <a:gd name="T8" fmla="*/ 2 w 45"/>
                <a:gd name="T9" fmla="*/ 3 h 12"/>
                <a:gd name="T10" fmla="*/ 0 w 45"/>
                <a:gd name="T11" fmla="*/ 5 h 12"/>
                <a:gd name="T12" fmla="*/ 0 w 45"/>
                <a:gd name="T13" fmla="*/ 8 h 12"/>
                <a:gd name="T14" fmla="*/ 2 w 45"/>
                <a:gd name="T15" fmla="*/ 9 h 12"/>
                <a:gd name="T16" fmla="*/ 2 w 45"/>
                <a:gd name="T17" fmla="*/ 10 h 12"/>
                <a:gd name="T18" fmla="*/ 3 w 45"/>
                <a:gd name="T19" fmla="*/ 10 h 12"/>
                <a:gd name="T20" fmla="*/ 4 w 45"/>
                <a:gd name="T21" fmla="*/ 12 h 12"/>
                <a:gd name="T22" fmla="*/ 41 w 45"/>
                <a:gd name="T23" fmla="*/ 12 h 12"/>
                <a:gd name="T24" fmla="*/ 43 w 45"/>
                <a:gd name="T25" fmla="*/ 10 h 12"/>
                <a:gd name="T26" fmla="*/ 44 w 45"/>
                <a:gd name="T27" fmla="*/ 10 h 12"/>
                <a:gd name="T28" fmla="*/ 44 w 45"/>
                <a:gd name="T29" fmla="*/ 9 h 12"/>
                <a:gd name="T30" fmla="*/ 45 w 45"/>
                <a:gd name="T31" fmla="*/ 8 h 12"/>
                <a:gd name="T32" fmla="*/ 45 w 45"/>
                <a:gd name="T33" fmla="*/ 5 h 12"/>
                <a:gd name="T34" fmla="*/ 44 w 45"/>
                <a:gd name="T35" fmla="*/ 3 h 12"/>
                <a:gd name="T36" fmla="*/ 44 w 45"/>
                <a:gd name="T37" fmla="*/ 2 h 12"/>
                <a:gd name="T38" fmla="*/ 43 w 45"/>
                <a:gd name="T39" fmla="*/ 2 h 12"/>
                <a:gd name="T40" fmla="*/ 41 w 45"/>
                <a:gd name="T41" fmla="*/ 0 h 12"/>
                <a:gd name="T42" fmla="*/ 40 w 45"/>
                <a:gd name="T43" fmla="*/ 0 h 12"/>
                <a:gd name="T44" fmla="*/ 6 w 45"/>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2">
                  <a:moveTo>
                    <a:pt x="6" y="0"/>
                  </a:moveTo>
                  <a:lnTo>
                    <a:pt x="4" y="0"/>
                  </a:lnTo>
                  <a:lnTo>
                    <a:pt x="3" y="2"/>
                  </a:lnTo>
                  <a:lnTo>
                    <a:pt x="2" y="2"/>
                  </a:lnTo>
                  <a:lnTo>
                    <a:pt x="2" y="3"/>
                  </a:lnTo>
                  <a:lnTo>
                    <a:pt x="0" y="5"/>
                  </a:lnTo>
                  <a:lnTo>
                    <a:pt x="0" y="8"/>
                  </a:lnTo>
                  <a:lnTo>
                    <a:pt x="2" y="9"/>
                  </a:lnTo>
                  <a:lnTo>
                    <a:pt x="2" y="10"/>
                  </a:lnTo>
                  <a:lnTo>
                    <a:pt x="3" y="10"/>
                  </a:lnTo>
                  <a:lnTo>
                    <a:pt x="4" y="12"/>
                  </a:lnTo>
                  <a:lnTo>
                    <a:pt x="41" y="12"/>
                  </a:lnTo>
                  <a:lnTo>
                    <a:pt x="43" y="10"/>
                  </a:lnTo>
                  <a:lnTo>
                    <a:pt x="44" y="10"/>
                  </a:lnTo>
                  <a:lnTo>
                    <a:pt x="44" y="9"/>
                  </a:lnTo>
                  <a:lnTo>
                    <a:pt x="45" y="8"/>
                  </a:lnTo>
                  <a:lnTo>
                    <a:pt x="45" y="5"/>
                  </a:lnTo>
                  <a:lnTo>
                    <a:pt x="44" y="3"/>
                  </a:lnTo>
                  <a:lnTo>
                    <a:pt x="44" y="2"/>
                  </a:lnTo>
                  <a:lnTo>
                    <a:pt x="43" y="2"/>
                  </a:lnTo>
                  <a:lnTo>
                    <a:pt x="41" y="0"/>
                  </a:lnTo>
                  <a:lnTo>
                    <a:pt x="40" y="0"/>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1" name="Freeform 2833"/>
            <p:cNvSpPr>
              <a:spLocks/>
            </p:cNvSpPr>
            <p:nvPr/>
          </p:nvSpPr>
          <p:spPr bwMode="auto">
            <a:xfrm>
              <a:off x="4177" y="2372"/>
              <a:ext cx="20" cy="6"/>
            </a:xfrm>
            <a:custGeom>
              <a:avLst/>
              <a:gdLst>
                <a:gd name="T0" fmla="*/ 6 w 41"/>
                <a:gd name="T1" fmla="*/ 0 h 12"/>
                <a:gd name="T2" fmla="*/ 4 w 41"/>
                <a:gd name="T3" fmla="*/ 0 h 12"/>
                <a:gd name="T4" fmla="*/ 3 w 41"/>
                <a:gd name="T5" fmla="*/ 2 h 12"/>
                <a:gd name="T6" fmla="*/ 1 w 41"/>
                <a:gd name="T7" fmla="*/ 2 h 12"/>
                <a:gd name="T8" fmla="*/ 1 w 41"/>
                <a:gd name="T9" fmla="*/ 3 h 12"/>
                <a:gd name="T10" fmla="*/ 0 w 41"/>
                <a:gd name="T11" fmla="*/ 5 h 12"/>
                <a:gd name="T12" fmla="*/ 0 w 41"/>
                <a:gd name="T13" fmla="*/ 7 h 12"/>
                <a:gd name="T14" fmla="*/ 1 w 41"/>
                <a:gd name="T15" fmla="*/ 9 h 12"/>
                <a:gd name="T16" fmla="*/ 1 w 41"/>
                <a:gd name="T17" fmla="*/ 10 h 12"/>
                <a:gd name="T18" fmla="*/ 3 w 41"/>
                <a:gd name="T19" fmla="*/ 10 h 12"/>
                <a:gd name="T20" fmla="*/ 4 w 41"/>
                <a:gd name="T21" fmla="*/ 12 h 12"/>
                <a:gd name="T22" fmla="*/ 37 w 41"/>
                <a:gd name="T23" fmla="*/ 12 h 12"/>
                <a:gd name="T24" fmla="*/ 38 w 41"/>
                <a:gd name="T25" fmla="*/ 10 h 12"/>
                <a:gd name="T26" fmla="*/ 40 w 41"/>
                <a:gd name="T27" fmla="*/ 10 h 12"/>
                <a:gd name="T28" fmla="*/ 40 w 41"/>
                <a:gd name="T29" fmla="*/ 9 h 12"/>
                <a:gd name="T30" fmla="*/ 41 w 41"/>
                <a:gd name="T31" fmla="*/ 7 h 12"/>
                <a:gd name="T32" fmla="*/ 41 w 41"/>
                <a:gd name="T33" fmla="*/ 5 h 12"/>
                <a:gd name="T34" fmla="*/ 40 w 41"/>
                <a:gd name="T35" fmla="*/ 3 h 12"/>
                <a:gd name="T36" fmla="*/ 40 w 41"/>
                <a:gd name="T37" fmla="*/ 2 h 12"/>
                <a:gd name="T38" fmla="*/ 38 w 41"/>
                <a:gd name="T39" fmla="*/ 2 h 12"/>
                <a:gd name="T40" fmla="*/ 37 w 41"/>
                <a:gd name="T41" fmla="*/ 0 h 12"/>
                <a:gd name="T42" fmla="*/ 35 w 41"/>
                <a:gd name="T43" fmla="*/ 0 h 12"/>
                <a:gd name="T44" fmla="*/ 6 w 41"/>
                <a:gd name="T4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1" h="12">
                  <a:moveTo>
                    <a:pt x="6" y="0"/>
                  </a:moveTo>
                  <a:lnTo>
                    <a:pt x="4" y="0"/>
                  </a:lnTo>
                  <a:lnTo>
                    <a:pt x="3" y="2"/>
                  </a:lnTo>
                  <a:lnTo>
                    <a:pt x="1" y="2"/>
                  </a:lnTo>
                  <a:lnTo>
                    <a:pt x="1" y="3"/>
                  </a:lnTo>
                  <a:lnTo>
                    <a:pt x="0" y="5"/>
                  </a:lnTo>
                  <a:lnTo>
                    <a:pt x="0" y="7"/>
                  </a:lnTo>
                  <a:lnTo>
                    <a:pt x="1" y="9"/>
                  </a:lnTo>
                  <a:lnTo>
                    <a:pt x="1" y="10"/>
                  </a:lnTo>
                  <a:lnTo>
                    <a:pt x="3" y="10"/>
                  </a:lnTo>
                  <a:lnTo>
                    <a:pt x="4" y="12"/>
                  </a:lnTo>
                  <a:lnTo>
                    <a:pt x="37" y="12"/>
                  </a:lnTo>
                  <a:lnTo>
                    <a:pt x="38" y="10"/>
                  </a:lnTo>
                  <a:lnTo>
                    <a:pt x="40" y="10"/>
                  </a:lnTo>
                  <a:lnTo>
                    <a:pt x="40" y="9"/>
                  </a:lnTo>
                  <a:lnTo>
                    <a:pt x="41" y="7"/>
                  </a:lnTo>
                  <a:lnTo>
                    <a:pt x="41" y="5"/>
                  </a:lnTo>
                  <a:lnTo>
                    <a:pt x="40" y="3"/>
                  </a:lnTo>
                  <a:lnTo>
                    <a:pt x="40" y="2"/>
                  </a:lnTo>
                  <a:lnTo>
                    <a:pt x="38" y="2"/>
                  </a:lnTo>
                  <a:lnTo>
                    <a:pt x="37" y="0"/>
                  </a:lnTo>
                  <a:lnTo>
                    <a:pt x="35" y="0"/>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2" name="Rectangle 2834"/>
            <p:cNvSpPr>
              <a:spLocks noChangeArrowheads="1"/>
            </p:cNvSpPr>
            <p:nvPr/>
          </p:nvSpPr>
          <p:spPr bwMode="auto">
            <a:xfrm>
              <a:off x="4487" y="1314"/>
              <a:ext cx="22" cy="45"/>
            </a:xfrm>
            <a:prstGeom prst="rect">
              <a:avLst/>
            </a:prstGeom>
            <a:solidFill>
              <a:srgbClr val="4D4D4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3" name="Freeform 2835"/>
            <p:cNvSpPr>
              <a:spLocks/>
            </p:cNvSpPr>
            <p:nvPr/>
          </p:nvSpPr>
          <p:spPr bwMode="auto">
            <a:xfrm>
              <a:off x="4487" y="1247"/>
              <a:ext cx="23" cy="44"/>
            </a:xfrm>
            <a:custGeom>
              <a:avLst/>
              <a:gdLst>
                <a:gd name="T0" fmla="*/ 45 w 46"/>
                <a:gd name="T1" fmla="*/ 89 h 89"/>
                <a:gd name="T2" fmla="*/ 45 w 46"/>
                <a:gd name="T3" fmla="*/ 45 h 89"/>
                <a:gd name="T4" fmla="*/ 46 w 46"/>
                <a:gd name="T5" fmla="*/ 45 h 89"/>
                <a:gd name="T6" fmla="*/ 46 w 46"/>
                <a:gd name="T7" fmla="*/ 0 h 89"/>
                <a:gd name="T8" fmla="*/ 0 w 46"/>
                <a:gd name="T9" fmla="*/ 0 h 89"/>
                <a:gd name="T10" fmla="*/ 0 w 46"/>
                <a:gd name="T11" fmla="*/ 89 h 89"/>
                <a:gd name="T12" fmla="*/ 45 w 46"/>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46" h="89">
                  <a:moveTo>
                    <a:pt x="45" y="89"/>
                  </a:moveTo>
                  <a:lnTo>
                    <a:pt x="45" y="45"/>
                  </a:lnTo>
                  <a:lnTo>
                    <a:pt x="46" y="45"/>
                  </a:lnTo>
                  <a:lnTo>
                    <a:pt x="46" y="0"/>
                  </a:lnTo>
                  <a:lnTo>
                    <a:pt x="0" y="0"/>
                  </a:lnTo>
                  <a:lnTo>
                    <a:pt x="0" y="89"/>
                  </a:lnTo>
                  <a:lnTo>
                    <a:pt x="45" y="89"/>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4" name="Rectangle 2836"/>
            <p:cNvSpPr>
              <a:spLocks noChangeArrowheads="1"/>
            </p:cNvSpPr>
            <p:nvPr/>
          </p:nvSpPr>
          <p:spPr bwMode="auto">
            <a:xfrm>
              <a:off x="4533" y="1247"/>
              <a:ext cx="45" cy="22"/>
            </a:xfrm>
            <a:prstGeom prst="rect">
              <a:avLst/>
            </a:prstGeom>
            <a:solidFill>
              <a:srgbClr val="4D4D4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5" name="Freeform 2837"/>
            <p:cNvSpPr>
              <a:spLocks/>
            </p:cNvSpPr>
            <p:nvPr/>
          </p:nvSpPr>
          <p:spPr bwMode="auto">
            <a:xfrm>
              <a:off x="4591" y="1247"/>
              <a:ext cx="22" cy="55"/>
            </a:xfrm>
            <a:custGeom>
              <a:avLst/>
              <a:gdLst>
                <a:gd name="T0" fmla="*/ 20 w 45"/>
                <a:gd name="T1" fmla="*/ 45 h 110"/>
                <a:gd name="T2" fmla="*/ 11 w 45"/>
                <a:gd name="T3" fmla="*/ 34 h 110"/>
                <a:gd name="T4" fmla="*/ 0 w 45"/>
                <a:gd name="T5" fmla="*/ 110 h 110"/>
                <a:gd name="T6" fmla="*/ 45 w 45"/>
                <a:gd name="T7" fmla="*/ 110 h 110"/>
                <a:gd name="T8" fmla="*/ 45 w 45"/>
                <a:gd name="T9" fmla="*/ 0 h 110"/>
                <a:gd name="T10" fmla="*/ 20 w 45"/>
                <a:gd name="T11" fmla="*/ 0 h 110"/>
                <a:gd name="T12" fmla="*/ 20 w 45"/>
                <a:gd name="T13" fmla="*/ 45 h 110"/>
              </a:gdLst>
              <a:ahLst/>
              <a:cxnLst>
                <a:cxn ang="0">
                  <a:pos x="T0" y="T1"/>
                </a:cxn>
                <a:cxn ang="0">
                  <a:pos x="T2" y="T3"/>
                </a:cxn>
                <a:cxn ang="0">
                  <a:pos x="T4" y="T5"/>
                </a:cxn>
                <a:cxn ang="0">
                  <a:pos x="T6" y="T7"/>
                </a:cxn>
                <a:cxn ang="0">
                  <a:pos x="T8" y="T9"/>
                </a:cxn>
                <a:cxn ang="0">
                  <a:pos x="T10" y="T11"/>
                </a:cxn>
                <a:cxn ang="0">
                  <a:pos x="T12" y="T13"/>
                </a:cxn>
              </a:cxnLst>
              <a:rect l="0" t="0" r="r" b="b"/>
              <a:pathLst>
                <a:path w="45" h="110">
                  <a:moveTo>
                    <a:pt x="20" y="45"/>
                  </a:moveTo>
                  <a:lnTo>
                    <a:pt x="11" y="34"/>
                  </a:lnTo>
                  <a:lnTo>
                    <a:pt x="0" y="110"/>
                  </a:lnTo>
                  <a:lnTo>
                    <a:pt x="45" y="110"/>
                  </a:lnTo>
                  <a:lnTo>
                    <a:pt x="45" y="0"/>
                  </a:lnTo>
                  <a:lnTo>
                    <a:pt x="20" y="0"/>
                  </a:lnTo>
                  <a:lnTo>
                    <a:pt x="20" y="45"/>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6" name="Rectangle 2838"/>
            <p:cNvSpPr>
              <a:spLocks noChangeArrowheads="1"/>
            </p:cNvSpPr>
            <p:nvPr/>
          </p:nvSpPr>
          <p:spPr bwMode="auto">
            <a:xfrm>
              <a:off x="4591" y="1325"/>
              <a:ext cx="22" cy="45"/>
            </a:xfrm>
            <a:prstGeom prst="rect">
              <a:avLst/>
            </a:prstGeom>
            <a:solidFill>
              <a:srgbClr val="4D4D4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7" name="Freeform 2839"/>
            <p:cNvSpPr>
              <a:spLocks/>
            </p:cNvSpPr>
            <p:nvPr/>
          </p:nvSpPr>
          <p:spPr bwMode="auto">
            <a:xfrm>
              <a:off x="4539" y="1180"/>
              <a:ext cx="254" cy="78"/>
            </a:xfrm>
            <a:custGeom>
              <a:avLst/>
              <a:gdLst>
                <a:gd name="T0" fmla="*/ 45 w 508"/>
                <a:gd name="T1" fmla="*/ 156 h 156"/>
                <a:gd name="T2" fmla="*/ 45 w 508"/>
                <a:gd name="T3" fmla="*/ 45 h 156"/>
                <a:gd name="T4" fmla="*/ 508 w 508"/>
                <a:gd name="T5" fmla="*/ 45 h 156"/>
                <a:gd name="T6" fmla="*/ 508 w 508"/>
                <a:gd name="T7" fmla="*/ 0 h 156"/>
                <a:gd name="T8" fmla="*/ 0 w 508"/>
                <a:gd name="T9" fmla="*/ 0 h 156"/>
                <a:gd name="T10" fmla="*/ 0 w 508"/>
                <a:gd name="T11" fmla="*/ 156 h 156"/>
                <a:gd name="T12" fmla="*/ 45 w 508"/>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508" h="156">
                  <a:moveTo>
                    <a:pt x="45" y="156"/>
                  </a:moveTo>
                  <a:lnTo>
                    <a:pt x="45" y="45"/>
                  </a:lnTo>
                  <a:lnTo>
                    <a:pt x="508" y="45"/>
                  </a:lnTo>
                  <a:lnTo>
                    <a:pt x="508" y="0"/>
                  </a:lnTo>
                  <a:lnTo>
                    <a:pt x="0" y="0"/>
                  </a:lnTo>
                  <a:lnTo>
                    <a:pt x="0" y="156"/>
                  </a:lnTo>
                  <a:lnTo>
                    <a:pt x="45" y="156"/>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8" name="Freeform 2840"/>
            <p:cNvSpPr>
              <a:spLocks/>
            </p:cNvSpPr>
            <p:nvPr/>
          </p:nvSpPr>
          <p:spPr bwMode="auto">
            <a:xfrm>
              <a:off x="4723" y="1165"/>
              <a:ext cx="70" cy="53"/>
            </a:xfrm>
            <a:custGeom>
              <a:avLst/>
              <a:gdLst>
                <a:gd name="T0" fmla="*/ 0 w 141"/>
                <a:gd name="T1" fmla="*/ 0 h 106"/>
                <a:gd name="T2" fmla="*/ 141 w 141"/>
                <a:gd name="T3" fmla="*/ 52 h 106"/>
                <a:gd name="T4" fmla="*/ 0 w 141"/>
                <a:gd name="T5" fmla="*/ 106 h 106"/>
                <a:gd name="T6" fmla="*/ 0 w 141"/>
                <a:gd name="T7" fmla="*/ 0 h 106"/>
              </a:gdLst>
              <a:ahLst/>
              <a:cxnLst>
                <a:cxn ang="0">
                  <a:pos x="T0" y="T1"/>
                </a:cxn>
                <a:cxn ang="0">
                  <a:pos x="T2" y="T3"/>
                </a:cxn>
                <a:cxn ang="0">
                  <a:pos x="T4" y="T5"/>
                </a:cxn>
                <a:cxn ang="0">
                  <a:pos x="T6" y="T7"/>
                </a:cxn>
              </a:cxnLst>
              <a:rect l="0" t="0" r="r" b="b"/>
              <a:pathLst>
                <a:path w="141" h="106">
                  <a:moveTo>
                    <a:pt x="0" y="0"/>
                  </a:moveTo>
                  <a:lnTo>
                    <a:pt x="141" y="52"/>
                  </a:lnTo>
                  <a:lnTo>
                    <a:pt x="0" y="106"/>
                  </a:lnTo>
                  <a:lnTo>
                    <a:pt x="0"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19" name="Freeform 2841"/>
            <p:cNvSpPr>
              <a:spLocks/>
            </p:cNvSpPr>
            <p:nvPr/>
          </p:nvSpPr>
          <p:spPr bwMode="auto">
            <a:xfrm>
              <a:off x="4711" y="1149"/>
              <a:ext cx="114" cy="85"/>
            </a:xfrm>
            <a:custGeom>
              <a:avLst/>
              <a:gdLst>
                <a:gd name="T0" fmla="*/ 45 w 227"/>
                <a:gd name="T1" fmla="*/ 65 h 170"/>
                <a:gd name="T2" fmla="*/ 98 w 227"/>
                <a:gd name="T3" fmla="*/ 84 h 170"/>
                <a:gd name="T4" fmla="*/ 45 w 227"/>
                <a:gd name="T5" fmla="*/ 106 h 170"/>
                <a:gd name="T6" fmla="*/ 45 w 227"/>
                <a:gd name="T7" fmla="*/ 65 h 170"/>
                <a:gd name="T8" fmla="*/ 0 w 227"/>
                <a:gd name="T9" fmla="*/ 0 h 170"/>
                <a:gd name="T10" fmla="*/ 0 w 227"/>
                <a:gd name="T11" fmla="*/ 170 h 170"/>
                <a:gd name="T12" fmla="*/ 227 w 227"/>
                <a:gd name="T13" fmla="*/ 84 h 170"/>
                <a:gd name="T14" fmla="*/ 0 w 227"/>
                <a:gd name="T15" fmla="*/ 0 h 170"/>
                <a:gd name="T16" fmla="*/ 45 w 227"/>
                <a:gd name="T17"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170">
                  <a:moveTo>
                    <a:pt x="45" y="65"/>
                  </a:moveTo>
                  <a:lnTo>
                    <a:pt x="98" y="84"/>
                  </a:lnTo>
                  <a:lnTo>
                    <a:pt x="45" y="106"/>
                  </a:lnTo>
                  <a:lnTo>
                    <a:pt x="45" y="65"/>
                  </a:lnTo>
                  <a:lnTo>
                    <a:pt x="0" y="0"/>
                  </a:lnTo>
                  <a:lnTo>
                    <a:pt x="0" y="170"/>
                  </a:lnTo>
                  <a:lnTo>
                    <a:pt x="227" y="84"/>
                  </a:lnTo>
                  <a:lnTo>
                    <a:pt x="0" y="0"/>
                  </a:lnTo>
                  <a:lnTo>
                    <a:pt x="45" y="65"/>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0" name="Freeform 2842"/>
            <p:cNvSpPr>
              <a:spLocks/>
            </p:cNvSpPr>
            <p:nvPr/>
          </p:nvSpPr>
          <p:spPr bwMode="auto">
            <a:xfrm>
              <a:off x="4067" y="1176"/>
              <a:ext cx="277" cy="185"/>
            </a:xfrm>
            <a:custGeom>
              <a:avLst/>
              <a:gdLst>
                <a:gd name="T0" fmla="*/ 0 w 553"/>
                <a:gd name="T1" fmla="*/ 45 h 368"/>
                <a:gd name="T2" fmla="*/ 508 w 553"/>
                <a:gd name="T3" fmla="*/ 45 h 368"/>
                <a:gd name="T4" fmla="*/ 508 w 553"/>
                <a:gd name="T5" fmla="*/ 368 h 368"/>
                <a:gd name="T6" fmla="*/ 553 w 553"/>
                <a:gd name="T7" fmla="*/ 368 h 368"/>
                <a:gd name="T8" fmla="*/ 553 w 553"/>
                <a:gd name="T9" fmla="*/ 0 h 368"/>
                <a:gd name="T10" fmla="*/ 0 w 553"/>
                <a:gd name="T11" fmla="*/ 0 h 368"/>
                <a:gd name="T12" fmla="*/ 0 w 553"/>
                <a:gd name="T13" fmla="*/ 45 h 368"/>
              </a:gdLst>
              <a:ahLst/>
              <a:cxnLst>
                <a:cxn ang="0">
                  <a:pos x="T0" y="T1"/>
                </a:cxn>
                <a:cxn ang="0">
                  <a:pos x="T2" y="T3"/>
                </a:cxn>
                <a:cxn ang="0">
                  <a:pos x="T4" y="T5"/>
                </a:cxn>
                <a:cxn ang="0">
                  <a:pos x="T6" y="T7"/>
                </a:cxn>
                <a:cxn ang="0">
                  <a:pos x="T8" y="T9"/>
                </a:cxn>
                <a:cxn ang="0">
                  <a:pos x="T10" y="T11"/>
                </a:cxn>
                <a:cxn ang="0">
                  <a:pos x="T12" y="T13"/>
                </a:cxn>
              </a:cxnLst>
              <a:rect l="0" t="0" r="r" b="b"/>
              <a:pathLst>
                <a:path w="553" h="368">
                  <a:moveTo>
                    <a:pt x="0" y="45"/>
                  </a:moveTo>
                  <a:lnTo>
                    <a:pt x="508" y="45"/>
                  </a:lnTo>
                  <a:lnTo>
                    <a:pt x="508" y="368"/>
                  </a:lnTo>
                  <a:lnTo>
                    <a:pt x="553" y="368"/>
                  </a:lnTo>
                  <a:lnTo>
                    <a:pt x="553" y="0"/>
                  </a:lnTo>
                  <a:lnTo>
                    <a:pt x="0" y="0"/>
                  </a:lnTo>
                  <a:lnTo>
                    <a:pt x="0" y="45"/>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1" name="Freeform 2843"/>
            <p:cNvSpPr>
              <a:spLocks/>
            </p:cNvSpPr>
            <p:nvPr/>
          </p:nvSpPr>
          <p:spPr bwMode="auto">
            <a:xfrm>
              <a:off x="4306" y="1289"/>
              <a:ext cx="53" cy="72"/>
            </a:xfrm>
            <a:custGeom>
              <a:avLst/>
              <a:gdLst>
                <a:gd name="T0" fmla="*/ 106 w 106"/>
                <a:gd name="T1" fmla="*/ 0 h 143"/>
                <a:gd name="T2" fmla="*/ 53 w 106"/>
                <a:gd name="T3" fmla="*/ 143 h 143"/>
                <a:gd name="T4" fmla="*/ 0 w 106"/>
                <a:gd name="T5" fmla="*/ 0 h 143"/>
                <a:gd name="T6" fmla="*/ 106 w 106"/>
                <a:gd name="T7" fmla="*/ 0 h 143"/>
              </a:gdLst>
              <a:ahLst/>
              <a:cxnLst>
                <a:cxn ang="0">
                  <a:pos x="T0" y="T1"/>
                </a:cxn>
                <a:cxn ang="0">
                  <a:pos x="T2" y="T3"/>
                </a:cxn>
                <a:cxn ang="0">
                  <a:pos x="T4" y="T5"/>
                </a:cxn>
                <a:cxn ang="0">
                  <a:pos x="T6" y="T7"/>
                </a:cxn>
              </a:cxnLst>
              <a:rect l="0" t="0" r="r" b="b"/>
              <a:pathLst>
                <a:path w="106" h="143">
                  <a:moveTo>
                    <a:pt x="106" y="0"/>
                  </a:moveTo>
                  <a:lnTo>
                    <a:pt x="53" y="143"/>
                  </a:lnTo>
                  <a:lnTo>
                    <a:pt x="0" y="0"/>
                  </a:lnTo>
                  <a:lnTo>
                    <a:pt x="106"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2" name="Freeform 2844"/>
            <p:cNvSpPr>
              <a:spLocks/>
            </p:cNvSpPr>
            <p:nvPr/>
          </p:nvSpPr>
          <p:spPr bwMode="auto">
            <a:xfrm>
              <a:off x="4290" y="1278"/>
              <a:ext cx="85" cy="115"/>
            </a:xfrm>
            <a:custGeom>
              <a:avLst/>
              <a:gdLst>
                <a:gd name="T0" fmla="*/ 106 w 171"/>
                <a:gd name="T1" fmla="*/ 45 h 230"/>
                <a:gd name="T2" fmla="*/ 85 w 171"/>
                <a:gd name="T3" fmla="*/ 100 h 230"/>
                <a:gd name="T4" fmla="*/ 65 w 171"/>
                <a:gd name="T5" fmla="*/ 45 h 230"/>
                <a:gd name="T6" fmla="*/ 106 w 171"/>
                <a:gd name="T7" fmla="*/ 45 h 230"/>
                <a:gd name="T8" fmla="*/ 171 w 171"/>
                <a:gd name="T9" fmla="*/ 0 h 230"/>
                <a:gd name="T10" fmla="*/ 0 w 171"/>
                <a:gd name="T11" fmla="*/ 0 h 230"/>
                <a:gd name="T12" fmla="*/ 85 w 171"/>
                <a:gd name="T13" fmla="*/ 230 h 230"/>
                <a:gd name="T14" fmla="*/ 171 w 171"/>
                <a:gd name="T15" fmla="*/ 0 h 230"/>
                <a:gd name="T16" fmla="*/ 106 w 171"/>
                <a:gd name="T17" fmla="*/ 4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30">
                  <a:moveTo>
                    <a:pt x="106" y="45"/>
                  </a:moveTo>
                  <a:lnTo>
                    <a:pt x="85" y="100"/>
                  </a:lnTo>
                  <a:lnTo>
                    <a:pt x="65" y="45"/>
                  </a:lnTo>
                  <a:lnTo>
                    <a:pt x="106" y="45"/>
                  </a:lnTo>
                  <a:lnTo>
                    <a:pt x="171" y="0"/>
                  </a:lnTo>
                  <a:lnTo>
                    <a:pt x="0" y="0"/>
                  </a:lnTo>
                  <a:lnTo>
                    <a:pt x="85" y="230"/>
                  </a:lnTo>
                  <a:lnTo>
                    <a:pt x="171" y="0"/>
                  </a:lnTo>
                  <a:lnTo>
                    <a:pt x="106" y="45"/>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3" name="Rectangle 2845"/>
            <p:cNvSpPr>
              <a:spLocks noChangeArrowheads="1"/>
            </p:cNvSpPr>
            <p:nvPr/>
          </p:nvSpPr>
          <p:spPr bwMode="auto">
            <a:xfrm>
              <a:off x="3447" y="1104"/>
              <a:ext cx="605"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r>
                <a:rPr kumimoji="0" lang="en-GB" sz="1700" b="0" i="0" u="none" strike="noStrike" kern="0" cap="none" spc="0" normalizeH="0" baseline="0" noProof="0" smtClean="0">
                  <a:ln>
                    <a:noFill/>
                  </a:ln>
                  <a:solidFill>
                    <a:srgbClr val="000000"/>
                  </a:solidFill>
                  <a:effectLst/>
                  <a:uLnTx/>
                  <a:uFillTx/>
                </a:rPr>
                <a:t>Raw meal</a:t>
              </a:r>
              <a:endParaRPr kumimoji="0" lang="en-GB" sz="2600" b="0" i="0" u="none" strike="noStrike" kern="0" cap="none" spc="0" normalizeH="0" baseline="0" noProof="0" smtClean="0">
                <a:ln>
                  <a:noFill/>
                </a:ln>
                <a:solidFill>
                  <a:srgbClr val="000000"/>
                </a:solidFill>
                <a:effectLst/>
                <a:uLnTx/>
                <a:uFillTx/>
              </a:endParaRPr>
            </a:p>
          </p:txBody>
        </p:sp>
        <p:sp>
          <p:nvSpPr>
            <p:cNvPr id="424" name="Rectangle 2846"/>
            <p:cNvSpPr>
              <a:spLocks noChangeArrowheads="1"/>
            </p:cNvSpPr>
            <p:nvPr/>
          </p:nvSpPr>
          <p:spPr bwMode="auto">
            <a:xfrm>
              <a:off x="4933" y="1104"/>
              <a:ext cx="751"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r>
                <a:rPr kumimoji="0" lang="en-GB" sz="1700" b="0" i="0" u="none" strike="noStrike" kern="0" cap="none" spc="0" normalizeH="0" baseline="0" noProof="0" smtClean="0">
                  <a:ln>
                    <a:noFill/>
                  </a:ln>
                  <a:solidFill>
                    <a:srgbClr val="000000"/>
                  </a:solidFill>
                  <a:effectLst/>
                  <a:uLnTx/>
                  <a:uFillTx/>
                </a:rPr>
                <a:t>Exhaust gas</a:t>
              </a:r>
              <a:endParaRPr kumimoji="0" lang="en-GB" sz="2600" b="0" i="0" u="none" strike="noStrike" kern="0" cap="none" spc="0" normalizeH="0" baseline="0" noProof="0" smtClean="0">
                <a:ln>
                  <a:noFill/>
                </a:ln>
                <a:solidFill>
                  <a:srgbClr val="000000"/>
                </a:solidFill>
                <a:effectLst/>
                <a:uLnTx/>
                <a:uFillTx/>
              </a:endParaRPr>
            </a:p>
          </p:txBody>
        </p:sp>
        <p:sp>
          <p:nvSpPr>
            <p:cNvPr id="425" name="Freeform 2847"/>
            <p:cNvSpPr>
              <a:spLocks/>
            </p:cNvSpPr>
            <p:nvPr/>
          </p:nvSpPr>
          <p:spPr bwMode="auto">
            <a:xfrm>
              <a:off x="3852" y="2524"/>
              <a:ext cx="221" cy="147"/>
            </a:xfrm>
            <a:custGeom>
              <a:avLst/>
              <a:gdLst>
                <a:gd name="T0" fmla="*/ 0 w 444"/>
                <a:gd name="T1" fmla="*/ 51 h 293"/>
                <a:gd name="T2" fmla="*/ 412 w 444"/>
                <a:gd name="T3" fmla="*/ 293 h 293"/>
                <a:gd name="T4" fmla="*/ 444 w 444"/>
                <a:gd name="T5" fmla="*/ 242 h 293"/>
                <a:gd name="T6" fmla="*/ 31 w 444"/>
                <a:gd name="T7" fmla="*/ 0 h 293"/>
                <a:gd name="T8" fmla="*/ 0 w 444"/>
                <a:gd name="T9" fmla="*/ 51 h 293"/>
              </a:gdLst>
              <a:ahLst/>
              <a:cxnLst>
                <a:cxn ang="0">
                  <a:pos x="T0" y="T1"/>
                </a:cxn>
                <a:cxn ang="0">
                  <a:pos x="T2" y="T3"/>
                </a:cxn>
                <a:cxn ang="0">
                  <a:pos x="T4" y="T5"/>
                </a:cxn>
                <a:cxn ang="0">
                  <a:pos x="T6" y="T7"/>
                </a:cxn>
                <a:cxn ang="0">
                  <a:pos x="T8" y="T9"/>
                </a:cxn>
              </a:cxnLst>
              <a:rect l="0" t="0" r="r" b="b"/>
              <a:pathLst>
                <a:path w="444" h="293">
                  <a:moveTo>
                    <a:pt x="0" y="51"/>
                  </a:moveTo>
                  <a:lnTo>
                    <a:pt x="412" y="293"/>
                  </a:lnTo>
                  <a:lnTo>
                    <a:pt x="444" y="242"/>
                  </a:lnTo>
                  <a:lnTo>
                    <a:pt x="31" y="0"/>
                  </a:lnTo>
                  <a:lnTo>
                    <a:pt x="0" y="51"/>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6" name="Freeform 2848"/>
            <p:cNvSpPr>
              <a:spLocks/>
            </p:cNvSpPr>
            <p:nvPr/>
          </p:nvSpPr>
          <p:spPr bwMode="auto">
            <a:xfrm>
              <a:off x="3967" y="2580"/>
              <a:ext cx="98" cy="78"/>
            </a:xfrm>
            <a:custGeom>
              <a:avLst/>
              <a:gdLst>
                <a:gd name="T0" fmla="*/ 72 w 198"/>
                <a:gd name="T1" fmla="*/ 0 h 155"/>
                <a:gd name="T2" fmla="*/ 198 w 198"/>
                <a:gd name="T3" fmla="*/ 155 h 155"/>
                <a:gd name="T4" fmla="*/ 0 w 198"/>
                <a:gd name="T5" fmla="*/ 121 h 155"/>
                <a:gd name="T6" fmla="*/ 72 w 198"/>
                <a:gd name="T7" fmla="*/ 0 h 155"/>
              </a:gdLst>
              <a:ahLst/>
              <a:cxnLst>
                <a:cxn ang="0">
                  <a:pos x="T0" y="T1"/>
                </a:cxn>
                <a:cxn ang="0">
                  <a:pos x="T2" y="T3"/>
                </a:cxn>
                <a:cxn ang="0">
                  <a:pos x="T4" y="T5"/>
                </a:cxn>
                <a:cxn ang="0">
                  <a:pos x="T6" y="T7"/>
                </a:cxn>
              </a:cxnLst>
              <a:rect l="0" t="0" r="r" b="b"/>
              <a:pathLst>
                <a:path w="198" h="155">
                  <a:moveTo>
                    <a:pt x="72" y="0"/>
                  </a:moveTo>
                  <a:lnTo>
                    <a:pt x="198" y="155"/>
                  </a:lnTo>
                  <a:lnTo>
                    <a:pt x="0" y="121"/>
                  </a:lnTo>
                  <a:lnTo>
                    <a:pt x="72"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7" name="Freeform 2849"/>
            <p:cNvSpPr>
              <a:spLocks/>
            </p:cNvSpPr>
            <p:nvPr/>
          </p:nvSpPr>
          <p:spPr bwMode="auto">
            <a:xfrm>
              <a:off x="3943" y="2554"/>
              <a:ext cx="158" cy="125"/>
            </a:xfrm>
            <a:custGeom>
              <a:avLst/>
              <a:gdLst>
                <a:gd name="T0" fmla="*/ 125 w 318"/>
                <a:gd name="T1" fmla="*/ 105 h 250"/>
                <a:gd name="T2" fmla="*/ 174 w 318"/>
                <a:gd name="T3" fmla="*/ 165 h 250"/>
                <a:gd name="T4" fmla="*/ 96 w 318"/>
                <a:gd name="T5" fmla="*/ 151 h 250"/>
                <a:gd name="T6" fmla="*/ 125 w 318"/>
                <a:gd name="T7" fmla="*/ 105 h 250"/>
                <a:gd name="T8" fmla="*/ 116 w 318"/>
                <a:gd name="T9" fmla="*/ 0 h 250"/>
                <a:gd name="T10" fmla="*/ 0 w 318"/>
                <a:gd name="T11" fmla="*/ 197 h 250"/>
                <a:gd name="T12" fmla="*/ 318 w 318"/>
                <a:gd name="T13" fmla="*/ 250 h 250"/>
                <a:gd name="T14" fmla="*/ 116 w 318"/>
                <a:gd name="T15" fmla="*/ 0 h 250"/>
                <a:gd name="T16" fmla="*/ 125 w 318"/>
                <a:gd name="T17" fmla="*/ 10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250">
                  <a:moveTo>
                    <a:pt x="125" y="105"/>
                  </a:moveTo>
                  <a:lnTo>
                    <a:pt x="174" y="165"/>
                  </a:lnTo>
                  <a:lnTo>
                    <a:pt x="96" y="151"/>
                  </a:lnTo>
                  <a:lnTo>
                    <a:pt x="125" y="105"/>
                  </a:lnTo>
                  <a:lnTo>
                    <a:pt x="116" y="0"/>
                  </a:lnTo>
                  <a:lnTo>
                    <a:pt x="0" y="197"/>
                  </a:lnTo>
                  <a:lnTo>
                    <a:pt x="318" y="250"/>
                  </a:lnTo>
                  <a:lnTo>
                    <a:pt x="116" y="0"/>
                  </a:lnTo>
                  <a:lnTo>
                    <a:pt x="125" y="10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8" name="Freeform 2850"/>
            <p:cNvSpPr>
              <a:spLocks/>
            </p:cNvSpPr>
            <p:nvPr/>
          </p:nvSpPr>
          <p:spPr bwMode="auto">
            <a:xfrm>
              <a:off x="4171" y="2759"/>
              <a:ext cx="293" cy="163"/>
            </a:xfrm>
            <a:custGeom>
              <a:avLst/>
              <a:gdLst>
                <a:gd name="T0" fmla="*/ 562 w 588"/>
                <a:gd name="T1" fmla="*/ 0 h 326"/>
                <a:gd name="T2" fmla="*/ 0 w 588"/>
                <a:gd name="T3" fmla="*/ 272 h 326"/>
                <a:gd name="T4" fmla="*/ 26 w 588"/>
                <a:gd name="T5" fmla="*/ 326 h 326"/>
                <a:gd name="T6" fmla="*/ 588 w 588"/>
                <a:gd name="T7" fmla="*/ 54 h 326"/>
                <a:gd name="T8" fmla="*/ 562 w 588"/>
                <a:gd name="T9" fmla="*/ 0 h 326"/>
              </a:gdLst>
              <a:ahLst/>
              <a:cxnLst>
                <a:cxn ang="0">
                  <a:pos x="T0" y="T1"/>
                </a:cxn>
                <a:cxn ang="0">
                  <a:pos x="T2" y="T3"/>
                </a:cxn>
                <a:cxn ang="0">
                  <a:pos x="T4" y="T5"/>
                </a:cxn>
                <a:cxn ang="0">
                  <a:pos x="T6" y="T7"/>
                </a:cxn>
                <a:cxn ang="0">
                  <a:pos x="T8" y="T9"/>
                </a:cxn>
              </a:cxnLst>
              <a:rect l="0" t="0" r="r" b="b"/>
              <a:pathLst>
                <a:path w="588" h="326">
                  <a:moveTo>
                    <a:pt x="562" y="0"/>
                  </a:moveTo>
                  <a:lnTo>
                    <a:pt x="0" y="272"/>
                  </a:lnTo>
                  <a:lnTo>
                    <a:pt x="26" y="326"/>
                  </a:lnTo>
                  <a:lnTo>
                    <a:pt x="588" y="54"/>
                  </a:lnTo>
                  <a:lnTo>
                    <a:pt x="562"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29" name="Freeform 2851"/>
            <p:cNvSpPr>
              <a:spLocks/>
            </p:cNvSpPr>
            <p:nvPr/>
          </p:nvSpPr>
          <p:spPr bwMode="auto">
            <a:xfrm>
              <a:off x="4177" y="2836"/>
              <a:ext cx="100" cy="73"/>
            </a:xfrm>
            <a:custGeom>
              <a:avLst/>
              <a:gdLst>
                <a:gd name="T0" fmla="*/ 200 w 200"/>
                <a:gd name="T1" fmla="*/ 127 h 145"/>
                <a:gd name="T2" fmla="*/ 0 w 200"/>
                <a:gd name="T3" fmla="*/ 145 h 145"/>
                <a:gd name="T4" fmla="*/ 138 w 200"/>
                <a:gd name="T5" fmla="*/ 0 h 145"/>
                <a:gd name="T6" fmla="*/ 200 w 200"/>
                <a:gd name="T7" fmla="*/ 127 h 145"/>
              </a:gdLst>
              <a:ahLst/>
              <a:cxnLst>
                <a:cxn ang="0">
                  <a:pos x="T0" y="T1"/>
                </a:cxn>
                <a:cxn ang="0">
                  <a:pos x="T2" y="T3"/>
                </a:cxn>
                <a:cxn ang="0">
                  <a:pos x="T4" y="T5"/>
                </a:cxn>
                <a:cxn ang="0">
                  <a:pos x="T6" y="T7"/>
                </a:cxn>
              </a:cxnLst>
              <a:rect l="0" t="0" r="r" b="b"/>
              <a:pathLst>
                <a:path w="200" h="145">
                  <a:moveTo>
                    <a:pt x="200" y="127"/>
                  </a:moveTo>
                  <a:lnTo>
                    <a:pt x="0" y="145"/>
                  </a:lnTo>
                  <a:lnTo>
                    <a:pt x="138" y="0"/>
                  </a:lnTo>
                  <a:lnTo>
                    <a:pt x="200" y="127"/>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0" name="Freeform 2852"/>
            <p:cNvSpPr>
              <a:spLocks/>
            </p:cNvSpPr>
            <p:nvPr/>
          </p:nvSpPr>
          <p:spPr bwMode="auto">
            <a:xfrm>
              <a:off x="4139" y="2811"/>
              <a:ext cx="161" cy="116"/>
            </a:xfrm>
            <a:custGeom>
              <a:avLst/>
              <a:gdLst>
                <a:gd name="T0" fmla="*/ 231 w 322"/>
                <a:gd name="T1" fmla="*/ 152 h 233"/>
                <a:gd name="T2" fmla="*/ 152 w 322"/>
                <a:gd name="T3" fmla="*/ 159 h 233"/>
                <a:gd name="T4" fmla="*/ 206 w 322"/>
                <a:gd name="T5" fmla="*/ 102 h 233"/>
                <a:gd name="T6" fmla="*/ 231 w 322"/>
                <a:gd name="T7" fmla="*/ 152 h 233"/>
                <a:gd name="T8" fmla="*/ 322 w 322"/>
                <a:gd name="T9" fmla="*/ 203 h 233"/>
                <a:gd name="T10" fmla="*/ 223 w 322"/>
                <a:gd name="T11" fmla="*/ 0 h 233"/>
                <a:gd name="T12" fmla="*/ 0 w 322"/>
                <a:gd name="T13" fmla="*/ 233 h 233"/>
                <a:gd name="T14" fmla="*/ 322 w 322"/>
                <a:gd name="T15" fmla="*/ 203 h 233"/>
                <a:gd name="T16" fmla="*/ 231 w 322"/>
                <a:gd name="T17" fmla="*/ 152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2" h="233">
                  <a:moveTo>
                    <a:pt x="231" y="152"/>
                  </a:moveTo>
                  <a:lnTo>
                    <a:pt x="152" y="159"/>
                  </a:lnTo>
                  <a:lnTo>
                    <a:pt x="206" y="102"/>
                  </a:lnTo>
                  <a:lnTo>
                    <a:pt x="231" y="152"/>
                  </a:lnTo>
                  <a:lnTo>
                    <a:pt x="322" y="203"/>
                  </a:lnTo>
                  <a:lnTo>
                    <a:pt x="223" y="0"/>
                  </a:lnTo>
                  <a:lnTo>
                    <a:pt x="0" y="233"/>
                  </a:lnTo>
                  <a:lnTo>
                    <a:pt x="322" y="203"/>
                  </a:lnTo>
                  <a:lnTo>
                    <a:pt x="231" y="152"/>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1" name="Rectangle 2853"/>
            <p:cNvSpPr>
              <a:spLocks noChangeArrowheads="1"/>
            </p:cNvSpPr>
            <p:nvPr/>
          </p:nvSpPr>
          <p:spPr bwMode="auto">
            <a:xfrm>
              <a:off x="1239" y="2700"/>
              <a:ext cx="628"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r>
                <a:rPr kumimoji="0" lang="en-GB" sz="1700" b="0" i="0" u="none" strike="noStrike" kern="0" cap="none" spc="0" normalizeH="0" baseline="0" noProof="0" smtClean="0">
                  <a:ln>
                    <a:noFill/>
                  </a:ln>
                  <a:solidFill>
                    <a:srgbClr val="000000"/>
                  </a:solidFill>
                  <a:effectLst/>
                  <a:uLnTx/>
                  <a:uFillTx/>
                </a:rPr>
                <a:t>Main firing</a:t>
              </a:r>
              <a:endParaRPr kumimoji="0" lang="en-GB" sz="2600" b="0" i="0" u="none" strike="noStrike" kern="0" cap="none" spc="0" normalizeH="0" baseline="0" noProof="0" smtClean="0">
                <a:ln>
                  <a:noFill/>
                </a:ln>
                <a:solidFill>
                  <a:srgbClr val="000000"/>
                </a:solidFill>
                <a:effectLst/>
                <a:uLnTx/>
                <a:uFillTx/>
              </a:endParaRPr>
            </a:p>
          </p:txBody>
        </p:sp>
        <p:sp>
          <p:nvSpPr>
            <p:cNvPr id="432" name="Rectangle 2854"/>
            <p:cNvSpPr>
              <a:spLocks noChangeArrowheads="1"/>
            </p:cNvSpPr>
            <p:nvPr/>
          </p:nvSpPr>
          <p:spPr bwMode="auto">
            <a:xfrm>
              <a:off x="1964" y="2952"/>
              <a:ext cx="312" cy="30"/>
            </a:xfrm>
            <a:prstGeom prst="rect">
              <a:avLst/>
            </a:prstGeom>
            <a:solidFill>
              <a:srgbClr val="FF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3" name="Freeform 2855"/>
            <p:cNvSpPr>
              <a:spLocks/>
            </p:cNvSpPr>
            <p:nvPr/>
          </p:nvSpPr>
          <p:spPr bwMode="auto">
            <a:xfrm>
              <a:off x="2182" y="2932"/>
              <a:ext cx="94" cy="70"/>
            </a:xfrm>
            <a:custGeom>
              <a:avLst/>
              <a:gdLst>
                <a:gd name="T0" fmla="*/ 0 w 188"/>
                <a:gd name="T1" fmla="*/ 0 h 141"/>
                <a:gd name="T2" fmla="*/ 188 w 188"/>
                <a:gd name="T3" fmla="*/ 71 h 141"/>
                <a:gd name="T4" fmla="*/ 0 w 188"/>
                <a:gd name="T5" fmla="*/ 141 h 141"/>
                <a:gd name="T6" fmla="*/ 0 w 188"/>
                <a:gd name="T7" fmla="*/ 0 h 141"/>
              </a:gdLst>
              <a:ahLst/>
              <a:cxnLst>
                <a:cxn ang="0">
                  <a:pos x="T0" y="T1"/>
                </a:cxn>
                <a:cxn ang="0">
                  <a:pos x="T2" y="T3"/>
                </a:cxn>
                <a:cxn ang="0">
                  <a:pos x="T4" y="T5"/>
                </a:cxn>
                <a:cxn ang="0">
                  <a:pos x="T6" y="T7"/>
                </a:cxn>
              </a:cxnLst>
              <a:rect l="0" t="0" r="r" b="b"/>
              <a:pathLst>
                <a:path w="188" h="141">
                  <a:moveTo>
                    <a:pt x="0" y="0"/>
                  </a:moveTo>
                  <a:lnTo>
                    <a:pt x="188" y="71"/>
                  </a:lnTo>
                  <a:lnTo>
                    <a:pt x="0" y="141"/>
                  </a:lnTo>
                  <a:lnTo>
                    <a:pt x="0" y="0"/>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4" name="Freeform 2856"/>
            <p:cNvSpPr>
              <a:spLocks/>
            </p:cNvSpPr>
            <p:nvPr/>
          </p:nvSpPr>
          <p:spPr bwMode="auto">
            <a:xfrm>
              <a:off x="2168" y="2910"/>
              <a:ext cx="151" cy="113"/>
            </a:xfrm>
            <a:custGeom>
              <a:avLst/>
              <a:gdLst>
                <a:gd name="T0" fmla="*/ 60 w 302"/>
                <a:gd name="T1" fmla="*/ 85 h 226"/>
                <a:gd name="T2" fmla="*/ 133 w 302"/>
                <a:gd name="T3" fmla="*/ 113 h 226"/>
                <a:gd name="T4" fmla="*/ 60 w 302"/>
                <a:gd name="T5" fmla="*/ 141 h 226"/>
                <a:gd name="T6" fmla="*/ 60 w 302"/>
                <a:gd name="T7" fmla="*/ 85 h 226"/>
                <a:gd name="T8" fmla="*/ 0 w 302"/>
                <a:gd name="T9" fmla="*/ 0 h 226"/>
                <a:gd name="T10" fmla="*/ 0 w 302"/>
                <a:gd name="T11" fmla="*/ 226 h 226"/>
                <a:gd name="T12" fmla="*/ 302 w 302"/>
                <a:gd name="T13" fmla="*/ 113 h 226"/>
                <a:gd name="T14" fmla="*/ 0 w 302"/>
                <a:gd name="T15" fmla="*/ 0 h 226"/>
                <a:gd name="T16" fmla="*/ 60 w 302"/>
                <a:gd name="T17" fmla="*/ 8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226">
                  <a:moveTo>
                    <a:pt x="60" y="85"/>
                  </a:moveTo>
                  <a:lnTo>
                    <a:pt x="133" y="113"/>
                  </a:lnTo>
                  <a:lnTo>
                    <a:pt x="60" y="141"/>
                  </a:lnTo>
                  <a:lnTo>
                    <a:pt x="60" y="85"/>
                  </a:lnTo>
                  <a:lnTo>
                    <a:pt x="0" y="0"/>
                  </a:lnTo>
                  <a:lnTo>
                    <a:pt x="0" y="226"/>
                  </a:lnTo>
                  <a:lnTo>
                    <a:pt x="302" y="113"/>
                  </a:lnTo>
                  <a:lnTo>
                    <a:pt x="0" y="0"/>
                  </a:lnTo>
                  <a:lnTo>
                    <a:pt x="60" y="85"/>
                  </a:lnTo>
                  <a:close/>
                </a:path>
              </a:pathLst>
            </a:custGeom>
            <a:solidFill>
              <a:srgbClr val="FF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5" name="Rectangle 2857"/>
            <p:cNvSpPr>
              <a:spLocks noChangeArrowheads="1"/>
            </p:cNvSpPr>
            <p:nvPr/>
          </p:nvSpPr>
          <p:spPr bwMode="auto">
            <a:xfrm>
              <a:off x="1056" y="3452"/>
              <a:ext cx="423"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r>
                <a:rPr kumimoji="0" lang="en-GB" sz="1700" b="0" i="0" u="none" strike="noStrike" kern="0" cap="none" spc="0" normalizeH="0" baseline="0" noProof="0" smtClean="0">
                  <a:ln>
                    <a:noFill/>
                  </a:ln>
                  <a:solidFill>
                    <a:srgbClr val="000000"/>
                  </a:solidFill>
                  <a:effectLst/>
                  <a:uLnTx/>
                  <a:uFillTx/>
                </a:rPr>
                <a:t>Clinker</a:t>
              </a:r>
              <a:endParaRPr kumimoji="0" lang="en-GB" sz="2600" b="0" i="0" u="none" strike="noStrike" kern="0" cap="none" spc="0" normalizeH="0" baseline="0" noProof="0" smtClean="0">
                <a:ln>
                  <a:noFill/>
                </a:ln>
                <a:solidFill>
                  <a:srgbClr val="000000"/>
                </a:solidFill>
                <a:effectLst/>
                <a:uLnTx/>
                <a:uFillTx/>
              </a:endParaRPr>
            </a:p>
          </p:txBody>
        </p:sp>
        <p:sp>
          <p:nvSpPr>
            <p:cNvPr id="436" name="Freeform 2858"/>
            <p:cNvSpPr>
              <a:spLocks/>
            </p:cNvSpPr>
            <p:nvPr/>
          </p:nvSpPr>
          <p:spPr bwMode="auto">
            <a:xfrm>
              <a:off x="1229" y="3124"/>
              <a:ext cx="258" cy="288"/>
            </a:xfrm>
            <a:custGeom>
              <a:avLst/>
              <a:gdLst>
                <a:gd name="T0" fmla="*/ 515 w 515"/>
                <a:gd name="T1" fmla="*/ 0 h 576"/>
                <a:gd name="T2" fmla="*/ 0 w 515"/>
                <a:gd name="T3" fmla="*/ 0 h 576"/>
                <a:gd name="T4" fmla="*/ 0 w 515"/>
                <a:gd name="T5" fmla="*/ 576 h 576"/>
                <a:gd name="T6" fmla="*/ 45 w 515"/>
                <a:gd name="T7" fmla="*/ 576 h 576"/>
                <a:gd name="T8" fmla="*/ 45 w 515"/>
                <a:gd name="T9" fmla="*/ 46 h 576"/>
                <a:gd name="T10" fmla="*/ 515 w 515"/>
                <a:gd name="T11" fmla="*/ 46 h 576"/>
                <a:gd name="T12" fmla="*/ 515 w 515"/>
                <a:gd name="T13" fmla="*/ 0 h 576"/>
              </a:gdLst>
              <a:ahLst/>
              <a:cxnLst>
                <a:cxn ang="0">
                  <a:pos x="T0" y="T1"/>
                </a:cxn>
                <a:cxn ang="0">
                  <a:pos x="T2" y="T3"/>
                </a:cxn>
                <a:cxn ang="0">
                  <a:pos x="T4" y="T5"/>
                </a:cxn>
                <a:cxn ang="0">
                  <a:pos x="T6" y="T7"/>
                </a:cxn>
                <a:cxn ang="0">
                  <a:pos x="T8" y="T9"/>
                </a:cxn>
                <a:cxn ang="0">
                  <a:pos x="T10" y="T11"/>
                </a:cxn>
                <a:cxn ang="0">
                  <a:pos x="T12" y="T13"/>
                </a:cxn>
              </a:cxnLst>
              <a:rect l="0" t="0" r="r" b="b"/>
              <a:pathLst>
                <a:path w="515" h="576">
                  <a:moveTo>
                    <a:pt x="515" y="0"/>
                  </a:moveTo>
                  <a:lnTo>
                    <a:pt x="0" y="0"/>
                  </a:lnTo>
                  <a:lnTo>
                    <a:pt x="0" y="576"/>
                  </a:lnTo>
                  <a:lnTo>
                    <a:pt x="45" y="576"/>
                  </a:lnTo>
                  <a:lnTo>
                    <a:pt x="45" y="46"/>
                  </a:lnTo>
                  <a:lnTo>
                    <a:pt x="515" y="46"/>
                  </a:lnTo>
                  <a:lnTo>
                    <a:pt x="515"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7" name="Freeform 2859"/>
            <p:cNvSpPr>
              <a:spLocks/>
            </p:cNvSpPr>
            <p:nvPr/>
          </p:nvSpPr>
          <p:spPr bwMode="auto">
            <a:xfrm>
              <a:off x="1213" y="3342"/>
              <a:ext cx="53" cy="70"/>
            </a:xfrm>
            <a:custGeom>
              <a:avLst/>
              <a:gdLst>
                <a:gd name="T0" fmla="*/ 106 w 106"/>
                <a:gd name="T1" fmla="*/ 0 h 141"/>
                <a:gd name="T2" fmla="*/ 53 w 106"/>
                <a:gd name="T3" fmla="*/ 141 h 141"/>
                <a:gd name="T4" fmla="*/ 0 w 106"/>
                <a:gd name="T5" fmla="*/ 0 h 141"/>
                <a:gd name="T6" fmla="*/ 106 w 106"/>
                <a:gd name="T7" fmla="*/ 0 h 141"/>
              </a:gdLst>
              <a:ahLst/>
              <a:cxnLst>
                <a:cxn ang="0">
                  <a:pos x="T0" y="T1"/>
                </a:cxn>
                <a:cxn ang="0">
                  <a:pos x="T2" y="T3"/>
                </a:cxn>
                <a:cxn ang="0">
                  <a:pos x="T4" y="T5"/>
                </a:cxn>
                <a:cxn ang="0">
                  <a:pos x="T6" y="T7"/>
                </a:cxn>
              </a:cxnLst>
              <a:rect l="0" t="0" r="r" b="b"/>
              <a:pathLst>
                <a:path w="106" h="141">
                  <a:moveTo>
                    <a:pt x="106" y="0"/>
                  </a:moveTo>
                  <a:lnTo>
                    <a:pt x="53" y="141"/>
                  </a:lnTo>
                  <a:lnTo>
                    <a:pt x="0" y="0"/>
                  </a:lnTo>
                  <a:lnTo>
                    <a:pt x="106" y="0"/>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438" name="Freeform 2860"/>
            <p:cNvSpPr>
              <a:spLocks/>
            </p:cNvSpPr>
            <p:nvPr/>
          </p:nvSpPr>
          <p:spPr bwMode="auto">
            <a:xfrm>
              <a:off x="1197" y="3330"/>
              <a:ext cx="86" cy="114"/>
            </a:xfrm>
            <a:custGeom>
              <a:avLst/>
              <a:gdLst>
                <a:gd name="T0" fmla="*/ 106 w 171"/>
                <a:gd name="T1" fmla="*/ 46 h 228"/>
                <a:gd name="T2" fmla="*/ 86 w 171"/>
                <a:gd name="T3" fmla="*/ 99 h 228"/>
                <a:gd name="T4" fmla="*/ 65 w 171"/>
                <a:gd name="T5" fmla="*/ 46 h 228"/>
                <a:gd name="T6" fmla="*/ 106 w 171"/>
                <a:gd name="T7" fmla="*/ 46 h 228"/>
                <a:gd name="T8" fmla="*/ 171 w 171"/>
                <a:gd name="T9" fmla="*/ 0 h 228"/>
                <a:gd name="T10" fmla="*/ 0 w 171"/>
                <a:gd name="T11" fmla="*/ 0 h 228"/>
                <a:gd name="T12" fmla="*/ 86 w 171"/>
                <a:gd name="T13" fmla="*/ 228 h 228"/>
                <a:gd name="T14" fmla="*/ 171 w 171"/>
                <a:gd name="T15" fmla="*/ 0 h 228"/>
                <a:gd name="T16" fmla="*/ 106 w 171"/>
                <a:gd name="T17" fmla="*/ 4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28">
                  <a:moveTo>
                    <a:pt x="106" y="46"/>
                  </a:moveTo>
                  <a:lnTo>
                    <a:pt x="86" y="99"/>
                  </a:lnTo>
                  <a:lnTo>
                    <a:pt x="65" y="46"/>
                  </a:lnTo>
                  <a:lnTo>
                    <a:pt x="106" y="46"/>
                  </a:lnTo>
                  <a:lnTo>
                    <a:pt x="171" y="0"/>
                  </a:lnTo>
                  <a:lnTo>
                    <a:pt x="0" y="0"/>
                  </a:lnTo>
                  <a:lnTo>
                    <a:pt x="86" y="228"/>
                  </a:lnTo>
                  <a:lnTo>
                    <a:pt x="171" y="0"/>
                  </a:lnTo>
                  <a:lnTo>
                    <a:pt x="106" y="46"/>
                  </a:lnTo>
                  <a:close/>
                </a:path>
              </a:pathLst>
            </a:custGeom>
            <a:solidFill>
              <a:srgbClr val="4D4D4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grpSp>
      <p:graphicFrame>
        <p:nvGraphicFramePr>
          <p:cNvPr id="1839" name="Group 2896"/>
          <p:cNvGraphicFramePr>
            <a:graphicFrameLocks noGrp="1"/>
          </p:cNvGraphicFramePr>
          <p:nvPr>
            <p:extLst>
              <p:ext uri="{D42A27DB-BD31-4B8C-83A1-F6EECF244321}">
                <p14:modId xmlns:p14="http://schemas.microsoft.com/office/powerpoint/2010/main" xmlns="" val="3050654559"/>
              </p:ext>
            </p:extLst>
          </p:nvPr>
        </p:nvGraphicFramePr>
        <p:xfrm>
          <a:off x="533400" y="3789040"/>
          <a:ext cx="3104356" cy="731520"/>
        </p:xfrm>
        <a:graphic>
          <a:graphicData uri="http://schemas.openxmlformats.org/drawingml/2006/table">
            <a:tbl>
              <a:tblPr/>
              <a:tblGrid>
                <a:gridCol w="1698546"/>
                <a:gridCol w="1405810"/>
              </a:tblGrid>
              <a:tr h="24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charset="0"/>
                        </a:rPr>
                        <a:t>Liquids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accent1"/>
                          </a:solidFill>
                          <a:effectLst/>
                          <a:latin typeface="Arial" charset="0"/>
                        </a:rPr>
                        <a:t>40% TSR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48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charset="0"/>
                        </a:rPr>
                        <a:t>Fine Solids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accent1"/>
                          </a:solidFill>
                          <a:effectLst/>
                          <a:latin typeface="Arial" charset="0"/>
                        </a:rPr>
                        <a:t>15% TSR</a:t>
                      </a:r>
                      <a:br>
                        <a:rPr kumimoji="0" lang="en-US" sz="1200" b="1" i="0" u="none" strike="noStrike" cap="none" normalizeH="0" baseline="0" dirty="0" smtClean="0">
                          <a:ln>
                            <a:noFill/>
                          </a:ln>
                          <a:solidFill>
                            <a:schemeClr val="accent1"/>
                          </a:solidFill>
                          <a:effectLst/>
                          <a:latin typeface="Arial" charset="0"/>
                        </a:rPr>
                      </a:br>
                      <a:r>
                        <a:rPr kumimoji="0" lang="en-US" sz="1200" b="1" i="0" u="none" strike="noStrike" cap="none" normalizeH="0" baseline="0" dirty="0" smtClean="0">
                          <a:ln>
                            <a:noFill/>
                          </a:ln>
                          <a:solidFill>
                            <a:srgbClr val="FF0000"/>
                          </a:solidFill>
                          <a:effectLst/>
                          <a:latin typeface="Arial" charset="0"/>
                        </a:rPr>
                        <a:t>20-30% TSR max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840" name="Group 2872"/>
          <p:cNvGraphicFramePr>
            <a:graphicFrameLocks noGrp="1"/>
          </p:cNvGraphicFramePr>
          <p:nvPr>
            <p:extLst>
              <p:ext uri="{D42A27DB-BD31-4B8C-83A1-F6EECF244321}">
                <p14:modId xmlns:p14="http://schemas.microsoft.com/office/powerpoint/2010/main" xmlns="" val="191870503"/>
              </p:ext>
            </p:extLst>
          </p:nvPr>
        </p:nvGraphicFramePr>
        <p:xfrm>
          <a:off x="3540125" y="2816447"/>
          <a:ext cx="3165475" cy="828577"/>
        </p:xfrm>
        <a:graphic>
          <a:graphicData uri="http://schemas.openxmlformats.org/drawingml/2006/table">
            <a:tbl>
              <a:tblPr/>
              <a:tblGrid>
                <a:gridCol w="1732456"/>
                <a:gridCol w="1433019"/>
              </a:tblGrid>
              <a:tr h="31071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charset="0"/>
                        </a:rPr>
                        <a:t>Liquids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accent1"/>
                          </a:solidFill>
                          <a:effectLst/>
                          <a:latin typeface="Arial" charset="0"/>
                        </a:rPr>
                        <a:t>60% TSR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786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charset="0"/>
                        </a:rPr>
                        <a:t>Coarse Solids</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accent1"/>
                          </a:solidFill>
                          <a:effectLst/>
                          <a:latin typeface="Arial" charset="0"/>
                        </a:rPr>
                        <a:t>30% TSR</a:t>
                      </a:r>
                      <a:br>
                        <a:rPr kumimoji="0" lang="en-US" sz="1200" b="1" i="0" u="none" strike="noStrike" cap="none" normalizeH="0" baseline="0" dirty="0" smtClean="0">
                          <a:ln>
                            <a:noFill/>
                          </a:ln>
                          <a:solidFill>
                            <a:schemeClr val="accent1"/>
                          </a:solidFill>
                          <a:effectLst/>
                          <a:latin typeface="Arial" charset="0"/>
                        </a:rPr>
                      </a:br>
                      <a:r>
                        <a:rPr kumimoji="0" lang="en-US" sz="1200" b="1" i="0" u="none" strike="noStrike" cap="none" normalizeH="0" baseline="0" dirty="0" smtClean="0">
                          <a:ln>
                            <a:noFill/>
                          </a:ln>
                          <a:solidFill>
                            <a:srgbClr val="FF0000"/>
                          </a:solidFill>
                          <a:effectLst/>
                          <a:latin typeface="Arial" charset="0"/>
                        </a:rPr>
                        <a:t>50-55% TSR max</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1841" name="Group 2883"/>
          <p:cNvGraphicFramePr>
            <a:graphicFrameLocks noGrp="1"/>
          </p:cNvGraphicFramePr>
          <p:nvPr>
            <p:extLst>
              <p:ext uri="{D42A27DB-BD31-4B8C-83A1-F6EECF244321}">
                <p14:modId xmlns:p14="http://schemas.microsoft.com/office/powerpoint/2010/main" xmlns="" val="3627761887"/>
              </p:ext>
            </p:extLst>
          </p:nvPr>
        </p:nvGraphicFramePr>
        <p:xfrm>
          <a:off x="6553200" y="5410200"/>
          <a:ext cx="3200400" cy="274320"/>
        </p:xfrm>
        <a:graphic>
          <a:graphicData uri="http://schemas.openxmlformats.org/drawingml/2006/table">
            <a:tbl>
              <a:tblPr/>
              <a:tblGrid>
                <a:gridCol w="1568152"/>
                <a:gridCol w="1632248"/>
              </a:tblGrid>
              <a:tr h="24447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charset="0"/>
                        </a:rPr>
                        <a:t>Lump fuel</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accent1"/>
                          </a:solidFill>
                          <a:effectLst/>
                          <a:latin typeface="Arial" charset="0"/>
                        </a:rPr>
                        <a:t>5% –  </a:t>
                      </a:r>
                      <a:r>
                        <a:rPr kumimoji="0" lang="en-US" sz="1200" b="1" i="0" u="none" strike="noStrike" cap="none" normalizeH="0" baseline="0" dirty="0" smtClean="0">
                          <a:ln>
                            <a:noFill/>
                          </a:ln>
                          <a:solidFill>
                            <a:srgbClr val="FF0000"/>
                          </a:solidFill>
                          <a:effectLst/>
                          <a:latin typeface="Arial" charset="0"/>
                        </a:rPr>
                        <a:t>max</a:t>
                      </a:r>
                      <a:r>
                        <a:rPr kumimoji="0" lang="en-US" sz="1200" b="1" i="0" u="none" strike="noStrike" cap="none" normalizeH="0" baseline="0" dirty="0" smtClean="0">
                          <a:ln>
                            <a:noFill/>
                          </a:ln>
                          <a:solidFill>
                            <a:schemeClr val="accent1"/>
                          </a:solidFill>
                          <a:effectLst/>
                          <a:latin typeface="Arial" charset="0"/>
                        </a:rPr>
                        <a:t> </a:t>
                      </a:r>
                      <a:r>
                        <a:rPr kumimoji="0" lang="en-US" sz="1200" b="1" i="0" u="none" strike="noStrike" cap="none" normalizeH="0" baseline="0" dirty="0" smtClean="0">
                          <a:ln>
                            <a:noFill/>
                          </a:ln>
                          <a:solidFill>
                            <a:srgbClr val="FF0000"/>
                          </a:solidFill>
                          <a:effectLst/>
                          <a:latin typeface="Arial" charset="0"/>
                        </a:rPr>
                        <a:t>10%</a:t>
                      </a:r>
                      <a:r>
                        <a:rPr kumimoji="0" lang="en-US" sz="1200" b="1" i="0" u="none" strike="noStrike" cap="none" normalizeH="0" baseline="0" dirty="0" smtClean="0">
                          <a:ln>
                            <a:noFill/>
                          </a:ln>
                          <a:solidFill>
                            <a:schemeClr val="accent1"/>
                          </a:solidFill>
                          <a:effectLst/>
                          <a:latin typeface="Arial" charset="0"/>
                        </a:rPr>
                        <a:t> TSR</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842" name="Line 2891"/>
          <p:cNvSpPr>
            <a:spLocks noChangeShapeType="1"/>
          </p:cNvSpPr>
          <p:nvPr/>
        </p:nvSpPr>
        <p:spPr bwMode="auto">
          <a:xfrm>
            <a:off x="2971800" y="4648200"/>
            <a:ext cx="381000" cy="533400"/>
          </a:xfrm>
          <a:prstGeom prst="line">
            <a:avLst/>
          </a:prstGeom>
          <a:noFill/>
          <a:ln w="222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dirty="0" smtClean="0">
              <a:ln>
                <a:noFill/>
              </a:ln>
              <a:solidFill>
                <a:srgbClr val="000000"/>
              </a:solidFill>
              <a:effectLst/>
              <a:uLnTx/>
              <a:uFillTx/>
            </a:endParaRPr>
          </a:p>
        </p:txBody>
      </p:sp>
      <p:sp>
        <p:nvSpPr>
          <p:cNvPr id="1843" name="Line 2892"/>
          <p:cNvSpPr>
            <a:spLocks noChangeShapeType="1"/>
          </p:cNvSpPr>
          <p:nvPr/>
        </p:nvSpPr>
        <p:spPr bwMode="auto">
          <a:xfrm>
            <a:off x="6053138" y="3656707"/>
            <a:ext cx="182562" cy="854968"/>
          </a:xfrm>
          <a:prstGeom prst="line">
            <a:avLst/>
          </a:prstGeom>
          <a:noFill/>
          <a:ln w="222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1844" name="Line 2893"/>
          <p:cNvSpPr>
            <a:spLocks noChangeShapeType="1"/>
          </p:cNvSpPr>
          <p:nvPr/>
        </p:nvSpPr>
        <p:spPr bwMode="auto">
          <a:xfrm>
            <a:off x="7010400" y="4953000"/>
            <a:ext cx="228600" cy="457200"/>
          </a:xfrm>
          <a:prstGeom prst="line">
            <a:avLst/>
          </a:prstGeom>
          <a:noFill/>
          <a:ln w="222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20000"/>
              </a:spcBef>
              <a:spcAft>
                <a:spcPct val="30000"/>
              </a:spcAft>
              <a:buClr>
                <a:srgbClr val="FF0000"/>
              </a:buClr>
              <a:buSzPct val="90000"/>
              <a:buFont typeface="Wingdings" pitchFamily="2" charset="2"/>
              <a:buNone/>
              <a:tabLst/>
              <a:defRPr/>
            </a:pPr>
            <a:endParaRPr kumimoji="0" lang="en-GB" sz="2600" b="0" i="0" u="none" strike="noStrike" kern="0" cap="none" spc="0" normalizeH="0" baseline="0" noProof="0" smtClean="0">
              <a:ln>
                <a:noFill/>
              </a:ln>
              <a:solidFill>
                <a:srgbClr val="000000"/>
              </a:solidFill>
              <a:effectLst/>
              <a:uLnTx/>
              <a:uFillTx/>
            </a:endParaRP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15</a:t>
            </a:fld>
            <a:endParaRPr lang="en-US" noProof="0" dirty="0"/>
          </a:p>
        </p:txBody>
      </p:sp>
    </p:spTree>
    <p:extLst>
      <p:ext uri="{BB962C8B-B14F-4D97-AF65-F5344CB8AC3E}">
        <p14:creationId xmlns:p14="http://schemas.microsoft.com/office/powerpoint/2010/main" xmlns="" val="29517407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124742"/>
            <a:ext cx="8785223" cy="5328593"/>
          </a:xfrm>
        </p:spPr>
        <p:txBody>
          <a:bodyPr/>
          <a:lstStyle/>
          <a:p>
            <a:pPr>
              <a:lnSpc>
                <a:spcPct val="90000"/>
              </a:lnSpc>
            </a:pPr>
            <a:r>
              <a:rPr lang="en-US" sz="2000" dirty="0" smtClean="0">
                <a:solidFill>
                  <a:srgbClr val="FF0000"/>
                </a:solidFill>
              </a:rPr>
              <a:t>AFs </a:t>
            </a:r>
            <a:r>
              <a:rPr lang="en-US" sz="2000" dirty="0">
                <a:solidFill>
                  <a:srgbClr val="FF0000"/>
                </a:solidFill>
              </a:rPr>
              <a:t>generally </a:t>
            </a:r>
            <a:r>
              <a:rPr lang="en-US" sz="2000" b="1" dirty="0">
                <a:solidFill>
                  <a:srgbClr val="FF0000"/>
                </a:solidFill>
              </a:rPr>
              <a:t>NOT</a:t>
            </a:r>
            <a:r>
              <a:rPr lang="en-US" sz="2000" dirty="0">
                <a:solidFill>
                  <a:srgbClr val="FF0000"/>
                </a:solidFill>
              </a:rPr>
              <a:t> suited for coal mills:</a:t>
            </a:r>
          </a:p>
          <a:p>
            <a:pPr lvl="1">
              <a:lnSpc>
                <a:spcPct val="90000"/>
              </a:lnSpc>
            </a:pPr>
            <a:r>
              <a:rPr lang="en-US" sz="2000" dirty="0" smtClean="0"/>
              <a:t>“Fiber” </a:t>
            </a:r>
            <a:r>
              <a:rPr lang="en-US" sz="2000" dirty="0"/>
              <a:t>materials (e.g. from bio fuels) – may cause problems in separators / fineness residue control no more possible</a:t>
            </a:r>
          </a:p>
          <a:p>
            <a:pPr lvl="1">
              <a:lnSpc>
                <a:spcPct val="90000"/>
              </a:lnSpc>
            </a:pPr>
            <a:r>
              <a:rPr lang="en-US" sz="2000" dirty="0"/>
              <a:t>Low melting point plastics (plastic bags, plastic mixtures) – can lead to incrustations in mill and separator</a:t>
            </a:r>
          </a:p>
          <a:p>
            <a:pPr lvl="1">
              <a:lnSpc>
                <a:spcPct val="90000"/>
              </a:lnSpc>
            </a:pPr>
            <a:r>
              <a:rPr lang="en-US" sz="2000" dirty="0"/>
              <a:t>Soft plastics - can not be ground fine and may cause separator plugging</a:t>
            </a:r>
          </a:p>
          <a:p>
            <a:pPr lvl="1">
              <a:lnSpc>
                <a:spcPct val="90000"/>
              </a:lnSpc>
            </a:pPr>
            <a:r>
              <a:rPr lang="en-US" sz="2000" dirty="0"/>
              <a:t>Hard ceramic materials (e.g. spent </a:t>
            </a:r>
            <a:r>
              <a:rPr lang="en-US" sz="2000" dirty="0" smtClean="0"/>
              <a:t>pot liners</a:t>
            </a:r>
            <a:r>
              <a:rPr lang="en-US" sz="2000" dirty="0"/>
              <a:t>) - can not be ground </a:t>
            </a:r>
            <a:r>
              <a:rPr lang="en-US" sz="2000" dirty="0" smtClean="0"/>
              <a:t>very fine </a:t>
            </a:r>
            <a:r>
              <a:rPr lang="en-US" sz="2000" dirty="0"/>
              <a:t>and lead to excessive wear</a:t>
            </a:r>
          </a:p>
          <a:p>
            <a:pPr lvl="1">
              <a:lnSpc>
                <a:spcPct val="90000"/>
              </a:lnSpc>
            </a:pPr>
            <a:r>
              <a:rPr lang="en-US" sz="2000" dirty="0" smtClean="0"/>
              <a:t>“Low </a:t>
            </a:r>
            <a:r>
              <a:rPr lang="en-US" sz="2000" dirty="0"/>
              <a:t>temperature </a:t>
            </a:r>
            <a:r>
              <a:rPr lang="en-US" sz="2000" dirty="0" smtClean="0"/>
              <a:t>VOC” </a:t>
            </a:r>
            <a:r>
              <a:rPr lang="en-US" sz="2000" dirty="0"/>
              <a:t>(e.g. Benzyls etc.) containing materials – hazardous emissions are very likely!</a:t>
            </a:r>
          </a:p>
          <a:p>
            <a:pPr lvl="1">
              <a:lnSpc>
                <a:spcPct val="90000"/>
              </a:lnSpc>
            </a:pPr>
            <a:r>
              <a:rPr lang="en-US" sz="2000" dirty="0"/>
              <a:t>Mercury containing materials – hazardous emissions are very likely!</a:t>
            </a:r>
          </a:p>
          <a:p>
            <a:pPr lvl="1">
              <a:lnSpc>
                <a:spcPct val="90000"/>
              </a:lnSpc>
            </a:pPr>
            <a:r>
              <a:rPr lang="en-US" sz="2000" dirty="0"/>
              <a:t>Any kind of strong smelling </a:t>
            </a:r>
            <a:r>
              <a:rPr lang="en-US" sz="2000" dirty="0" smtClean="0"/>
              <a:t>materials </a:t>
            </a:r>
            <a:r>
              <a:rPr lang="en-US" sz="2000" dirty="0"/>
              <a:t>– </a:t>
            </a:r>
            <a:r>
              <a:rPr lang="en-US" sz="2000" dirty="0" smtClean="0"/>
              <a:t>odor emissions!</a:t>
            </a:r>
          </a:p>
          <a:p>
            <a:pPr lvl="1">
              <a:lnSpc>
                <a:spcPct val="90000"/>
              </a:lnSpc>
            </a:pPr>
            <a:endParaRPr lang="en-US" sz="2000" dirty="0"/>
          </a:p>
          <a:p>
            <a:pPr>
              <a:lnSpc>
                <a:spcPct val="90000"/>
              </a:lnSpc>
            </a:pPr>
            <a:r>
              <a:rPr lang="en-US" sz="2000" dirty="0" smtClean="0">
                <a:solidFill>
                  <a:srgbClr val="00B050"/>
                </a:solidFill>
              </a:rPr>
              <a:t>Possibly suitable materials:</a:t>
            </a:r>
          </a:p>
          <a:p>
            <a:pPr lvl="1">
              <a:lnSpc>
                <a:spcPct val="90000"/>
              </a:lnSpc>
            </a:pPr>
            <a:r>
              <a:rPr lang="en-US" sz="2000" dirty="0"/>
              <a:t>Impregnated coals with </a:t>
            </a:r>
            <a:r>
              <a:rPr lang="en-US" sz="2000" dirty="0" smtClean="0"/>
              <a:t>non-hazardous </a:t>
            </a:r>
            <a:r>
              <a:rPr lang="en-US" sz="2000" dirty="0"/>
              <a:t>liquids</a:t>
            </a:r>
          </a:p>
          <a:p>
            <a:pPr lvl="1">
              <a:lnSpc>
                <a:spcPct val="90000"/>
              </a:lnSpc>
            </a:pPr>
            <a:r>
              <a:rPr lang="en-US" sz="2000" dirty="0"/>
              <a:t>Hard plastics</a:t>
            </a:r>
          </a:p>
          <a:p>
            <a:pPr lvl="1">
              <a:lnSpc>
                <a:spcPct val="90000"/>
              </a:lnSpc>
            </a:pPr>
            <a:r>
              <a:rPr lang="en-US" sz="2000" dirty="0"/>
              <a:t>Slurries and pastes without hazardous </a:t>
            </a:r>
            <a:r>
              <a:rPr lang="en-US" sz="2000" dirty="0" smtClean="0"/>
              <a:t>contents</a:t>
            </a:r>
          </a:p>
          <a:p>
            <a:pPr lvl="1">
              <a:lnSpc>
                <a:spcPct val="90000"/>
              </a:lnSpc>
            </a:pPr>
            <a:r>
              <a:rPr lang="en-US" sz="2000" dirty="0" smtClean="0"/>
              <a:t>Charcoal</a:t>
            </a:r>
          </a:p>
          <a:p>
            <a:pPr lvl="1">
              <a:lnSpc>
                <a:spcPct val="90000"/>
              </a:lnSpc>
            </a:pPr>
            <a:r>
              <a:rPr lang="en-US" sz="2000" dirty="0" smtClean="0"/>
              <a:t>Some bio fuels (</a:t>
            </a:r>
            <a:r>
              <a:rPr lang="en-US" sz="2000" dirty="0" err="1" smtClean="0"/>
              <a:t>e.g</a:t>
            </a:r>
            <a:r>
              <a:rPr lang="en-US" sz="2000" dirty="0" smtClean="0"/>
              <a:t> palm kernel shells, rice husks)</a:t>
            </a:r>
            <a:endParaRPr lang="en-US" sz="2000" dirty="0"/>
          </a:p>
          <a:p>
            <a:pPr lvl="1">
              <a:lnSpc>
                <a:spcPct val="90000"/>
              </a:lnSpc>
            </a:pPr>
            <a:endParaRPr lang="en-US" sz="2000" dirty="0"/>
          </a:p>
          <a:p>
            <a:endParaRPr lang="en-US" sz="2000" dirty="0"/>
          </a:p>
        </p:txBody>
      </p:sp>
      <p:sp>
        <p:nvSpPr>
          <p:cNvPr id="4" name="Title 3"/>
          <p:cNvSpPr>
            <a:spLocks noGrp="1"/>
          </p:cNvSpPr>
          <p:nvPr>
            <p:ph type="title"/>
          </p:nvPr>
        </p:nvSpPr>
        <p:spPr/>
        <p:txBody>
          <a:bodyPr/>
          <a:lstStyle/>
          <a:p>
            <a:r>
              <a:rPr lang="en-US" dirty="0"/>
              <a:t>Co-Processing of AFR in Coal Mills - Overview</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16</a:t>
            </a:fld>
            <a:endParaRPr lang="en-US" noProof="0" dirty="0"/>
          </a:p>
        </p:txBody>
      </p:sp>
    </p:spTree>
    <p:extLst>
      <p:ext uri="{BB962C8B-B14F-4D97-AF65-F5344CB8AC3E}">
        <p14:creationId xmlns:p14="http://schemas.microsoft.com/office/powerpoint/2010/main" xmlns="" val="3560871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2000" dirty="0" smtClean="0"/>
              <a:t>No </a:t>
            </a:r>
            <a:r>
              <a:rPr lang="en-US" sz="2000" dirty="0"/>
              <a:t>critical material into coal mill (materials which may cause organic or heavy metal emissions)</a:t>
            </a:r>
          </a:p>
          <a:p>
            <a:pPr marL="608013" lvl="1" indent="-342900">
              <a:buFont typeface="+mj-lt"/>
              <a:buAutoNum type="arabicPeriod"/>
            </a:pPr>
            <a:r>
              <a:rPr lang="en-US" sz="1800" dirty="0"/>
              <a:t>Identify and characterize the origin of the sludge. Can VOC or other volatile emission be excluded by the origin of the material (i.e. if it origins from a thermal treatment)?</a:t>
            </a:r>
          </a:p>
          <a:p>
            <a:pPr marL="608013" lvl="1" indent="-342900">
              <a:buFont typeface="+mj-lt"/>
              <a:buAutoNum type="arabicPeriod"/>
            </a:pPr>
            <a:r>
              <a:rPr lang="en-US" sz="1800" dirty="0"/>
              <a:t>The sludge shall be inspected, if it smells it is likely containing volatile components leading to emissions. This could be organic materials for instance, try to characterize the smell (organic, ammonia, </a:t>
            </a:r>
            <a:r>
              <a:rPr lang="en-US" sz="1800" dirty="0" smtClean="0"/>
              <a:t>sulfides, etc.).</a:t>
            </a:r>
            <a:endParaRPr lang="en-US" sz="1800" dirty="0"/>
          </a:p>
          <a:p>
            <a:pPr marL="608013" lvl="1" indent="-342900">
              <a:buFont typeface="+mj-lt"/>
              <a:buAutoNum type="arabicPeriod"/>
            </a:pPr>
            <a:r>
              <a:rPr lang="en-US" sz="1800" dirty="0" smtClean="0"/>
              <a:t>If emissions cannot </a:t>
            </a:r>
            <a:r>
              <a:rPr lang="en-US" sz="1800" dirty="0"/>
              <a:t>be excluded one should do a test</a:t>
            </a:r>
          </a:p>
          <a:p>
            <a:pPr marL="965200" lvl="2" indent="-342900"/>
            <a:r>
              <a:rPr lang="de-DE" sz="1600" dirty="0"/>
              <a:t>Expulsion </a:t>
            </a:r>
            <a:r>
              <a:rPr lang="de-DE" sz="1600" dirty="0" err="1"/>
              <a:t>test</a:t>
            </a:r>
            <a:r>
              <a:rPr lang="de-DE" sz="1600" dirty="0"/>
              <a:t> at </a:t>
            </a:r>
            <a:r>
              <a:rPr lang="de-DE" sz="1600" dirty="0" smtClean="0"/>
              <a:t>HTEC</a:t>
            </a:r>
            <a:endParaRPr lang="de-DE" sz="1600" dirty="0"/>
          </a:p>
          <a:p>
            <a:pPr marL="965200" lvl="2" indent="-342900"/>
            <a:r>
              <a:rPr lang="en-US" sz="1600" dirty="0"/>
              <a:t>One can measure the emissions during co-grinding by means of an external laboratory (stack testing)</a:t>
            </a:r>
          </a:p>
          <a:p>
            <a:r>
              <a:rPr lang="en-US" sz="2000" dirty="0" smtClean="0"/>
              <a:t>Coal mill off-gas </a:t>
            </a:r>
            <a:r>
              <a:rPr lang="en-US" sz="2000" dirty="0"/>
              <a:t>burned in kiln primary </a:t>
            </a:r>
            <a:r>
              <a:rPr lang="en-US" sz="2000" dirty="0" smtClean="0"/>
              <a:t>firing or kiln inlet</a:t>
            </a:r>
            <a:endParaRPr lang="en-US" sz="2000" dirty="0"/>
          </a:p>
          <a:p>
            <a:r>
              <a:rPr lang="en-US" sz="2000" dirty="0"/>
              <a:t>Use of separate mill to grind hazardous raw materials – dedusting gases burnt in primary firing</a:t>
            </a:r>
          </a:p>
          <a:p>
            <a:endParaRPr lang="en-US" dirty="0"/>
          </a:p>
        </p:txBody>
      </p:sp>
      <p:sp>
        <p:nvSpPr>
          <p:cNvPr id="4" name="Title 3"/>
          <p:cNvSpPr>
            <a:spLocks noGrp="1"/>
          </p:cNvSpPr>
          <p:nvPr>
            <p:ph type="title"/>
          </p:nvPr>
        </p:nvSpPr>
        <p:spPr/>
        <p:txBody>
          <a:bodyPr/>
          <a:lstStyle/>
          <a:p>
            <a:r>
              <a:rPr lang="en-US" dirty="0" smtClean="0"/>
              <a:t>AFs </a:t>
            </a:r>
            <a:r>
              <a:rPr lang="en-US" dirty="0"/>
              <a:t>may impact coal mill </a:t>
            </a:r>
            <a:r>
              <a:rPr lang="en-US" dirty="0" smtClean="0"/>
              <a:t>emissions - </a:t>
            </a:r>
            <a:r>
              <a:rPr lang="en-US" dirty="0"/>
              <a:t>Potential solutions</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17</a:t>
            </a:fld>
            <a:endParaRPr lang="en-US" noProof="0" dirty="0"/>
          </a:p>
        </p:txBody>
      </p:sp>
    </p:spTree>
    <p:extLst>
      <p:ext uri="{BB962C8B-B14F-4D97-AF65-F5344CB8AC3E}">
        <p14:creationId xmlns:p14="http://schemas.microsoft.com/office/powerpoint/2010/main" xmlns="" val="45424081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a:lnSpc>
                <a:spcPct val="90000"/>
              </a:lnSpc>
            </a:pPr>
            <a:r>
              <a:rPr lang="en-US" sz="2000" dirty="0" smtClean="0"/>
              <a:t>A</a:t>
            </a:r>
            <a:r>
              <a:rPr lang="en-US" sz="2000" b="1" dirty="0" smtClean="0"/>
              <a:t> plant trial </a:t>
            </a:r>
            <a:r>
              <a:rPr lang="en-US" sz="2000" dirty="0" smtClean="0"/>
              <a:t>is believed to be the only manner to prove the ultimate co-grinding rate and the impact on the coal/coke mill</a:t>
            </a:r>
          </a:p>
          <a:p>
            <a:pPr>
              <a:lnSpc>
                <a:spcPct val="90000"/>
              </a:lnSpc>
            </a:pPr>
            <a:endParaRPr lang="en-US" sz="2000" b="1" dirty="0" smtClean="0"/>
          </a:p>
          <a:p>
            <a:r>
              <a:rPr lang="en-US" sz="2000" dirty="0" smtClean="0"/>
              <a:t>The co-grinding of AF requires a preliminary reflection on the </a:t>
            </a:r>
            <a:r>
              <a:rPr lang="en-US" sz="2000" b="1" dirty="0" smtClean="0"/>
              <a:t>coal shop and kiln capabilities</a:t>
            </a:r>
            <a:r>
              <a:rPr lang="en-US" sz="2000" dirty="0" smtClean="0"/>
              <a:t>:</a:t>
            </a:r>
            <a:endParaRPr lang="de-AT" sz="2000" dirty="0" smtClean="0"/>
          </a:p>
          <a:p>
            <a:pPr lvl="1"/>
            <a:endParaRPr lang="en-US" sz="1600" dirty="0" smtClean="0"/>
          </a:p>
          <a:p>
            <a:pPr lvl="1"/>
            <a:r>
              <a:rPr lang="en-US" sz="1600" dirty="0" smtClean="0"/>
              <a:t>A coal shop Safety Risk Assessment is completed</a:t>
            </a:r>
            <a:endParaRPr lang="de-AT" sz="1600" dirty="0" smtClean="0"/>
          </a:p>
          <a:p>
            <a:pPr lvl="1"/>
            <a:r>
              <a:rPr lang="en-US" sz="1600" dirty="0" smtClean="0"/>
              <a:t>Mill grinding &amp; drying capacity is available</a:t>
            </a:r>
            <a:endParaRPr lang="de-AT" sz="1600" dirty="0" smtClean="0"/>
          </a:p>
          <a:p>
            <a:pPr lvl="1"/>
            <a:r>
              <a:rPr lang="en-US" sz="1600" dirty="0" smtClean="0"/>
              <a:t>Additional cost of co-grinding (kWh/t, wear) will be compensated by the AF savings</a:t>
            </a:r>
            <a:endParaRPr lang="de-AT" sz="1600" dirty="0" smtClean="0"/>
          </a:p>
          <a:p>
            <a:pPr lvl="1"/>
            <a:r>
              <a:rPr lang="en-US" sz="1600" dirty="0" smtClean="0"/>
              <a:t>Co-ground AF will not reduce main burner fuel mix below 21-22 GJ/t </a:t>
            </a:r>
            <a:endParaRPr lang="de-AT" sz="1600" dirty="0" smtClean="0"/>
          </a:p>
          <a:p>
            <a:pPr lvl="1"/>
            <a:r>
              <a:rPr lang="en-US" sz="1600" dirty="0" smtClean="0"/>
              <a:t>A fairly consistent ratio is maintained between the raw coal/</a:t>
            </a:r>
            <a:r>
              <a:rPr lang="en-US" sz="1600" dirty="0" err="1" smtClean="0"/>
              <a:t>petcoke</a:t>
            </a:r>
            <a:r>
              <a:rPr lang="en-US" sz="1600" dirty="0" smtClean="0"/>
              <a:t> and AF/biomass (mix homogeneity, dosage accuracy)</a:t>
            </a:r>
            <a:endParaRPr lang="de-AT" sz="1600" dirty="0" smtClean="0"/>
          </a:p>
          <a:p>
            <a:pPr lvl="1"/>
            <a:r>
              <a:rPr lang="en-US" sz="1600" dirty="0" smtClean="0"/>
              <a:t>Plant personnel have good knowledge about the AF (properties, fires &amp; explosion characteristics)</a:t>
            </a:r>
            <a:endParaRPr lang="de-AT" sz="1600" dirty="0" smtClean="0"/>
          </a:p>
          <a:p>
            <a:pPr lvl="1"/>
            <a:r>
              <a:rPr lang="en-US" sz="1600" dirty="0" smtClean="0"/>
              <a:t>Trial is completed before decisions are made on permanent usage</a:t>
            </a:r>
            <a:endParaRPr lang="de-AT" sz="1600" dirty="0" smtClean="0"/>
          </a:p>
          <a:p>
            <a:pPr>
              <a:lnSpc>
                <a:spcPct val="90000"/>
              </a:lnSpc>
            </a:pPr>
            <a:endParaRPr lang="en-US" sz="2000" b="1" dirty="0" smtClean="0"/>
          </a:p>
          <a:p>
            <a:pPr lvl="1">
              <a:lnSpc>
                <a:spcPct val="90000"/>
              </a:lnSpc>
            </a:pPr>
            <a:endParaRPr lang="en-US" sz="2000" dirty="0"/>
          </a:p>
          <a:p>
            <a:endParaRPr lang="en-US" sz="2000" dirty="0"/>
          </a:p>
        </p:txBody>
      </p:sp>
      <p:sp>
        <p:nvSpPr>
          <p:cNvPr id="4" name="Title 3"/>
          <p:cNvSpPr>
            <a:spLocks noGrp="1"/>
          </p:cNvSpPr>
          <p:nvPr>
            <p:ph type="title"/>
          </p:nvPr>
        </p:nvSpPr>
        <p:spPr/>
        <p:txBody>
          <a:bodyPr/>
          <a:lstStyle/>
          <a:p>
            <a:r>
              <a:rPr lang="en-US" dirty="0"/>
              <a:t>Co-Processing of AFR in Coal Mills - </a:t>
            </a:r>
            <a:r>
              <a:rPr lang="en-US" dirty="0" smtClean="0"/>
              <a:t>Requisites</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18</a:t>
            </a:fld>
            <a:endParaRPr lang="en-US" noProof="0" dirty="0"/>
          </a:p>
        </p:txBody>
      </p:sp>
    </p:spTree>
    <p:extLst>
      <p:ext uri="{BB962C8B-B14F-4D97-AF65-F5344CB8AC3E}">
        <p14:creationId xmlns:p14="http://schemas.microsoft.com/office/powerpoint/2010/main" xmlns="" val="3560871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GB" dirty="0" smtClean="0"/>
              <a:t>Feed points for alternative raw materials (ARM)</a:t>
            </a:r>
          </a:p>
        </p:txBody>
      </p:sp>
      <p:pic>
        <p:nvPicPr>
          <p:cNvPr id="39939" name="Picture 6"/>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424954" y="1085850"/>
            <a:ext cx="7056438" cy="529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Oval 1"/>
          <p:cNvSpPr/>
          <p:nvPr/>
        </p:nvSpPr>
        <p:spPr>
          <a:xfrm>
            <a:off x="1382232" y="2852936"/>
            <a:ext cx="2360427"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 name="Footer Placeholder 2"/>
          <p:cNvSpPr>
            <a:spLocks noGrp="1"/>
          </p:cNvSpPr>
          <p:nvPr>
            <p:ph type="ftr" sz="quarter" idx="13"/>
          </p:nvPr>
        </p:nvSpPr>
        <p:spPr/>
        <p:txBody>
          <a:bodyPr/>
          <a:lstStyle/>
          <a:p>
            <a:r>
              <a:rPr lang="en-US" noProof="0" smtClean="0"/>
              <a:t>SPREAD Course 2016, Settat</a:t>
            </a:r>
            <a:endParaRPr lang="en-US" noProof="0" dirty="0"/>
          </a:p>
        </p:txBody>
      </p:sp>
      <p:sp>
        <p:nvSpPr>
          <p:cNvPr id="4" name="Slide Number Placeholder 3"/>
          <p:cNvSpPr>
            <a:spLocks noGrp="1"/>
          </p:cNvSpPr>
          <p:nvPr>
            <p:ph type="sldNum" sz="quarter" idx="12"/>
          </p:nvPr>
        </p:nvSpPr>
        <p:spPr/>
        <p:txBody>
          <a:bodyPr/>
          <a:lstStyle/>
          <a:p>
            <a:fld id="{2485B633-6863-4B84-8019-F125347A66EC}" type="slidenum">
              <a:rPr lang="en-US" noProof="0" smtClean="0"/>
              <a:pPr/>
              <a:t>19</a:t>
            </a:fld>
            <a:endParaRPr lang="en-US" noProof="0" dirty="0"/>
          </a:p>
        </p:txBody>
      </p:sp>
    </p:spTree>
    <p:extLst>
      <p:ext uri="{BB962C8B-B14F-4D97-AF65-F5344CB8AC3E}">
        <p14:creationId xmlns:p14="http://schemas.microsoft.com/office/powerpoint/2010/main" xmlns="" val="1914230441"/>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Understand why AFR causes challenges in the kiln process</a:t>
            </a:r>
          </a:p>
          <a:p>
            <a:pPr lvl="1"/>
            <a:r>
              <a:rPr lang="en-US" dirty="0" smtClean="0"/>
              <a:t>Thermal energy </a:t>
            </a:r>
            <a:r>
              <a:rPr lang="en-US" dirty="0"/>
              <a:t>c</a:t>
            </a:r>
            <a:r>
              <a:rPr lang="en-US" dirty="0" smtClean="0"/>
              <a:t>onsumption</a:t>
            </a:r>
          </a:p>
          <a:p>
            <a:pPr lvl="1"/>
            <a:r>
              <a:rPr lang="en-US" dirty="0" smtClean="0"/>
              <a:t>Kiln production rate</a:t>
            </a:r>
          </a:p>
          <a:p>
            <a:pPr lvl="1"/>
            <a:r>
              <a:rPr lang="en-US" dirty="0" smtClean="0"/>
              <a:t>Kiln availability </a:t>
            </a:r>
          </a:p>
          <a:p>
            <a:pPr marL="0" indent="0">
              <a:buNone/>
            </a:pPr>
            <a:endParaRPr lang="en-US" dirty="0" smtClean="0"/>
          </a:p>
          <a:p>
            <a:r>
              <a:rPr lang="en-US" dirty="0" smtClean="0"/>
              <a:t>Get to know the major process optimization measures and kiln system modifications to master these challenges</a:t>
            </a:r>
            <a:endParaRPr lang="en-US" dirty="0"/>
          </a:p>
        </p:txBody>
      </p:sp>
      <p:sp>
        <p:nvSpPr>
          <p:cNvPr id="4" name="Title 3"/>
          <p:cNvSpPr>
            <a:spLocks noGrp="1"/>
          </p:cNvSpPr>
          <p:nvPr>
            <p:ph type="title"/>
          </p:nvPr>
        </p:nvSpPr>
        <p:spPr/>
        <p:txBody>
          <a:bodyPr/>
          <a:lstStyle/>
          <a:p>
            <a:r>
              <a:rPr lang="en-US" smtClean="0"/>
              <a:t>Learning Objectives</a:t>
            </a:r>
            <a:endParaRPr lang="en-US"/>
          </a:p>
        </p:txBody>
      </p:sp>
      <p:sp>
        <p:nvSpPr>
          <p:cNvPr id="2" name="Right Brace 1"/>
          <p:cNvSpPr/>
          <p:nvPr/>
        </p:nvSpPr>
        <p:spPr>
          <a:xfrm>
            <a:off x="3512840" y="1844824"/>
            <a:ext cx="288032" cy="720080"/>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944888" y="2004809"/>
            <a:ext cx="1296144" cy="400110"/>
          </a:xfrm>
          <a:prstGeom prst="rect">
            <a:avLst/>
          </a:prstGeom>
          <a:noFill/>
        </p:spPr>
        <p:txBody>
          <a:bodyPr wrap="square" rtlCol="0">
            <a:spAutoFit/>
          </a:bodyPr>
          <a:lstStyle/>
          <a:p>
            <a:r>
              <a:rPr lang="en-US" sz="2000" smtClean="0">
                <a:latin typeface="Arial" pitchFamily="34" charset="0"/>
                <a:cs typeface="Arial" pitchFamily="34" charset="0"/>
              </a:rPr>
              <a:t>Kiln OEE</a:t>
            </a:r>
          </a:p>
        </p:txBody>
      </p:sp>
      <p:sp>
        <p:nvSpPr>
          <p:cNvPr id="5" name="Footer Placeholder 4"/>
          <p:cNvSpPr>
            <a:spLocks noGrp="1"/>
          </p:cNvSpPr>
          <p:nvPr>
            <p:ph type="ftr" sz="quarter" idx="13"/>
          </p:nvPr>
        </p:nvSpPr>
        <p:spPr/>
        <p:txBody>
          <a:bodyPr/>
          <a:lstStyle/>
          <a:p>
            <a:r>
              <a:rPr lang="en-US" noProof="0" dirty="0" smtClean="0"/>
              <a:t>SPREAD Course 2016, </a:t>
            </a:r>
            <a:r>
              <a:rPr lang="en-US" noProof="0" dirty="0" err="1" smtClean="0"/>
              <a:t>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2</a:t>
            </a:fld>
            <a:endParaRPr lang="en-US" noProof="0" dirty="0"/>
          </a:p>
        </p:txBody>
      </p:sp>
    </p:spTree>
    <p:extLst>
      <p:ext uri="{BB962C8B-B14F-4D97-AF65-F5344CB8AC3E}">
        <p14:creationId xmlns:p14="http://schemas.microsoft.com/office/powerpoint/2010/main" xmlns="" val="19379385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err="1"/>
              <a:t>Calciner</a:t>
            </a:r>
            <a:r>
              <a:rPr lang="en-US" dirty="0"/>
              <a:t> is the preferred feed-point</a:t>
            </a:r>
          </a:p>
          <a:p>
            <a:r>
              <a:rPr lang="en-US" dirty="0"/>
              <a:t>Only fine solids and liquids to the main burner</a:t>
            </a:r>
          </a:p>
          <a:p>
            <a:r>
              <a:rPr lang="en-US" dirty="0"/>
              <a:t>Lumpy AF to kiln inlet is limited to 5 to 10% TSR</a:t>
            </a:r>
          </a:p>
          <a:p>
            <a:r>
              <a:rPr lang="en-US" dirty="0" err="1" smtClean="0"/>
              <a:t>Sludges</a:t>
            </a:r>
            <a:r>
              <a:rPr lang="en-US" dirty="0" smtClean="0"/>
              <a:t> can be prepared into different AF categories:</a:t>
            </a:r>
          </a:p>
          <a:p>
            <a:pPr lvl="1"/>
            <a:r>
              <a:rPr lang="en-US" dirty="0" smtClean="0"/>
              <a:t>Impregnation with solids </a:t>
            </a:r>
            <a:r>
              <a:rPr lang="en-US" dirty="0" smtClean="0">
                <a:sym typeface="Wingdings" panose="05000000000000000000" pitchFamily="2" charset="2"/>
              </a:rPr>
              <a:t> fine or coarse solid</a:t>
            </a:r>
          </a:p>
          <a:p>
            <a:pPr lvl="1"/>
            <a:r>
              <a:rPr lang="en-US" dirty="0" smtClean="0">
                <a:sym typeface="Wingdings" panose="05000000000000000000" pitchFamily="2" charset="2"/>
              </a:rPr>
              <a:t>Atomization  coarse solid</a:t>
            </a:r>
          </a:p>
          <a:p>
            <a:pPr lvl="1"/>
            <a:r>
              <a:rPr lang="en-US" dirty="0" smtClean="0">
                <a:sym typeface="Wingdings" panose="05000000000000000000" pitchFamily="2" charset="2"/>
              </a:rPr>
              <a:t>Piston </a:t>
            </a:r>
            <a:r>
              <a:rPr lang="en-US" dirty="0" err="1" smtClean="0">
                <a:sym typeface="Wingdings" panose="05000000000000000000" pitchFamily="2" charset="2"/>
              </a:rPr>
              <a:t>puming</a:t>
            </a:r>
            <a:r>
              <a:rPr lang="en-US" dirty="0" smtClean="0">
                <a:sym typeface="Wingdings" panose="05000000000000000000" pitchFamily="2" charset="2"/>
              </a:rPr>
              <a:t>  lump solid</a:t>
            </a:r>
          </a:p>
          <a:p>
            <a:r>
              <a:rPr lang="en-US" dirty="0" smtClean="0"/>
              <a:t>Coal mill is generally not suitable to co-process (co-grind) AFR</a:t>
            </a:r>
          </a:p>
          <a:p>
            <a:r>
              <a:rPr lang="en-US" dirty="0" smtClean="0"/>
              <a:t>Expulsion </a:t>
            </a:r>
            <a:r>
              <a:rPr lang="en-US" dirty="0"/>
              <a:t>test required for any </a:t>
            </a:r>
            <a:r>
              <a:rPr lang="en-US" dirty="0" smtClean="0"/>
              <a:t>ARM </a:t>
            </a:r>
            <a:r>
              <a:rPr lang="en-US" dirty="0"/>
              <a:t>qualification</a:t>
            </a:r>
          </a:p>
          <a:p>
            <a:endParaRPr lang="en-US" dirty="0"/>
          </a:p>
        </p:txBody>
      </p:sp>
      <p:sp>
        <p:nvSpPr>
          <p:cNvPr id="4" name="Title 3"/>
          <p:cNvSpPr>
            <a:spLocks noGrp="1"/>
          </p:cNvSpPr>
          <p:nvPr>
            <p:ph type="title"/>
          </p:nvPr>
        </p:nvSpPr>
        <p:spPr/>
        <p:txBody>
          <a:bodyPr/>
          <a:lstStyle/>
          <a:p>
            <a:r>
              <a:rPr lang="en-US" dirty="0" smtClean="0"/>
              <a:t>Key messages</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20</a:t>
            </a:fld>
            <a:endParaRPr lang="en-US" noProof="0" dirty="0"/>
          </a:p>
        </p:txBody>
      </p:sp>
    </p:spTree>
    <p:extLst>
      <p:ext uri="{BB962C8B-B14F-4D97-AF65-F5344CB8AC3E}">
        <p14:creationId xmlns:p14="http://schemas.microsoft.com/office/powerpoint/2010/main" xmlns="" val="466889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AFR fuel categories and feed-points</a:t>
            </a:r>
          </a:p>
          <a:p>
            <a:r>
              <a:rPr lang="en-US" b="1" dirty="0" smtClean="0"/>
              <a:t>Problematic AFR properties and kiln impacts</a:t>
            </a:r>
          </a:p>
          <a:p>
            <a:r>
              <a:rPr lang="en-US" dirty="0" smtClean="0"/>
              <a:t>Optimizations / modifications to mitigate AFR impacts</a:t>
            </a:r>
          </a:p>
          <a:p>
            <a:pPr lvl="1"/>
            <a:r>
              <a:rPr lang="en-US" dirty="0" smtClean="0"/>
              <a:t>Kiln</a:t>
            </a:r>
          </a:p>
          <a:p>
            <a:pPr lvl="1"/>
            <a:r>
              <a:rPr lang="en-US" dirty="0" smtClean="0"/>
              <a:t>Precalciner/preheater</a:t>
            </a:r>
          </a:p>
          <a:p>
            <a:pPr lvl="1"/>
            <a:r>
              <a:rPr lang="en-US" dirty="0" smtClean="0"/>
              <a:t>Exhaust gas handling system</a:t>
            </a:r>
          </a:p>
          <a:p>
            <a:r>
              <a:rPr lang="en-US" dirty="0" smtClean="0"/>
              <a:t>Checklist for AFR assessment (co-processing focus) and main findings</a:t>
            </a:r>
          </a:p>
          <a:p>
            <a:r>
              <a:rPr lang="en-US" dirty="0" smtClean="0"/>
              <a:t>Challenges and Solutions in kiln operation</a:t>
            </a:r>
          </a:p>
          <a:p>
            <a:endParaRPr lang="en-US" dirty="0" smtClean="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21</a:t>
            </a:fld>
            <a:endParaRPr lang="en-US" noProof="0" dirty="0"/>
          </a:p>
        </p:txBody>
      </p:sp>
    </p:spTree>
    <p:extLst>
      <p:ext uri="{BB962C8B-B14F-4D97-AF65-F5344CB8AC3E}">
        <p14:creationId xmlns:p14="http://schemas.microsoft.com/office/powerpoint/2010/main" xmlns="" val="8458117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496493" y="1124743"/>
            <a:ext cx="8065019" cy="5112544"/>
          </a:xfrm>
        </p:spPr>
        <p:txBody>
          <a:bodyPr/>
          <a:lstStyle/>
          <a:p>
            <a:r>
              <a:rPr lang="en-US" sz="2000" dirty="0" smtClean="0"/>
              <a:t>Coarser </a:t>
            </a:r>
            <a:r>
              <a:rPr lang="en-US" sz="2000" dirty="0" err="1" smtClean="0"/>
              <a:t>Granulometry</a:t>
            </a:r>
            <a:endParaRPr lang="en-US" sz="2000" dirty="0"/>
          </a:p>
          <a:p>
            <a:endParaRPr lang="en-US" sz="2000" dirty="0" smtClean="0"/>
          </a:p>
          <a:p>
            <a:r>
              <a:rPr lang="en-US" sz="2000" dirty="0" smtClean="0"/>
              <a:t>Higher moisture / water content</a:t>
            </a:r>
          </a:p>
          <a:p>
            <a:endParaRPr lang="en-US" sz="2000" dirty="0" smtClean="0"/>
          </a:p>
          <a:p>
            <a:r>
              <a:rPr lang="en-US" sz="2000" dirty="0" smtClean="0"/>
              <a:t>Often higher ash content (not liquids)</a:t>
            </a:r>
            <a:endParaRPr lang="en-US" sz="2000" dirty="0"/>
          </a:p>
          <a:p>
            <a:endParaRPr lang="en-US" sz="2000" dirty="0" smtClean="0"/>
          </a:p>
          <a:p>
            <a:r>
              <a:rPr lang="en-US" sz="2000" dirty="0" smtClean="0"/>
              <a:t>Lower Calorific Value </a:t>
            </a:r>
            <a:r>
              <a:rPr lang="en-US" sz="1200" dirty="0" smtClean="0"/>
              <a:t>(consequence </a:t>
            </a:r>
            <a:r>
              <a:rPr lang="en-US" sz="1200" dirty="0"/>
              <a:t>of </a:t>
            </a:r>
            <a:r>
              <a:rPr lang="en-US" sz="1200" dirty="0" smtClean="0"/>
              <a:t>high moisture and high ash)</a:t>
            </a:r>
            <a:endParaRPr lang="en-US" sz="2000" dirty="0"/>
          </a:p>
          <a:p>
            <a:endParaRPr lang="en-US" sz="2000" dirty="0" smtClean="0"/>
          </a:p>
          <a:p>
            <a:r>
              <a:rPr lang="en-US" sz="2000" dirty="0" smtClean="0"/>
              <a:t>Higher Chlorine concentration</a:t>
            </a:r>
            <a:br>
              <a:rPr lang="en-US" sz="2000" dirty="0" smtClean="0"/>
            </a:br>
            <a:r>
              <a:rPr lang="en-US" sz="1400" dirty="0" smtClean="0"/>
              <a:t>(Sulfur typically not an issue as concentration typically ≤ traditional fuels)</a:t>
            </a:r>
          </a:p>
          <a:p>
            <a:endParaRPr lang="en-US" sz="800" dirty="0" smtClean="0"/>
          </a:p>
          <a:p>
            <a:r>
              <a:rPr lang="en-US" sz="2000" dirty="0" smtClean="0"/>
              <a:t>Less homogeneous</a:t>
            </a:r>
            <a:r>
              <a:rPr lang="en-US" dirty="0" smtClean="0"/>
              <a:t> </a:t>
            </a:r>
            <a:r>
              <a:rPr lang="en-US" sz="1400" dirty="0"/>
              <a:t>(e.g. standard deviation of NCV, H2O, ash,…) </a:t>
            </a:r>
          </a:p>
          <a:p>
            <a:endParaRPr lang="en-US" sz="2000" dirty="0" smtClean="0"/>
          </a:p>
          <a:p>
            <a:r>
              <a:rPr lang="en-US" sz="2000" dirty="0" smtClean="0"/>
              <a:t>Less accurate dosing and more difficult material handling </a:t>
            </a:r>
            <a:br>
              <a:rPr lang="en-US" sz="2000" dirty="0" smtClean="0"/>
            </a:br>
            <a:r>
              <a:rPr lang="en-US" sz="1400" dirty="0" smtClean="0"/>
              <a:t>(consequence of coarse granulometry and high moisture)</a:t>
            </a:r>
            <a:endParaRPr lang="en-US" sz="1400" dirty="0"/>
          </a:p>
        </p:txBody>
      </p:sp>
      <p:sp>
        <p:nvSpPr>
          <p:cNvPr id="4" name="Title 3"/>
          <p:cNvSpPr>
            <a:spLocks noGrp="1"/>
          </p:cNvSpPr>
          <p:nvPr>
            <p:ph type="title"/>
          </p:nvPr>
        </p:nvSpPr>
        <p:spPr/>
        <p:txBody>
          <a:bodyPr/>
          <a:lstStyle/>
          <a:p>
            <a:r>
              <a:rPr lang="en-US" dirty="0" smtClean="0"/>
              <a:t/>
            </a:r>
            <a:br>
              <a:rPr lang="en-US" dirty="0" smtClean="0"/>
            </a:br>
            <a:r>
              <a:rPr lang="en-US" dirty="0" smtClean="0"/>
              <a:t>Problematic </a:t>
            </a:r>
            <a:r>
              <a:rPr lang="en-US" dirty="0" smtClean="0">
                <a:solidFill>
                  <a:srgbClr val="FF0000"/>
                </a:solidFill>
              </a:rPr>
              <a:t>Fuel Properties </a:t>
            </a:r>
            <a:r>
              <a:rPr lang="en-US" dirty="0" smtClean="0"/>
              <a:t>for kiln operation </a:t>
            </a:r>
            <a:br>
              <a:rPr lang="en-US" dirty="0" smtClean="0"/>
            </a:br>
            <a:r>
              <a:rPr lang="en-US" sz="1800" b="0" dirty="0" smtClean="0"/>
              <a:t>(typically, compared to traditional fuel)</a:t>
            </a:r>
            <a:endParaRPr lang="en-US" sz="1800" b="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72480" y="5703711"/>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35820" y="3363077"/>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738865" y="1124744"/>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488504" y="4905396"/>
            <a:ext cx="738313" cy="5398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3"/>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622221" y="3970572"/>
            <a:ext cx="610556" cy="6105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Plus 13"/>
          <p:cNvSpPr/>
          <p:nvPr/>
        </p:nvSpPr>
        <p:spPr>
          <a:xfrm>
            <a:off x="767744" y="5839611"/>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722919" y="1844824"/>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4"/>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19478" y="2492896"/>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66624" y="3364607"/>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Plus 18"/>
          <p:cNvSpPr/>
          <p:nvPr/>
        </p:nvSpPr>
        <p:spPr>
          <a:xfrm>
            <a:off x="761888" y="3500507"/>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20"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963405" y="5594973"/>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rot="19766025">
            <a:off x="2728660" y="3039912"/>
            <a:ext cx="6624736" cy="646331"/>
          </a:xfrm>
          <a:prstGeom prst="rect">
            <a:avLst/>
          </a:prstGeom>
          <a:solidFill>
            <a:schemeClr val="bg1">
              <a:lumMod val="85000"/>
            </a:schemeClr>
          </a:solidFill>
          <a:ln>
            <a:solidFill>
              <a:schemeClr val="tx1"/>
            </a:solidFill>
          </a:ln>
        </p:spPr>
        <p:txBody>
          <a:bodyPr wrap="square" rtlCol="0">
            <a:spAutoFit/>
          </a:bodyPr>
          <a:lstStyle/>
          <a:p>
            <a:r>
              <a:rPr lang="en-GB" sz="3600" dirty="0" smtClean="0">
                <a:solidFill>
                  <a:schemeClr val="tx2"/>
                </a:solidFill>
                <a:latin typeface="Arial" pitchFamily="34" charset="0"/>
                <a:cs typeface="Arial" pitchFamily="34" charset="0"/>
              </a:rPr>
              <a:t>Which property is most critical?</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22</a:t>
            </a:fld>
            <a:endParaRPr lang="en-US" noProof="0" dirty="0"/>
          </a:p>
        </p:txBody>
      </p:sp>
    </p:spTree>
    <p:extLst>
      <p:ext uri="{BB962C8B-B14F-4D97-AF65-F5344CB8AC3E}">
        <p14:creationId xmlns:p14="http://schemas.microsoft.com/office/powerpoint/2010/main" xmlns="" val="13466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496616" y="1052736"/>
            <a:ext cx="8064896" cy="5112544"/>
          </a:xfrm>
        </p:spPr>
        <p:txBody>
          <a:bodyPr/>
          <a:lstStyle/>
          <a:p>
            <a:r>
              <a:rPr lang="en-US" sz="2000" dirty="0" smtClean="0"/>
              <a:t>Granulometry</a:t>
            </a:r>
          </a:p>
          <a:p>
            <a:pPr lvl="1"/>
            <a:r>
              <a:rPr lang="en-US" sz="1600" dirty="0" smtClean="0"/>
              <a:t>Too coarse fuel for feed-point. Exceeding TSR per </a:t>
            </a:r>
            <a:r>
              <a:rPr lang="en-US" sz="1600" dirty="0" err="1" smtClean="0"/>
              <a:t>feedpoint</a:t>
            </a:r>
            <a:r>
              <a:rPr lang="en-US" sz="1600" dirty="0" smtClean="0"/>
              <a:t>.</a:t>
            </a:r>
          </a:p>
          <a:p>
            <a:pPr lvl="1"/>
            <a:r>
              <a:rPr lang="en-US" sz="1600" dirty="0" smtClean="0"/>
              <a:t>CO, VOC emissions, lower </a:t>
            </a:r>
            <a:r>
              <a:rPr lang="en-US" sz="1600" dirty="0" err="1" smtClean="0"/>
              <a:t>NOx</a:t>
            </a:r>
            <a:r>
              <a:rPr lang="en-US" sz="1600" dirty="0" smtClean="0"/>
              <a:t>. Sulfur cycle / build-up formation.</a:t>
            </a:r>
            <a:br>
              <a:rPr lang="en-US" sz="1600" dirty="0" smtClean="0"/>
            </a:br>
            <a:r>
              <a:rPr lang="en-US" sz="1600" dirty="0" smtClean="0">
                <a:sym typeface="Wingdings" panose="05000000000000000000" pitchFamily="2" charset="2"/>
              </a:rPr>
              <a:t> higher pressure drop, more cleaning effort, cyclone blockage (availability)</a:t>
            </a:r>
          </a:p>
          <a:p>
            <a:pPr lvl="1"/>
            <a:r>
              <a:rPr lang="en-US" sz="1600" dirty="0" smtClean="0">
                <a:solidFill>
                  <a:srgbClr val="00B050"/>
                </a:solidFill>
                <a:sym typeface="Wingdings" panose="05000000000000000000" pitchFamily="2" charset="2"/>
              </a:rPr>
              <a:t>Better fuel preparation (sorting, shredding) or negotiations (e.g. fluff fineness).</a:t>
            </a:r>
          </a:p>
          <a:p>
            <a:pPr lvl="1"/>
            <a:endParaRPr lang="en-US" sz="1000" dirty="0" smtClean="0"/>
          </a:p>
          <a:p>
            <a:r>
              <a:rPr lang="en-US" sz="2000" dirty="0" smtClean="0"/>
              <a:t>Moisture / water content</a:t>
            </a:r>
          </a:p>
          <a:p>
            <a:pPr lvl="1"/>
            <a:r>
              <a:rPr lang="en-US" sz="1600" dirty="0" smtClean="0"/>
              <a:t>Very high water content and/or feed rates. </a:t>
            </a:r>
          </a:p>
          <a:p>
            <a:pPr lvl="1"/>
            <a:r>
              <a:rPr lang="en-US" sz="1600" dirty="0" smtClean="0"/>
              <a:t>Flame cooling (lower heat transfer in kiln). </a:t>
            </a:r>
            <a:r>
              <a:rPr lang="en-US" sz="1600" dirty="0"/>
              <a:t>I</a:t>
            </a:r>
            <a:r>
              <a:rPr lang="en-US" sz="1600" dirty="0" smtClean="0"/>
              <a:t>ncomplete combustion (CO). Higher exhaust gas quantity and increased heat consumption</a:t>
            </a:r>
            <a:r>
              <a:rPr lang="en-US" sz="1600" dirty="0"/>
              <a:t>. </a:t>
            </a:r>
            <a:r>
              <a:rPr lang="en-US" sz="1600" dirty="0" smtClean="0"/>
              <a:t>Lower </a:t>
            </a:r>
            <a:r>
              <a:rPr lang="en-US" sz="1600" dirty="0" err="1" smtClean="0"/>
              <a:t>NOx</a:t>
            </a:r>
            <a:r>
              <a:rPr lang="en-US" sz="1600" dirty="0" smtClean="0"/>
              <a:t> emissions. </a:t>
            </a:r>
          </a:p>
          <a:p>
            <a:pPr lvl="1"/>
            <a:r>
              <a:rPr lang="en-US" sz="1600" dirty="0" smtClean="0">
                <a:solidFill>
                  <a:srgbClr val="00B050"/>
                </a:solidFill>
              </a:rPr>
              <a:t>Drying. Negotiations of max. water content (penalties).</a:t>
            </a:r>
          </a:p>
          <a:p>
            <a:pPr lvl="1"/>
            <a:endParaRPr lang="en-US" sz="1000" b="1" dirty="0" smtClean="0">
              <a:solidFill>
                <a:srgbClr val="FF0000"/>
              </a:solidFill>
            </a:endParaRPr>
          </a:p>
          <a:p>
            <a:r>
              <a:rPr lang="en-US" sz="2000" dirty="0" smtClean="0"/>
              <a:t>Ash</a:t>
            </a:r>
            <a:endParaRPr lang="en-US" sz="2000" dirty="0"/>
          </a:p>
          <a:p>
            <a:pPr lvl="1"/>
            <a:r>
              <a:rPr lang="en-US" sz="1600" dirty="0" smtClean="0"/>
              <a:t>Becomes relevant at ash input changes &gt; 0.01 t ash/t clinker (depends also on ash content/composition of traditional fuel).</a:t>
            </a:r>
          </a:p>
          <a:p>
            <a:pPr lvl="1"/>
            <a:r>
              <a:rPr lang="en-US" sz="1600" dirty="0" smtClean="0"/>
              <a:t>Raw mix needs to be adjusted. Sudden ash input changes (e.g. failure of feed system) can lead to off-spec clinker (no quick correction possible).</a:t>
            </a:r>
          </a:p>
          <a:p>
            <a:pPr lvl="1"/>
            <a:r>
              <a:rPr lang="en-US" sz="1600" dirty="0" smtClean="0">
                <a:solidFill>
                  <a:srgbClr val="00B050"/>
                </a:solidFill>
              </a:rPr>
              <a:t>AF blending. Maintaining fuel mix stable (ash input).</a:t>
            </a:r>
          </a:p>
          <a:p>
            <a:pPr lvl="1"/>
            <a:endParaRPr lang="en-US" sz="1600" dirty="0" smtClean="0"/>
          </a:p>
          <a:p>
            <a:r>
              <a:rPr lang="en-US" sz="2000" dirty="0" smtClean="0"/>
              <a:t>Calorific value</a:t>
            </a:r>
            <a:endParaRPr lang="en-US" sz="2000" dirty="0"/>
          </a:p>
          <a:p>
            <a:pPr lvl="1"/>
            <a:r>
              <a:rPr lang="en-US" sz="1600" dirty="0" smtClean="0"/>
              <a:t>At CVs below 10 GJ/t the effective fuel substitution in kiln should be checked.</a:t>
            </a:r>
          </a:p>
          <a:p>
            <a:pPr lvl="1"/>
            <a:endParaRPr lang="en-US" sz="2000" b="1" dirty="0" smtClean="0">
              <a:solidFill>
                <a:srgbClr val="FF0000"/>
              </a:solidFill>
            </a:endParaRPr>
          </a:p>
        </p:txBody>
      </p:sp>
      <p:sp>
        <p:nvSpPr>
          <p:cNvPr id="4" name="Title 3"/>
          <p:cNvSpPr>
            <a:spLocks noGrp="1"/>
          </p:cNvSpPr>
          <p:nvPr>
            <p:ph type="title"/>
          </p:nvPr>
        </p:nvSpPr>
        <p:spPr/>
        <p:txBody>
          <a:bodyPr/>
          <a:lstStyle/>
          <a:p>
            <a:r>
              <a:rPr lang="en-US" dirty="0" smtClean="0"/>
              <a:t>When does it become critical? </a:t>
            </a:r>
            <a:br>
              <a:rPr lang="en-US" dirty="0" smtClean="0"/>
            </a:br>
            <a:r>
              <a:rPr lang="en-US" dirty="0" smtClean="0"/>
              <a:t>Effects in kiln system and possible remedies</a:t>
            </a:r>
            <a:endParaRPr lang="en-US" sz="1800" b="0"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935820" y="5883357"/>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38865" y="1124744"/>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698408" y="2492896"/>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4"/>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719478" y="4005064"/>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266624" y="5884887"/>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Plus 18"/>
          <p:cNvSpPr/>
          <p:nvPr/>
        </p:nvSpPr>
        <p:spPr>
          <a:xfrm>
            <a:off x="761888" y="6020787"/>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23</a:t>
            </a:fld>
            <a:endParaRPr lang="en-US" noProof="0" dirty="0"/>
          </a:p>
        </p:txBody>
      </p:sp>
    </p:spTree>
    <p:extLst>
      <p:ext uri="{BB962C8B-B14F-4D97-AF65-F5344CB8AC3E}">
        <p14:creationId xmlns:p14="http://schemas.microsoft.com/office/powerpoint/2010/main" xmlns="" val="40413858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2000" dirty="0" smtClean="0"/>
              <a:t>Consequence: weak sintering zone, clinker quality (more </a:t>
            </a:r>
            <a:r>
              <a:rPr lang="en-US" sz="2000" dirty="0" err="1" smtClean="0"/>
              <a:t>freelime</a:t>
            </a:r>
            <a:r>
              <a:rPr lang="en-US" sz="2000" dirty="0" smtClean="0"/>
              <a:t>)</a:t>
            </a:r>
          </a:p>
          <a:p>
            <a:r>
              <a:rPr lang="en-US" sz="2000" dirty="0" smtClean="0"/>
              <a:t>The real limits may be reached before the theoretical ones</a:t>
            </a:r>
          </a:p>
          <a:p>
            <a:r>
              <a:rPr lang="en-US" sz="2000" dirty="0" smtClean="0"/>
              <a:t>Flame Temperature Tool is developed and is available from HTEC </a:t>
            </a:r>
            <a:endParaRPr lang="en-US" sz="2000" dirty="0"/>
          </a:p>
        </p:txBody>
      </p:sp>
      <p:sp>
        <p:nvSpPr>
          <p:cNvPr id="4" name="Title 3"/>
          <p:cNvSpPr>
            <a:spLocks noGrp="1"/>
          </p:cNvSpPr>
          <p:nvPr>
            <p:ph type="title"/>
          </p:nvPr>
        </p:nvSpPr>
        <p:spPr/>
        <p:txBody>
          <a:bodyPr/>
          <a:lstStyle/>
          <a:p>
            <a:r>
              <a:rPr lang="en-US" dirty="0" smtClean="0"/>
              <a:t>Reduced flame temperature (water, ash and too much excess air) affects BZ temperature	</a:t>
            </a:r>
            <a:endParaRPr lang="en-US" dirty="0"/>
          </a:p>
        </p:txBody>
      </p:sp>
      <p:pic>
        <p:nvPicPr>
          <p:cNvPr id="2050"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04528" y="2420887"/>
            <a:ext cx="5902146" cy="3657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613736" y="3637481"/>
            <a:ext cx="3092626" cy="12241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24</a:t>
            </a:fld>
            <a:endParaRPr lang="en-US" noProof="0" dirty="0"/>
          </a:p>
        </p:txBody>
      </p:sp>
    </p:spTree>
    <p:extLst>
      <p:ext uri="{BB962C8B-B14F-4D97-AF65-F5344CB8AC3E}">
        <p14:creationId xmlns:p14="http://schemas.microsoft.com/office/powerpoint/2010/main" xmlns="" val="397167689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496493" y="1124743"/>
            <a:ext cx="8065019" cy="5112544"/>
          </a:xfrm>
        </p:spPr>
        <p:txBody>
          <a:bodyPr/>
          <a:lstStyle/>
          <a:p>
            <a:r>
              <a:rPr lang="en-US" sz="2000" dirty="0" smtClean="0"/>
              <a:t>Preheater kilns are limited to 300 g Cl/t clinker input (sustainably). </a:t>
            </a:r>
            <a:br>
              <a:rPr lang="en-US" sz="2000" dirty="0" smtClean="0"/>
            </a:br>
            <a:r>
              <a:rPr lang="en-US" sz="2000" dirty="0" smtClean="0"/>
              <a:t>50-150 g Cl/t cli typical input already from raw materials.</a:t>
            </a:r>
          </a:p>
          <a:p>
            <a:r>
              <a:rPr lang="en-US" sz="2000" dirty="0" smtClean="0"/>
              <a:t>Cl is highly volatile and leads to fast formation of build-ups.</a:t>
            </a:r>
          </a:p>
          <a:p>
            <a:r>
              <a:rPr lang="en-US" sz="2000" dirty="0" smtClean="0"/>
              <a:t>Installations of additional air blasters required!</a:t>
            </a:r>
            <a:br>
              <a:rPr lang="en-US" sz="2000" dirty="0" smtClean="0"/>
            </a:br>
            <a:r>
              <a:rPr lang="en-US" sz="2000" dirty="0" smtClean="0"/>
              <a:t>(100-200k EUR)</a:t>
            </a:r>
          </a:p>
          <a:p>
            <a:r>
              <a:rPr lang="en-US" sz="2000" dirty="0" smtClean="0"/>
              <a:t>To accept higher Cl inputs, high CAPEX is required:</a:t>
            </a:r>
          </a:p>
          <a:p>
            <a:pPr lvl="1"/>
            <a:r>
              <a:rPr lang="en-US" sz="1800" dirty="0"/>
              <a:t>G</a:t>
            </a:r>
            <a:r>
              <a:rPr lang="en-US" sz="1800" dirty="0" smtClean="0"/>
              <a:t>as bypass: 800-1200 g Cl/t cli	(4-6 </a:t>
            </a:r>
            <a:r>
              <a:rPr lang="en-US" sz="1800" dirty="0" err="1" smtClean="0"/>
              <a:t>mio</a:t>
            </a:r>
            <a:r>
              <a:rPr lang="en-US" sz="1800" dirty="0" smtClean="0"/>
              <a:t> EUR)</a:t>
            </a:r>
          </a:p>
          <a:p>
            <a:pPr lvl="1"/>
            <a:r>
              <a:rPr lang="en-US" sz="1800" dirty="0" smtClean="0"/>
              <a:t>Hotmeal extraction: 400-600 g/t cli	(0.6-1.2 </a:t>
            </a:r>
            <a:r>
              <a:rPr lang="en-US" sz="1800" dirty="0" err="1" smtClean="0"/>
              <a:t>mio</a:t>
            </a:r>
            <a:r>
              <a:rPr lang="en-US" sz="1800" dirty="0" smtClean="0"/>
              <a:t> EUR) add. to CKD</a:t>
            </a:r>
          </a:p>
          <a:p>
            <a:pPr lvl="1"/>
            <a:r>
              <a:rPr lang="en-US" sz="1800" dirty="0" smtClean="0"/>
              <a:t>CKD extraction: up to 400 g/t cli	(0.8-1.5 </a:t>
            </a:r>
            <a:r>
              <a:rPr lang="en-US" sz="1800" dirty="0" err="1" smtClean="0"/>
              <a:t>mio</a:t>
            </a:r>
            <a:r>
              <a:rPr lang="en-US" sz="1800" dirty="0" smtClean="0"/>
              <a:t> EUR)</a:t>
            </a:r>
          </a:p>
          <a:p>
            <a:r>
              <a:rPr lang="en-US" sz="1800" dirty="0" smtClean="0">
                <a:solidFill>
                  <a:srgbClr val="FF0000"/>
                </a:solidFill>
              </a:rPr>
              <a:t>Example:</a:t>
            </a:r>
            <a:endParaRPr lang="en-US" sz="1200" dirty="0">
              <a:solidFill>
                <a:srgbClr val="FF0000"/>
              </a:solidFill>
            </a:endParaRPr>
          </a:p>
          <a:p>
            <a:pPr lvl="1"/>
            <a:r>
              <a:rPr lang="en-US" sz="1600" dirty="0" smtClean="0">
                <a:solidFill>
                  <a:srgbClr val="FF0000"/>
                </a:solidFill>
              </a:rPr>
              <a:t>20% TSR, NCV 16 GJ/t AF, 1% Cl in AF, STEC 3.4 GJ/t cli  </a:t>
            </a:r>
            <a:endParaRPr lang="en-US" sz="1600" dirty="0">
              <a:solidFill>
                <a:srgbClr val="FF0000"/>
              </a:solidFill>
            </a:endParaRPr>
          </a:p>
          <a:p>
            <a:pPr lvl="1"/>
            <a:r>
              <a:rPr lang="en-US" sz="1600" dirty="0" smtClean="0">
                <a:solidFill>
                  <a:srgbClr val="FF0000"/>
                </a:solidFill>
              </a:rPr>
              <a:t>3.4 GJ/t cli * 0.2 / 16 GJ/t AF * 0.01 t Cl/t AF = 0.000425 t Cl/t clinker</a:t>
            </a:r>
            <a:br>
              <a:rPr lang="en-US" sz="1600" dirty="0" smtClean="0">
                <a:solidFill>
                  <a:srgbClr val="FF0000"/>
                </a:solidFill>
              </a:rPr>
            </a:br>
            <a:r>
              <a:rPr lang="en-US" sz="1600" dirty="0" smtClean="0">
                <a:solidFill>
                  <a:srgbClr val="FF0000"/>
                </a:solidFill>
                <a:sym typeface="Wingdings" panose="05000000000000000000" pitchFamily="2" charset="2"/>
              </a:rPr>
              <a:t> * 1’000’000 = 425 g Cl/t clinker</a:t>
            </a:r>
          </a:p>
          <a:p>
            <a:r>
              <a:rPr lang="en-US" sz="2000" dirty="0" smtClean="0">
                <a:solidFill>
                  <a:srgbClr val="00B050"/>
                </a:solidFill>
              </a:rPr>
              <a:t>Input limits need to be respected: Feed rates and Cl concentration</a:t>
            </a:r>
          </a:p>
          <a:p>
            <a:pPr marL="0" indent="0">
              <a:buNone/>
            </a:pPr>
            <a:r>
              <a:rPr lang="en-US" sz="2000" dirty="0" smtClean="0">
                <a:sym typeface="Wingdings" panose="05000000000000000000" pitchFamily="2" charset="2"/>
              </a:rPr>
              <a:t> Max. Cl concentration to be agreed with customer and/or cost tag to Cl concentration</a:t>
            </a:r>
            <a:endParaRPr lang="en-US" sz="2000" dirty="0">
              <a:sym typeface="Wingdings" panose="05000000000000000000" pitchFamily="2" charset="2"/>
            </a:endParaRPr>
          </a:p>
        </p:txBody>
      </p:sp>
      <p:sp>
        <p:nvSpPr>
          <p:cNvPr id="4" name="Title 3"/>
          <p:cNvSpPr>
            <a:spLocks noGrp="1"/>
          </p:cNvSpPr>
          <p:nvPr>
            <p:ph type="title"/>
          </p:nvPr>
        </p:nvSpPr>
        <p:spPr/>
        <p:txBody>
          <a:bodyPr/>
          <a:lstStyle/>
          <a:p>
            <a:r>
              <a:rPr lang="en-US" dirty="0" smtClean="0"/>
              <a:t/>
            </a:r>
            <a:br>
              <a:rPr lang="en-US" dirty="0" smtClean="0"/>
            </a:br>
            <a:r>
              <a:rPr lang="en-US" dirty="0" smtClean="0"/>
              <a:t>Chlorine – has it’s limits and costs</a:t>
            </a:r>
            <a:endParaRPr lang="en-US" sz="1800" b="0" dirty="0"/>
          </a:p>
        </p:txBody>
      </p:sp>
      <p:pic>
        <p:nvPicPr>
          <p:cNvPr id="16"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344488" y="1124744"/>
            <a:ext cx="610556" cy="6105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6082"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42177" y="1844824"/>
            <a:ext cx="911652" cy="2124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381900" y="4140260"/>
            <a:ext cx="1091198" cy="8190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4" name="Picture 4"/>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8121352" y="2144871"/>
            <a:ext cx="1287475" cy="12076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6085" name="Picture 5"/>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999442" y="1146010"/>
            <a:ext cx="363082" cy="5410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25</a:t>
            </a:fld>
            <a:endParaRPr lang="en-US" noProof="0" dirty="0"/>
          </a:p>
        </p:txBody>
      </p:sp>
    </p:spTree>
    <p:extLst>
      <p:ext uri="{BB962C8B-B14F-4D97-AF65-F5344CB8AC3E}">
        <p14:creationId xmlns:p14="http://schemas.microsoft.com/office/powerpoint/2010/main" xmlns="" val="17497734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496493" y="1124743"/>
            <a:ext cx="8065019" cy="5112544"/>
          </a:xfrm>
        </p:spPr>
        <p:txBody>
          <a:bodyPr/>
          <a:lstStyle/>
          <a:p>
            <a:r>
              <a:rPr lang="en-US" sz="2000" dirty="0" smtClean="0"/>
              <a:t>NCV fluctuations</a:t>
            </a:r>
          </a:p>
          <a:p>
            <a:pPr lvl="1"/>
            <a:r>
              <a:rPr lang="en-US" sz="1800" dirty="0" smtClean="0"/>
              <a:t>Cannot be measured real time. Quick effect in </a:t>
            </a:r>
            <a:r>
              <a:rPr lang="en-US" sz="1800" dirty="0" err="1" smtClean="0"/>
              <a:t>calciner</a:t>
            </a:r>
            <a:r>
              <a:rPr lang="en-US" sz="1800" dirty="0" smtClean="0"/>
              <a:t> (°C) observable </a:t>
            </a:r>
            <a:r>
              <a:rPr lang="en-US" sz="1800" dirty="0" smtClean="0">
                <a:sym typeface="Wingdings" panose="05000000000000000000" pitchFamily="2" charset="2"/>
              </a:rPr>
              <a:t> correction of feed rate possible. Effect of </a:t>
            </a:r>
            <a:r>
              <a:rPr lang="en-US" sz="1800" dirty="0" smtClean="0"/>
              <a:t>NCV of BZ fuel fluctuation cannot be corrected as it is detected too late.</a:t>
            </a:r>
          </a:p>
          <a:p>
            <a:pPr lvl="1"/>
            <a:r>
              <a:rPr lang="en-US" sz="1800" dirty="0" smtClean="0">
                <a:sym typeface="Wingdings" panose="05000000000000000000" pitchFamily="2" charset="2"/>
              </a:rPr>
              <a:t>Cooling / overheating of kiln  process/quality (free lime) issue. CO peaks. Higher average heat consumption. </a:t>
            </a:r>
            <a:endParaRPr lang="en-US" sz="1800" dirty="0">
              <a:sym typeface="Wingdings" panose="05000000000000000000" pitchFamily="2" charset="2"/>
            </a:endParaRPr>
          </a:p>
          <a:p>
            <a:pPr lvl="1"/>
            <a:r>
              <a:rPr lang="en-US" sz="1800" dirty="0" smtClean="0">
                <a:solidFill>
                  <a:srgbClr val="00B050"/>
                </a:solidFill>
              </a:rPr>
              <a:t>Better blending. Agreements. Actual NCV (guess) communicated to CCR.</a:t>
            </a:r>
            <a:endParaRPr lang="en-US" sz="1800" dirty="0">
              <a:solidFill>
                <a:srgbClr val="00B050"/>
              </a:solidFill>
            </a:endParaRPr>
          </a:p>
          <a:p>
            <a:endParaRPr lang="en-US" sz="1200" dirty="0" smtClean="0"/>
          </a:p>
          <a:p>
            <a:r>
              <a:rPr lang="en-US" sz="2000" dirty="0" smtClean="0"/>
              <a:t>Dosing fluctuations</a:t>
            </a:r>
          </a:p>
          <a:p>
            <a:pPr lvl="1"/>
            <a:r>
              <a:rPr lang="en-US" sz="1800" dirty="0" smtClean="0"/>
              <a:t>High accuracy for fine solids / liquids (within seconds) required. </a:t>
            </a:r>
            <a:br>
              <a:rPr lang="en-US" sz="1800" dirty="0" smtClean="0"/>
            </a:br>
            <a:r>
              <a:rPr lang="en-US" sz="1800" dirty="0" smtClean="0"/>
              <a:t>For coarse solid feed rate stability required over a minute.</a:t>
            </a:r>
          </a:p>
          <a:p>
            <a:pPr lvl="1"/>
            <a:r>
              <a:rPr lang="en-US" sz="1800" dirty="0">
                <a:sym typeface="Wingdings" panose="05000000000000000000" pitchFamily="2" charset="2"/>
              </a:rPr>
              <a:t>Cooling / overheating of kiln  process/quality (</a:t>
            </a:r>
            <a:r>
              <a:rPr lang="en-US" sz="1800" dirty="0" smtClean="0">
                <a:sym typeface="Wingdings" panose="05000000000000000000" pitchFamily="2" charset="2"/>
              </a:rPr>
              <a:t>free lime</a:t>
            </a:r>
            <a:r>
              <a:rPr lang="en-US" sz="1800" dirty="0">
                <a:sym typeface="Wingdings" panose="05000000000000000000" pitchFamily="2" charset="2"/>
              </a:rPr>
              <a:t>) issue. CO peaks. Higher average heat consumption</a:t>
            </a:r>
            <a:r>
              <a:rPr lang="en-US" sz="1800" dirty="0" smtClean="0">
                <a:sym typeface="Wingdings" panose="05000000000000000000" pitchFamily="2" charset="2"/>
              </a:rPr>
              <a:t>.</a:t>
            </a:r>
            <a:endParaRPr lang="en-US" sz="1800" dirty="0">
              <a:sym typeface="Wingdings" panose="05000000000000000000" pitchFamily="2" charset="2"/>
            </a:endParaRPr>
          </a:p>
          <a:p>
            <a:pPr lvl="1"/>
            <a:r>
              <a:rPr lang="en-US" sz="1800" dirty="0" smtClean="0">
                <a:solidFill>
                  <a:srgbClr val="00B050"/>
                </a:solidFill>
              </a:rPr>
              <a:t>Maintenance. Tuning of feed rate controller. Upgrade of weighing system. New feed system.</a:t>
            </a:r>
          </a:p>
          <a:p>
            <a:endParaRPr lang="en-US" sz="1200" dirty="0"/>
          </a:p>
          <a:p>
            <a:pPr marL="0" indent="0">
              <a:buNone/>
            </a:pPr>
            <a:r>
              <a:rPr lang="en-US" sz="2000" dirty="0" smtClean="0">
                <a:solidFill>
                  <a:srgbClr val="FF0000"/>
                </a:solidFill>
              </a:rPr>
              <a:t>Heat input fluctuation ± 6% </a:t>
            </a:r>
            <a:r>
              <a:rPr lang="en-US" sz="2000" dirty="0" smtClean="0">
                <a:solidFill>
                  <a:srgbClr val="FF0000"/>
                </a:solidFill>
                <a:sym typeface="Wingdings" panose="05000000000000000000" pitchFamily="2" charset="2"/>
              </a:rPr>
              <a:t> + 1% O2 required to avoid CO peaks</a:t>
            </a:r>
            <a:br>
              <a:rPr lang="en-US" sz="2000" dirty="0" smtClean="0">
                <a:solidFill>
                  <a:srgbClr val="FF0000"/>
                </a:solidFill>
                <a:sym typeface="Wingdings" panose="05000000000000000000" pitchFamily="2" charset="2"/>
              </a:rPr>
            </a:br>
            <a:r>
              <a:rPr lang="en-US" sz="2000" dirty="0" smtClean="0">
                <a:solidFill>
                  <a:srgbClr val="FF0000"/>
                </a:solidFill>
                <a:sym typeface="Wingdings" panose="05000000000000000000" pitchFamily="2" charset="2"/>
              </a:rPr>
              <a:t>(~ at 30% TSR)</a:t>
            </a:r>
            <a:endParaRPr lang="en-US" sz="2000" dirty="0" smtClean="0">
              <a:solidFill>
                <a:srgbClr val="FF0000"/>
              </a:solidFill>
            </a:endParaRPr>
          </a:p>
          <a:p>
            <a:endParaRPr lang="en-US" sz="1400" dirty="0"/>
          </a:p>
        </p:txBody>
      </p:sp>
      <p:sp>
        <p:nvSpPr>
          <p:cNvPr id="4" name="Title 3"/>
          <p:cNvSpPr>
            <a:spLocks noGrp="1"/>
          </p:cNvSpPr>
          <p:nvPr>
            <p:ph type="title"/>
          </p:nvPr>
        </p:nvSpPr>
        <p:spPr/>
        <p:txBody>
          <a:bodyPr/>
          <a:lstStyle/>
          <a:p>
            <a:r>
              <a:rPr lang="en-US" dirty="0" smtClean="0"/>
              <a:t/>
            </a:r>
            <a:br>
              <a:rPr lang="en-US" dirty="0" smtClean="0"/>
            </a:br>
            <a:r>
              <a:rPr lang="en-US" dirty="0"/>
              <a:t>When does it become critical? </a:t>
            </a:r>
            <a:br>
              <a:rPr lang="en-US" dirty="0"/>
            </a:br>
            <a:r>
              <a:rPr lang="en-US" dirty="0"/>
              <a:t>Effects in kiln system and possible remedies</a:t>
            </a:r>
            <a:endParaRPr lang="en-US" sz="1800" b="0" dirty="0"/>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488504" y="1124744"/>
            <a:ext cx="738313" cy="5398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nvGrpSpPr>
          <p:cNvPr id="2" name="Group 1"/>
          <p:cNvGrpSpPr/>
          <p:nvPr/>
        </p:nvGrpSpPr>
        <p:grpSpPr>
          <a:xfrm>
            <a:off x="272480" y="3362725"/>
            <a:ext cx="1160326" cy="642339"/>
            <a:chOff x="272480" y="3362725"/>
            <a:chExt cx="1160326" cy="642339"/>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272480" y="3471463"/>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Plus 13"/>
            <p:cNvSpPr/>
            <p:nvPr/>
          </p:nvSpPr>
          <p:spPr>
            <a:xfrm>
              <a:off x="767744" y="3607363"/>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20"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963405" y="3362725"/>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26</a:t>
            </a:fld>
            <a:endParaRPr lang="en-US" noProof="0" dirty="0"/>
          </a:p>
        </p:txBody>
      </p:sp>
    </p:spTree>
    <p:extLst>
      <p:ext uri="{BB962C8B-B14F-4D97-AF65-F5344CB8AC3E}">
        <p14:creationId xmlns:p14="http://schemas.microsoft.com/office/powerpoint/2010/main" xmlns="" val="9397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endParaRPr lang="en-US" dirty="0" smtClean="0"/>
          </a:p>
          <a:p>
            <a:endParaRPr lang="en-US" dirty="0"/>
          </a:p>
          <a:p>
            <a:endParaRPr lang="en-US" dirty="0" smtClean="0"/>
          </a:p>
          <a:p>
            <a:endParaRPr lang="en-US" dirty="0"/>
          </a:p>
          <a:p>
            <a:endParaRPr lang="en-US" dirty="0"/>
          </a:p>
        </p:txBody>
      </p:sp>
      <p:sp>
        <p:nvSpPr>
          <p:cNvPr id="4" name="Title 3"/>
          <p:cNvSpPr>
            <a:spLocks noGrp="1"/>
          </p:cNvSpPr>
          <p:nvPr>
            <p:ph type="title"/>
          </p:nvPr>
        </p:nvSpPr>
        <p:spPr/>
        <p:txBody>
          <a:bodyPr/>
          <a:lstStyle/>
          <a:p>
            <a:r>
              <a:rPr lang="en-US" dirty="0" smtClean="0"/>
              <a:t>Analyze/improve dosing fluctuations and deviations from set-point!</a:t>
            </a:r>
            <a:endParaRPr lang="en-US" dirty="0"/>
          </a:p>
        </p:txBody>
      </p:sp>
      <p:pic>
        <p:nvPicPr>
          <p:cNvPr id="4099"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4808984" y="1193093"/>
            <a:ext cx="4752528" cy="31000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Oval 1"/>
          <p:cNvSpPr/>
          <p:nvPr/>
        </p:nvSpPr>
        <p:spPr>
          <a:xfrm>
            <a:off x="5817096" y="2153191"/>
            <a:ext cx="1152128" cy="5081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8" name="Oval 7"/>
          <p:cNvSpPr/>
          <p:nvPr/>
        </p:nvSpPr>
        <p:spPr>
          <a:xfrm>
            <a:off x="6937339" y="1701283"/>
            <a:ext cx="895981" cy="4861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9" name="Oval 8"/>
          <p:cNvSpPr/>
          <p:nvPr/>
        </p:nvSpPr>
        <p:spPr>
          <a:xfrm>
            <a:off x="8265368" y="1701283"/>
            <a:ext cx="895981" cy="486146"/>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pic>
        <p:nvPicPr>
          <p:cNvPr id="4100" name="Picture 4"/>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16495" y="1193092"/>
            <a:ext cx="4264377" cy="31000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cxnSp>
        <p:nvCxnSpPr>
          <p:cNvPr id="7" name="Straight Arrow Connector 6"/>
          <p:cNvCxnSpPr/>
          <p:nvPr/>
        </p:nvCxnSpPr>
        <p:spPr>
          <a:xfrm>
            <a:off x="2288704" y="1944356"/>
            <a:ext cx="0" cy="462898"/>
          </a:xfrm>
          <a:prstGeom prst="straightConnector1">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92560" y="2891181"/>
            <a:ext cx="3024336" cy="584775"/>
          </a:xfrm>
          <a:prstGeom prst="rect">
            <a:avLst/>
          </a:prstGeom>
          <a:noFill/>
        </p:spPr>
        <p:txBody>
          <a:bodyPr wrap="square" rtlCol="0">
            <a:spAutoFit/>
          </a:bodyPr>
          <a:lstStyle/>
          <a:p>
            <a:r>
              <a:rPr lang="en-US" sz="1600" dirty="0">
                <a:latin typeface="Arial" pitchFamily="34" charset="0"/>
                <a:cs typeface="Arial" pitchFamily="34" charset="0"/>
              </a:rPr>
              <a:t>Short-term fluctuation (minute) of ± 0.5 t/h, fluctuation 10-15%.</a:t>
            </a:r>
          </a:p>
        </p:txBody>
      </p:sp>
      <p:sp>
        <p:nvSpPr>
          <p:cNvPr id="13" name="TextBox 12"/>
          <p:cNvSpPr txBox="1"/>
          <p:nvPr/>
        </p:nvSpPr>
        <p:spPr>
          <a:xfrm>
            <a:off x="5529064" y="2891181"/>
            <a:ext cx="3024336" cy="584775"/>
          </a:xfrm>
          <a:prstGeom prst="rect">
            <a:avLst/>
          </a:prstGeom>
          <a:noFill/>
        </p:spPr>
        <p:txBody>
          <a:bodyPr wrap="square" rtlCol="0">
            <a:spAutoFit/>
          </a:bodyPr>
          <a:lstStyle/>
          <a:p>
            <a:r>
              <a:rPr lang="en-US" sz="1600" dirty="0" smtClean="0">
                <a:latin typeface="Arial" pitchFamily="34" charset="0"/>
                <a:cs typeface="Arial" pitchFamily="34" charset="0"/>
              </a:rPr>
              <a:t>Significant deviations (hours) from set-point.</a:t>
            </a:r>
            <a:endParaRPr lang="en-US" sz="1600" dirty="0">
              <a:latin typeface="Arial" pitchFamily="34" charset="0"/>
              <a:cs typeface="Arial" pitchFamily="34" charset="0"/>
            </a:endParaRPr>
          </a:p>
        </p:txBody>
      </p:sp>
      <p:sp>
        <p:nvSpPr>
          <p:cNvPr id="10" name="TextBox 9"/>
          <p:cNvSpPr txBox="1"/>
          <p:nvPr/>
        </p:nvSpPr>
        <p:spPr>
          <a:xfrm>
            <a:off x="4985657" y="4365104"/>
            <a:ext cx="4719871" cy="923330"/>
          </a:xfrm>
          <a:prstGeom prst="rect">
            <a:avLst/>
          </a:prstGeom>
          <a:noFill/>
        </p:spPr>
        <p:txBody>
          <a:bodyPr wrap="square" rtlCol="0">
            <a:spAutoFit/>
          </a:bodyPr>
          <a:lstStyle/>
          <a:p>
            <a:r>
              <a:rPr lang="en-GB" dirty="0" smtClean="0">
                <a:latin typeface="Arial" pitchFamily="34" charset="0"/>
                <a:cs typeface="Arial" pitchFamily="34" charset="0"/>
              </a:rPr>
              <a:t>Correct /</a:t>
            </a:r>
            <a:r>
              <a:rPr lang="en-GB" dirty="0">
                <a:latin typeface="Arial" pitchFamily="34" charset="0"/>
                <a:cs typeface="Arial" pitchFamily="34" charset="0"/>
              </a:rPr>
              <a:t> </a:t>
            </a:r>
            <a:r>
              <a:rPr lang="en-GB" dirty="0" smtClean="0">
                <a:latin typeface="Arial" pitchFamily="34" charset="0"/>
                <a:cs typeface="Arial" pitchFamily="34" charset="0"/>
              </a:rPr>
              <a:t>re-program automatic controller. </a:t>
            </a:r>
            <a:r>
              <a:rPr lang="en-GB" dirty="0">
                <a:latin typeface="Arial" pitchFamily="34" charset="0"/>
                <a:cs typeface="Arial" pitchFamily="34" charset="0"/>
              </a:rPr>
              <a:t>T</a:t>
            </a:r>
            <a:r>
              <a:rPr lang="en-GB" dirty="0" smtClean="0">
                <a:latin typeface="Arial" pitchFamily="34" charset="0"/>
                <a:cs typeface="Arial" pitchFamily="34" charset="0"/>
              </a:rPr>
              <a:t>each operators not to run in manual mode (as they will not always watch the feed rate).</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344488" y="4434227"/>
            <a:ext cx="4390057" cy="13710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ectangle 10"/>
          <p:cNvSpPr/>
          <p:nvPr/>
        </p:nvSpPr>
        <p:spPr>
          <a:xfrm>
            <a:off x="560512" y="5805264"/>
            <a:ext cx="4176464" cy="369332"/>
          </a:xfrm>
          <a:prstGeom prst="rect">
            <a:avLst/>
          </a:prstGeom>
        </p:spPr>
        <p:txBody>
          <a:bodyPr wrap="square">
            <a:spAutoFit/>
          </a:bodyPr>
          <a:lstStyle/>
          <a:p>
            <a:r>
              <a:rPr lang="en-GB" dirty="0" smtClean="0">
                <a:latin typeface="Arial" pitchFamily="34" charset="0"/>
                <a:cs typeface="Arial" pitchFamily="34" charset="0"/>
              </a:rPr>
              <a:t>Speed up intermediate belts if no VFD</a:t>
            </a:r>
            <a:endParaRPr lang="en-GB" dirty="0"/>
          </a:p>
        </p:txBody>
      </p:sp>
      <p:cxnSp>
        <p:nvCxnSpPr>
          <p:cNvPr id="15" name="Straight Arrow Connector 14"/>
          <p:cNvCxnSpPr/>
          <p:nvPr/>
        </p:nvCxnSpPr>
        <p:spPr>
          <a:xfrm>
            <a:off x="1136576" y="4869160"/>
            <a:ext cx="2160240"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28664" y="4571999"/>
            <a:ext cx="354584" cy="307777"/>
          </a:xfrm>
          <a:prstGeom prst="rect">
            <a:avLst/>
          </a:prstGeom>
          <a:noFill/>
        </p:spPr>
        <p:txBody>
          <a:bodyPr wrap="none" rtlCol="0">
            <a:spAutoFit/>
          </a:bodyPr>
          <a:lstStyle/>
          <a:p>
            <a:r>
              <a:rPr lang="el-GR" sz="1400" dirty="0" smtClean="0">
                <a:latin typeface="Arial" pitchFamily="34" charset="0"/>
                <a:cs typeface="Arial" pitchFamily="34" charset="0"/>
              </a:rPr>
              <a:t>Δ</a:t>
            </a:r>
            <a:r>
              <a:rPr lang="de-CH" sz="1400" dirty="0" smtClean="0">
                <a:latin typeface="Arial" pitchFamily="34" charset="0"/>
                <a:cs typeface="Arial" pitchFamily="34" charset="0"/>
              </a:rPr>
              <a:t>t</a:t>
            </a:r>
            <a:endParaRPr lang="en-GB" sz="1400" dirty="0" err="1" smtClean="0">
              <a:latin typeface="Arial" pitchFamily="34" charset="0"/>
              <a:cs typeface="Arial" pitchFamily="34" charset="0"/>
            </a:endParaRPr>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12" name="Slide Number Placeholder 11"/>
          <p:cNvSpPr>
            <a:spLocks noGrp="1"/>
          </p:cNvSpPr>
          <p:nvPr>
            <p:ph type="sldNum" sz="quarter" idx="12"/>
          </p:nvPr>
        </p:nvSpPr>
        <p:spPr/>
        <p:txBody>
          <a:bodyPr/>
          <a:lstStyle/>
          <a:p>
            <a:fld id="{2485B633-6863-4B84-8019-F125347A66EC}" type="slidenum">
              <a:rPr lang="en-US" noProof="0" smtClean="0"/>
              <a:pPr/>
              <a:t>27</a:t>
            </a:fld>
            <a:endParaRPr lang="en-US" noProof="0" dirty="0"/>
          </a:p>
        </p:txBody>
      </p:sp>
    </p:spTree>
    <p:extLst>
      <p:ext uri="{BB962C8B-B14F-4D97-AF65-F5344CB8AC3E}">
        <p14:creationId xmlns:p14="http://schemas.microsoft.com/office/powerpoint/2010/main" xmlns="" val="284883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5241032" y="1528275"/>
            <a:ext cx="3312368" cy="23146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Content Placeholder 2"/>
          <p:cNvSpPr>
            <a:spLocks noGrp="1"/>
          </p:cNvSpPr>
          <p:nvPr>
            <p:ph sz="quarter" idx="14"/>
          </p:nvPr>
        </p:nvSpPr>
        <p:spPr/>
        <p:txBody>
          <a:bodyPr/>
          <a:lstStyle/>
          <a:p>
            <a:r>
              <a:rPr lang="en-US" sz="2000" dirty="0" smtClean="0"/>
              <a:t>Feed rates (t/h) during 3h: mixed AF material and nylon recycling residue</a:t>
            </a:r>
            <a:endParaRPr lang="en-US" sz="2000" dirty="0"/>
          </a:p>
        </p:txBody>
      </p:sp>
      <p:sp>
        <p:nvSpPr>
          <p:cNvPr id="4" name="Title 3"/>
          <p:cNvSpPr>
            <a:spLocks noGrp="1"/>
          </p:cNvSpPr>
          <p:nvPr>
            <p:ph type="title"/>
          </p:nvPr>
        </p:nvSpPr>
        <p:spPr/>
        <p:txBody>
          <a:bodyPr/>
          <a:lstStyle/>
          <a:p>
            <a:r>
              <a:rPr lang="en-US" dirty="0" smtClean="0"/>
              <a:t>Different AF material types can influence the dosing performance </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848544" y="4007387"/>
            <a:ext cx="4104456" cy="222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5241031" y="4007386"/>
            <a:ext cx="4104455" cy="222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241032" y="1528275"/>
            <a:ext cx="1589084" cy="1055761"/>
          </a:xfrm>
          <a:prstGeom prst="rect">
            <a:avLst/>
          </a:prstGeom>
          <a:noFill/>
          <a:ln w="9525">
            <a:solidFill>
              <a:schemeClr val="bg1"/>
            </a:solidFill>
            <a:miter lim="800000"/>
            <a:headEnd/>
            <a:tailEnd/>
          </a:ln>
          <a:extLst>
            <a:ext uri="{909E8E84-426E-40DD-AFC4-6F175D3DCCD1}">
              <a14:hiddenFill xmlns:a14="http://schemas.microsoft.com/office/drawing/2010/main" xmlns="">
                <a:solidFill>
                  <a:schemeClr val="accent1"/>
                </a:solidFill>
              </a14:hiddenFill>
            </a:ext>
          </a:extLst>
        </p:spPr>
      </p:pic>
      <p:pic>
        <p:nvPicPr>
          <p:cNvPr id="1032" name="Picture 8"/>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848544" y="1528275"/>
            <a:ext cx="2922457" cy="23146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28</a:t>
            </a:fld>
            <a:endParaRPr lang="en-US" noProof="0" dirty="0"/>
          </a:p>
        </p:txBody>
      </p:sp>
    </p:spTree>
    <p:extLst>
      <p:ext uri="{BB962C8B-B14F-4D97-AF65-F5344CB8AC3E}">
        <p14:creationId xmlns:p14="http://schemas.microsoft.com/office/powerpoint/2010/main" xmlns="" val="7662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Pentagon 77"/>
          <p:cNvSpPr/>
          <p:nvPr/>
        </p:nvSpPr>
        <p:spPr>
          <a:xfrm>
            <a:off x="6042025" y="5516563"/>
            <a:ext cx="3052763" cy="581025"/>
          </a:xfrm>
          <a:prstGeom prst="homePlate">
            <a:avLst>
              <a:gd name="adj" fmla="val 117640"/>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GB" sz="1600" b="1" dirty="0">
                <a:solidFill>
                  <a:schemeClr val="bg1"/>
                </a:solidFill>
                <a:cs typeface="Arial" pitchFamily="34" charset="0"/>
              </a:rPr>
              <a:t>Flue gas (higher T)</a:t>
            </a:r>
          </a:p>
        </p:txBody>
      </p:sp>
      <p:sp>
        <p:nvSpPr>
          <p:cNvPr id="19" name="Pentagon 18"/>
          <p:cNvSpPr/>
          <p:nvPr/>
        </p:nvSpPr>
        <p:spPr>
          <a:xfrm rot="5400000">
            <a:off x="4452282" y="5145591"/>
            <a:ext cx="1899409" cy="938579"/>
          </a:xfrm>
          <a:prstGeom prst="homePlate">
            <a:avLst/>
          </a:prstGeom>
          <a:gradFill>
            <a:gsLst>
              <a:gs pos="0">
                <a:schemeClr val="accent1">
                  <a:tint val="66000"/>
                  <a:satMod val="160000"/>
                </a:schemeClr>
              </a:gs>
              <a:gs pos="0">
                <a:srgbClr val="FF0000"/>
              </a:gs>
              <a:gs pos="100000">
                <a:schemeClr val="bg1"/>
              </a:gs>
            </a:gsLst>
            <a:lin ang="1080000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fontAlgn="auto">
              <a:spcBef>
                <a:spcPts val="0"/>
              </a:spcBef>
              <a:spcAft>
                <a:spcPts val="0"/>
              </a:spcAft>
              <a:defRPr/>
            </a:pPr>
            <a:r>
              <a:rPr lang="en-GB" sz="1400" b="1" dirty="0">
                <a:solidFill>
                  <a:schemeClr val="tx1"/>
                </a:solidFill>
                <a:cs typeface="Arial" pitchFamily="34" charset="0"/>
              </a:rPr>
              <a:t>50°C</a:t>
            </a:r>
            <a:r>
              <a:rPr lang="en-GB" sz="2000" dirty="0">
                <a:solidFill>
                  <a:schemeClr val="bg1"/>
                </a:solidFill>
                <a:cs typeface="Arial" pitchFamily="34" charset="0"/>
              </a:rPr>
              <a:t/>
            </a:r>
            <a:br>
              <a:rPr lang="en-GB" sz="2000" dirty="0">
                <a:solidFill>
                  <a:schemeClr val="bg1"/>
                </a:solidFill>
                <a:cs typeface="Arial" pitchFamily="34" charset="0"/>
              </a:rPr>
            </a:br>
            <a:endParaRPr lang="en-GB" sz="2000" dirty="0">
              <a:solidFill>
                <a:schemeClr val="bg1"/>
              </a:solidFill>
              <a:cs typeface="Arial" pitchFamily="34" charset="0"/>
            </a:endParaRPr>
          </a:p>
          <a:p>
            <a:pPr algn="ctr" fontAlgn="auto">
              <a:spcBef>
                <a:spcPts val="0"/>
              </a:spcBef>
              <a:spcAft>
                <a:spcPts val="0"/>
              </a:spcAft>
              <a:defRPr/>
            </a:pPr>
            <a:r>
              <a:rPr lang="en-GB" sz="1600" b="1" dirty="0">
                <a:solidFill>
                  <a:schemeClr val="bg1"/>
                </a:solidFill>
                <a:cs typeface="Arial" pitchFamily="34" charset="0"/>
              </a:rPr>
              <a:t>raw </a:t>
            </a:r>
            <a:br>
              <a:rPr lang="en-GB" sz="1600" b="1" dirty="0">
                <a:solidFill>
                  <a:schemeClr val="bg1"/>
                </a:solidFill>
                <a:cs typeface="Arial" pitchFamily="34" charset="0"/>
              </a:rPr>
            </a:br>
            <a:r>
              <a:rPr lang="en-GB" sz="1600" b="1" dirty="0">
                <a:solidFill>
                  <a:schemeClr val="bg1"/>
                </a:solidFill>
                <a:cs typeface="Arial" pitchFamily="34" charset="0"/>
              </a:rPr>
              <a:t>meal</a:t>
            </a:r>
          </a:p>
          <a:p>
            <a:pPr algn="ctr" fontAlgn="auto">
              <a:spcBef>
                <a:spcPts val="0"/>
              </a:spcBef>
              <a:spcAft>
                <a:spcPts val="0"/>
              </a:spcAft>
              <a:defRPr/>
            </a:pPr>
            <a:endParaRPr lang="en-GB" sz="2000" dirty="0">
              <a:solidFill>
                <a:schemeClr val="bg1"/>
              </a:solidFill>
              <a:cs typeface="Arial" pitchFamily="34" charset="0"/>
            </a:endParaRPr>
          </a:p>
          <a:p>
            <a:pPr algn="ctr" fontAlgn="auto">
              <a:spcBef>
                <a:spcPts val="0"/>
              </a:spcBef>
              <a:spcAft>
                <a:spcPts val="0"/>
              </a:spcAft>
              <a:defRPr/>
            </a:pPr>
            <a:r>
              <a:rPr lang="en-GB" sz="1400" b="1" dirty="0">
                <a:solidFill>
                  <a:schemeClr val="bg1"/>
                </a:solidFill>
                <a:cs typeface="Arial" pitchFamily="34" charset="0"/>
              </a:rPr>
              <a:t>850°C</a:t>
            </a:r>
          </a:p>
        </p:txBody>
      </p:sp>
      <p:sp>
        <p:nvSpPr>
          <p:cNvPr id="72" name="Pentagon 71"/>
          <p:cNvSpPr/>
          <p:nvPr/>
        </p:nvSpPr>
        <p:spPr>
          <a:xfrm>
            <a:off x="3098800" y="4837113"/>
            <a:ext cx="1766888" cy="1260475"/>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GB" sz="1600" b="1" dirty="0">
                <a:solidFill>
                  <a:schemeClr val="bg1"/>
                </a:solidFill>
                <a:cs typeface="Arial" pitchFamily="34" charset="0"/>
              </a:rPr>
              <a:t>Flue gas</a:t>
            </a:r>
            <a:br>
              <a:rPr lang="en-GB" sz="1600" b="1" dirty="0">
                <a:solidFill>
                  <a:schemeClr val="bg1"/>
                </a:solidFill>
                <a:cs typeface="Arial" pitchFamily="34" charset="0"/>
              </a:rPr>
            </a:br>
            <a:r>
              <a:rPr lang="en-GB" sz="1600" b="1" dirty="0">
                <a:solidFill>
                  <a:schemeClr val="bg1"/>
                </a:solidFill>
                <a:cs typeface="Arial" pitchFamily="34" charset="0"/>
              </a:rPr>
              <a:t>with AFR</a:t>
            </a:r>
          </a:p>
        </p:txBody>
      </p:sp>
      <p:sp>
        <p:nvSpPr>
          <p:cNvPr id="60" name="Pentagon 59"/>
          <p:cNvSpPr/>
          <p:nvPr/>
        </p:nvSpPr>
        <p:spPr>
          <a:xfrm>
            <a:off x="4160838" y="2133600"/>
            <a:ext cx="1584325" cy="1355725"/>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a:lstStyle/>
          <a:p>
            <a:pPr algn="ctr" fontAlgn="auto">
              <a:spcBef>
                <a:spcPts val="0"/>
              </a:spcBef>
              <a:spcAft>
                <a:spcPts val="0"/>
              </a:spcAft>
              <a:defRPr/>
            </a:pPr>
            <a:r>
              <a:rPr lang="en-GB" sz="1600" b="1" dirty="0">
                <a:solidFill>
                  <a:schemeClr val="tx1"/>
                </a:solidFill>
                <a:cs typeface="Arial" pitchFamily="34" charset="0"/>
              </a:rPr>
              <a:t>Flue gas</a:t>
            </a:r>
            <a:br>
              <a:rPr lang="en-GB" sz="1600" b="1" dirty="0">
                <a:solidFill>
                  <a:schemeClr val="tx1"/>
                </a:solidFill>
                <a:cs typeface="Arial" pitchFamily="34" charset="0"/>
              </a:rPr>
            </a:br>
            <a:r>
              <a:rPr lang="en-GB" sz="1600" b="1" dirty="0">
                <a:solidFill>
                  <a:schemeClr val="tx1"/>
                </a:solidFill>
                <a:cs typeface="Arial" pitchFamily="34" charset="0"/>
              </a:rPr>
              <a:t>w/o AFR</a:t>
            </a:r>
          </a:p>
        </p:txBody>
      </p:sp>
      <p:sp>
        <p:nvSpPr>
          <p:cNvPr id="33" name="Pentagon 32"/>
          <p:cNvSpPr/>
          <p:nvPr/>
        </p:nvSpPr>
        <p:spPr>
          <a:xfrm>
            <a:off x="3081338" y="2133600"/>
            <a:ext cx="852487" cy="1150938"/>
          </a:xfrm>
          <a:prstGeom prst="homePlate">
            <a:avLst>
              <a:gd name="adj" fmla="val 39137"/>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a:lstStyle/>
          <a:p>
            <a:pPr algn="ctr" fontAlgn="auto">
              <a:spcBef>
                <a:spcPts val="0"/>
              </a:spcBef>
              <a:spcAft>
                <a:spcPts val="0"/>
              </a:spcAft>
              <a:defRPr/>
            </a:pPr>
            <a:r>
              <a:rPr lang="en-GB" sz="1200" dirty="0">
                <a:solidFill>
                  <a:schemeClr val="tx1"/>
                </a:solidFill>
                <a:cs typeface="Arial" pitchFamily="34" charset="0"/>
              </a:rPr>
              <a:t>combustion gas</a:t>
            </a:r>
          </a:p>
        </p:txBody>
      </p:sp>
      <p:sp>
        <p:nvSpPr>
          <p:cNvPr id="54279" name="Rectangle 2"/>
          <p:cNvSpPr>
            <a:spLocks noChangeArrowheads="1"/>
          </p:cNvSpPr>
          <p:nvPr/>
        </p:nvSpPr>
        <p:spPr bwMode="auto">
          <a:xfrm>
            <a:off x="466725" y="451520"/>
            <a:ext cx="88787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altLang="de-DE" sz="2400" b="1" dirty="0"/>
              <a:t>AF impact on </a:t>
            </a:r>
            <a:r>
              <a:rPr lang="en-US" altLang="de-DE" sz="2400" b="1" dirty="0">
                <a:solidFill>
                  <a:srgbClr val="FF0000"/>
                </a:solidFill>
              </a:rPr>
              <a:t>exhaust gas quantity </a:t>
            </a:r>
            <a:r>
              <a:rPr lang="en-US" altLang="de-DE" sz="2400" b="1" dirty="0"/>
              <a:t>and </a:t>
            </a:r>
            <a:r>
              <a:rPr lang="en-US" altLang="de-DE" sz="2400" b="1" dirty="0">
                <a:solidFill>
                  <a:srgbClr val="FF0000"/>
                </a:solidFill>
              </a:rPr>
              <a:t>heat consumption</a:t>
            </a:r>
          </a:p>
        </p:txBody>
      </p:sp>
      <p:sp>
        <p:nvSpPr>
          <p:cNvPr id="4" name="Pentagon 3"/>
          <p:cNvSpPr/>
          <p:nvPr/>
        </p:nvSpPr>
        <p:spPr>
          <a:xfrm>
            <a:off x="3081338" y="2133600"/>
            <a:ext cx="1366837" cy="574675"/>
          </a:xfrm>
          <a:prstGeom prst="homePlate">
            <a:avLst/>
          </a:prstGeom>
          <a:solidFill>
            <a:schemeClr val="accent3">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Fuel</a:t>
            </a:r>
          </a:p>
        </p:txBody>
      </p:sp>
      <p:sp>
        <p:nvSpPr>
          <p:cNvPr id="32" name="Pentagon 31"/>
          <p:cNvSpPr/>
          <p:nvPr/>
        </p:nvSpPr>
        <p:spPr>
          <a:xfrm>
            <a:off x="3081338" y="2708275"/>
            <a:ext cx="1373187" cy="576263"/>
          </a:xfrm>
          <a:prstGeom prst="homePlate">
            <a:avLst/>
          </a:prstGeom>
          <a:solidFill>
            <a:srgbClr val="65B0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Air</a:t>
            </a:r>
          </a:p>
        </p:txBody>
      </p:sp>
      <p:sp>
        <p:nvSpPr>
          <p:cNvPr id="34" name="Pentagon 33"/>
          <p:cNvSpPr/>
          <p:nvPr/>
        </p:nvSpPr>
        <p:spPr>
          <a:xfrm>
            <a:off x="3081338" y="1844675"/>
            <a:ext cx="1366837" cy="288925"/>
          </a:xfrm>
          <a:prstGeom prst="homePlate">
            <a:avLst>
              <a:gd name="adj" fmla="val 99889"/>
            </a:avLst>
          </a:prstGeom>
          <a:solidFill>
            <a:srgbClr val="753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Fuel</a:t>
            </a:r>
          </a:p>
        </p:txBody>
      </p:sp>
      <p:sp>
        <p:nvSpPr>
          <p:cNvPr id="6" name="Rectangle 5"/>
          <p:cNvSpPr/>
          <p:nvPr/>
        </p:nvSpPr>
        <p:spPr>
          <a:xfrm>
            <a:off x="1028700" y="2133600"/>
            <a:ext cx="2052638" cy="13557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tx1"/>
                </a:solidFill>
                <a:cs typeface="Arial" pitchFamily="34" charset="0"/>
              </a:rPr>
              <a:t>standard</a:t>
            </a:r>
          </a:p>
        </p:txBody>
      </p:sp>
      <p:sp>
        <p:nvSpPr>
          <p:cNvPr id="37" name="Rectangle 36"/>
          <p:cNvSpPr/>
          <p:nvPr/>
        </p:nvSpPr>
        <p:spPr>
          <a:xfrm>
            <a:off x="1027113" y="1844675"/>
            <a:ext cx="2054225" cy="2889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200" dirty="0">
                <a:solidFill>
                  <a:schemeClr val="tx1"/>
                </a:solidFill>
                <a:cs typeface="Arial" pitchFamily="34" charset="0"/>
              </a:rPr>
              <a:t>water, ash, false air</a:t>
            </a:r>
          </a:p>
        </p:txBody>
      </p:sp>
      <p:sp>
        <p:nvSpPr>
          <p:cNvPr id="38" name="Pentagon 37"/>
          <p:cNvSpPr/>
          <p:nvPr/>
        </p:nvSpPr>
        <p:spPr>
          <a:xfrm>
            <a:off x="3081338" y="3489325"/>
            <a:ext cx="1366837" cy="287338"/>
          </a:xfrm>
          <a:prstGeom prst="homePlate">
            <a:avLst>
              <a:gd name="adj" fmla="val 101311"/>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air</a:t>
            </a:r>
          </a:p>
        </p:txBody>
      </p:sp>
      <p:sp>
        <p:nvSpPr>
          <p:cNvPr id="39" name="Rectangle 38"/>
          <p:cNvSpPr/>
          <p:nvPr/>
        </p:nvSpPr>
        <p:spPr>
          <a:xfrm>
            <a:off x="1028700" y="3776663"/>
            <a:ext cx="2052638" cy="43021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200" dirty="0">
                <a:solidFill>
                  <a:schemeClr val="tx1"/>
                </a:solidFill>
                <a:cs typeface="Arial" pitchFamily="34" charset="0"/>
              </a:rPr>
              <a:t>fluctuations: NCV, t/h </a:t>
            </a:r>
            <a:br>
              <a:rPr lang="en-GB" sz="1200" dirty="0">
                <a:solidFill>
                  <a:schemeClr val="tx1"/>
                </a:solidFill>
                <a:cs typeface="Arial" pitchFamily="34" charset="0"/>
              </a:rPr>
            </a:br>
            <a:r>
              <a:rPr lang="en-GB" sz="1200" dirty="0">
                <a:solidFill>
                  <a:schemeClr val="tx1"/>
                </a:solidFill>
                <a:cs typeface="Arial" pitchFamily="34" charset="0"/>
              </a:rPr>
              <a:t>(to avoid CO)</a:t>
            </a:r>
          </a:p>
        </p:txBody>
      </p:sp>
      <p:sp>
        <p:nvSpPr>
          <p:cNvPr id="44" name="Pentagon 43"/>
          <p:cNvSpPr/>
          <p:nvPr/>
        </p:nvSpPr>
        <p:spPr>
          <a:xfrm>
            <a:off x="3081338" y="3776663"/>
            <a:ext cx="1366837" cy="430212"/>
          </a:xfrm>
          <a:prstGeom prst="homePlate">
            <a:avLst>
              <a:gd name="adj" fmla="val 67983"/>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higher O2</a:t>
            </a:r>
          </a:p>
        </p:txBody>
      </p:sp>
      <p:sp>
        <p:nvSpPr>
          <p:cNvPr id="45" name="Pentagon 44"/>
          <p:cNvSpPr/>
          <p:nvPr/>
        </p:nvSpPr>
        <p:spPr>
          <a:xfrm>
            <a:off x="3081338" y="1412875"/>
            <a:ext cx="1374775" cy="431800"/>
          </a:xfrm>
          <a:prstGeom prst="homePlate">
            <a:avLst>
              <a:gd name="adj" fmla="val 66985"/>
            </a:avLst>
          </a:prstGeom>
          <a:solidFill>
            <a:srgbClr val="753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Fuel</a:t>
            </a:r>
          </a:p>
        </p:txBody>
      </p:sp>
      <p:sp>
        <p:nvSpPr>
          <p:cNvPr id="46" name="Arc 45"/>
          <p:cNvSpPr/>
          <p:nvPr/>
        </p:nvSpPr>
        <p:spPr>
          <a:xfrm flipH="1" flipV="1">
            <a:off x="2865438" y="1700213"/>
            <a:ext cx="889000" cy="4616450"/>
          </a:xfrm>
          <a:prstGeom prst="arc">
            <a:avLst>
              <a:gd name="adj1" fmla="val 21436626"/>
              <a:gd name="adj2" fmla="val 5371348"/>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48" name="Rectangle 47"/>
          <p:cNvSpPr/>
          <p:nvPr/>
        </p:nvSpPr>
        <p:spPr>
          <a:xfrm>
            <a:off x="1027113" y="1128713"/>
            <a:ext cx="2057400" cy="28892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200" dirty="0">
                <a:solidFill>
                  <a:schemeClr val="tx1"/>
                </a:solidFill>
                <a:cs typeface="Arial" pitchFamily="34" charset="0"/>
              </a:rPr>
              <a:t>higher heat loss* (flue gas)</a:t>
            </a:r>
          </a:p>
        </p:txBody>
      </p:sp>
      <p:sp>
        <p:nvSpPr>
          <p:cNvPr id="50" name="Pentagon 49"/>
          <p:cNvSpPr/>
          <p:nvPr/>
        </p:nvSpPr>
        <p:spPr>
          <a:xfrm>
            <a:off x="3081338" y="1125538"/>
            <a:ext cx="1366837" cy="287337"/>
          </a:xfrm>
          <a:prstGeom prst="homePlate">
            <a:avLst>
              <a:gd name="adj" fmla="val 98786"/>
            </a:avLst>
          </a:prstGeom>
          <a:solidFill>
            <a:srgbClr val="753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Fuel</a:t>
            </a:r>
          </a:p>
        </p:txBody>
      </p:sp>
      <p:sp>
        <p:nvSpPr>
          <p:cNvPr id="51" name="Arc 50"/>
          <p:cNvSpPr/>
          <p:nvPr/>
        </p:nvSpPr>
        <p:spPr>
          <a:xfrm rot="16200000" flipV="1">
            <a:off x="-469106" y="2451894"/>
            <a:ext cx="3067050" cy="719138"/>
          </a:xfrm>
          <a:prstGeom prst="arc">
            <a:avLst>
              <a:gd name="adj1" fmla="val 117266"/>
              <a:gd name="adj2" fmla="val 1083891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53" name="Pentagon 52"/>
          <p:cNvSpPr/>
          <p:nvPr/>
        </p:nvSpPr>
        <p:spPr>
          <a:xfrm>
            <a:off x="3081338" y="4203700"/>
            <a:ext cx="1366837" cy="287338"/>
          </a:xfrm>
          <a:prstGeom prst="homePlate">
            <a:avLst>
              <a:gd name="adj" fmla="val 104618"/>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air</a:t>
            </a:r>
          </a:p>
        </p:txBody>
      </p:sp>
      <p:cxnSp>
        <p:nvCxnSpPr>
          <p:cNvPr id="10" name="Straight Arrow Connector 9"/>
          <p:cNvCxnSpPr>
            <a:stCxn id="53" idx="1"/>
          </p:cNvCxnSpPr>
          <p:nvPr/>
        </p:nvCxnSpPr>
        <p:spPr>
          <a:xfrm flipH="1" flipV="1">
            <a:off x="1071563" y="4344988"/>
            <a:ext cx="2009775" cy="158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Pentagon 62"/>
          <p:cNvSpPr/>
          <p:nvPr/>
        </p:nvSpPr>
        <p:spPr>
          <a:xfrm>
            <a:off x="6719888" y="1133475"/>
            <a:ext cx="1938337" cy="3362325"/>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a:lstStyle/>
          <a:p>
            <a:pPr algn="ctr" fontAlgn="auto">
              <a:spcBef>
                <a:spcPts val="0"/>
              </a:spcBef>
              <a:spcAft>
                <a:spcPts val="0"/>
              </a:spcAft>
              <a:defRPr/>
            </a:pPr>
            <a:r>
              <a:rPr lang="en-GB" sz="1600" b="1" dirty="0">
                <a:solidFill>
                  <a:schemeClr val="bg1"/>
                </a:solidFill>
                <a:cs typeface="Arial" pitchFamily="34" charset="0"/>
              </a:rPr>
              <a:t>Flue gas with AFR</a:t>
            </a:r>
          </a:p>
        </p:txBody>
      </p:sp>
      <p:sp>
        <p:nvSpPr>
          <p:cNvPr id="47" name="Pentagon 46"/>
          <p:cNvSpPr/>
          <p:nvPr/>
        </p:nvSpPr>
        <p:spPr>
          <a:xfrm>
            <a:off x="6719888" y="3881438"/>
            <a:ext cx="920750" cy="614362"/>
          </a:xfrm>
          <a:prstGeom prst="homePlate">
            <a:avLst>
              <a:gd name="adj" fmla="val 76264"/>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air</a:t>
            </a:r>
          </a:p>
        </p:txBody>
      </p:sp>
      <p:sp>
        <p:nvSpPr>
          <p:cNvPr id="57" name="Pentagon 56"/>
          <p:cNvSpPr/>
          <p:nvPr/>
        </p:nvSpPr>
        <p:spPr>
          <a:xfrm>
            <a:off x="6719888" y="1133475"/>
            <a:ext cx="960437" cy="2747963"/>
          </a:xfrm>
          <a:prstGeom prst="homePlate">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fontAlgn="auto">
              <a:spcBef>
                <a:spcPts val="0"/>
              </a:spcBef>
              <a:spcAft>
                <a:spcPts val="0"/>
              </a:spcAft>
              <a:defRPr/>
            </a:pPr>
            <a:r>
              <a:rPr lang="en-GB" sz="1600" dirty="0">
                <a:solidFill>
                  <a:schemeClr val="bg1"/>
                </a:solidFill>
                <a:cs typeface="Arial" pitchFamily="34" charset="0"/>
              </a:rPr>
              <a:t>combustion gas</a:t>
            </a:r>
          </a:p>
        </p:txBody>
      </p:sp>
      <p:sp>
        <p:nvSpPr>
          <p:cNvPr id="58" name="Pentagon 57"/>
          <p:cNvSpPr/>
          <p:nvPr/>
        </p:nvSpPr>
        <p:spPr>
          <a:xfrm>
            <a:off x="3081338" y="3284538"/>
            <a:ext cx="1373187" cy="204787"/>
          </a:xfrm>
          <a:prstGeom prst="homePlate">
            <a:avLst>
              <a:gd name="adj" fmla="val 146690"/>
            </a:avLst>
          </a:prstGeom>
          <a:solidFill>
            <a:schemeClr val="accent2">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600" dirty="0">
                <a:solidFill>
                  <a:schemeClr val="bg1"/>
                </a:solidFill>
                <a:cs typeface="Arial" pitchFamily="34" charset="0"/>
              </a:rPr>
              <a:t>excess air</a:t>
            </a:r>
          </a:p>
        </p:txBody>
      </p:sp>
      <p:cxnSp>
        <p:nvCxnSpPr>
          <p:cNvPr id="14" name="Straight Arrow Connector 13"/>
          <p:cNvCxnSpPr/>
          <p:nvPr/>
        </p:nvCxnSpPr>
        <p:spPr>
          <a:xfrm flipV="1">
            <a:off x="5240338" y="1128713"/>
            <a:ext cx="1489075" cy="1004887"/>
          </a:xfrm>
          <a:prstGeom prst="straightConnector1">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5240338" y="3489325"/>
            <a:ext cx="1489075" cy="1006475"/>
          </a:xfrm>
          <a:prstGeom prst="straightConnector1">
            <a:avLst/>
          </a:prstGeom>
          <a:ln>
            <a:solidFill>
              <a:schemeClr val="accent4">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43" name="Arc 42"/>
          <p:cNvSpPr/>
          <p:nvPr/>
        </p:nvSpPr>
        <p:spPr>
          <a:xfrm flipH="1">
            <a:off x="2792413" y="-365125"/>
            <a:ext cx="1355725" cy="3998913"/>
          </a:xfrm>
          <a:prstGeom prst="arc">
            <a:avLst>
              <a:gd name="adj1" fmla="val 1866106"/>
              <a:gd name="adj2" fmla="val 5371348"/>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GB"/>
          </a:p>
        </p:txBody>
      </p:sp>
      <p:sp>
        <p:nvSpPr>
          <p:cNvPr id="71" name="Pentagon 70"/>
          <p:cNvSpPr/>
          <p:nvPr/>
        </p:nvSpPr>
        <p:spPr>
          <a:xfrm>
            <a:off x="3098800" y="5413375"/>
            <a:ext cx="1049338" cy="684213"/>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r>
              <a:rPr lang="en-GB" sz="1600" b="1" dirty="0">
                <a:solidFill>
                  <a:schemeClr val="tx1"/>
                </a:solidFill>
                <a:cs typeface="Arial" pitchFamily="34" charset="0"/>
              </a:rPr>
              <a:t>Flue gas</a:t>
            </a:r>
          </a:p>
        </p:txBody>
      </p:sp>
      <p:sp>
        <p:nvSpPr>
          <p:cNvPr id="18" name="TextBox 17"/>
          <p:cNvSpPr txBox="1">
            <a:spLocks noChangeArrowheads="1"/>
          </p:cNvSpPr>
          <p:nvPr/>
        </p:nvSpPr>
        <p:spPr bwMode="auto">
          <a:xfrm>
            <a:off x="669925" y="5268913"/>
            <a:ext cx="2376488"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GB" altLang="de-DE"/>
              <a:t>Effect in preheater:</a:t>
            </a:r>
            <a:br>
              <a:rPr lang="en-GB" altLang="de-DE"/>
            </a:br>
            <a:r>
              <a:rPr lang="en-GB" altLang="de-DE"/>
              <a:t>energy flows</a:t>
            </a:r>
          </a:p>
        </p:txBody>
      </p:sp>
      <p:sp>
        <p:nvSpPr>
          <p:cNvPr id="76" name="Pentagon 75"/>
          <p:cNvSpPr/>
          <p:nvPr/>
        </p:nvSpPr>
        <p:spPr>
          <a:xfrm>
            <a:off x="6042025" y="5805488"/>
            <a:ext cx="2473325" cy="292100"/>
          </a:xfrm>
          <a:prstGeom prst="homePlate">
            <a:avLst>
              <a:gd name="adj" fmla="val 154114"/>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r>
              <a:rPr lang="en-GB" sz="1600" b="1" dirty="0">
                <a:solidFill>
                  <a:schemeClr val="tx1"/>
                </a:solidFill>
                <a:cs typeface="Arial" pitchFamily="34" charset="0"/>
              </a:rPr>
              <a:t>Flue gas</a:t>
            </a:r>
          </a:p>
        </p:txBody>
      </p:sp>
      <p:sp>
        <p:nvSpPr>
          <p:cNvPr id="79" name="TextBox 78"/>
          <p:cNvSpPr txBox="1">
            <a:spLocks noChangeArrowheads="1"/>
          </p:cNvSpPr>
          <p:nvPr/>
        </p:nvSpPr>
        <p:spPr bwMode="auto">
          <a:xfrm>
            <a:off x="6137275" y="5084763"/>
            <a:ext cx="32797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GB" altLang="de-DE"/>
              <a:t>Heat losses after preheater</a:t>
            </a:r>
          </a:p>
        </p:txBody>
      </p:sp>
      <p:sp>
        <p:nvSpPr>
          <p:cNvPr id="82" name="Rectangle 81"/>
          <p:cNvSpPr/>
          <p:nvPr/>
        </p:nvSpPr>
        <p:spPr>
          <a:xfrm>
            <a:off x="7977188" y="5516563"/>
            <a:ext cx="1584325" cy="28892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GB" sz="1200" dirty="0">
                <a:solidFill>
                  <a:schemeClr val="tx1"/>
                </a:solidFill>
                <a:cs typeface="Arial" pitchFamily="34" charset="0"/>
              </a:rPr>
              <a:t>*higher heat loss</a:t>
            </a:r>
          </a:p>
        </p:txBody>
      </p:sp>
      <p:sp>
        <p:nvSpPr>
          <p:cNvPr id="3" name="TextBox 2"/>
          <p:cNvSpPr txBox="1"/>
          <p:nvPr/>
        </p:nvSpPr>
        <p:spPr>
          <a:xfrm>
            <a:off x="4932698" y="976818"/>
            <a:ext cx="4630680" cy="584775"/>
          </a:xfrm>
          <a:prstGeom prst="rect">
            <a:avLst/>
          </a:prstGeom>
          <a:solidFill>
            <a:schemeClr val="bg1"/>
          </a:solidFill>
          <a:ln>
            <a:solidFill>
              <a:srgbClr val="FF0000"/>
            </a:solidFill>
          </a:ln>
        </p:spPr>
        <p:txBody>
          <a:bodyPr wrap="square" rtlCol="0">
            <a:spAutoFit/>
          </a:bodyPr>
          <a:lstStyle/>
          <a:p>
            <a:r>
              <a:rPr lang="en-GB" sz="1600" dirty="0" smtClean="0">
                <a:latin typeface="Arial" pitchFamily="34" charset="0"/>
                <a:cs typeface="Arial" pitchFamily="34" charset="0"/>
              </a:rPr>
              <a:t>Arrows are schematic, not in real proportion</a:t>
            </a:r>
          </a:p>
          <a:p>
            <a:r>
              <a:rPr lang="en-GB" sz="1600" dirty="0" smtClean="0">
                <a:latin typeface="Arial" pitchFamily="34" charset="0"/>
                <a:cs typeface="Arial" pitchFamily="34" charset="0"/>
              </a:rPr>
              <a:t>Realistic range of heat / flue gas increase: 0-15%</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29</a:t>
            </a:fld>
            <a:endParaRPr lang="en-US" noProof="0" dirty="0"/>
          </a:p>
        </p:txBody>
      </p:sp>
    </p:spTree>
    <p:extLst>
      <p:ext uri="{BB962C8B-B14F-4D97-AF65-F5344CB8AC3E}">
        <p14:creationId xmlns:p14="http://schemas.microsoft.com/office/powerpoint/2010/main" xmlns="" val="2812418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2" grpId="0" animBg="1"/>
      <p:bldP spid="60" grpId="0" animBg="1"/>
      <p:bldP spid="33" grpId="0" animBg="1"/>
      <p:bldP spid="4" grpId="0" animBg="1"/>
      <p:bldP spid="32" grpId="0" animBg="1"/>
      <p:bldP spid="34" grpId="0" animBg="1"/>
      <p:bldP spid="6" grpId="0" animBg="1"/>
      <p:bldP spid="37" grpId="0" animBg="1"/>
      <p:bldP spid="38" grpId="0" animBg="1"/>
      <p:bldP spid="39" grpId="0" animBg="1"/>
      <p:bldP spid="44" grpId="0" animBg="1"/>
      <p:bldP spid="45" grpId="0" animBg="1"/>
      <p:bldP spid="48" grpId="0" animBg="1"/>
      <p:bldP spid="50" grpId="0" animBg="1"/>
      <p:bldP spid="53" grpId="0" animBg="1"/>
      <p:bldP spid="63" grpId="0" animBg="1"/>
      <p:bldP spid="47" grpId="0" animBg="1"/>
      <p:bldP spid="57" grpId="0" animBg="1"/>
      <p:bldP spid="58" grpId="0" animBg="1"/>
      <p:bldP spid="71" grpId="0" animBg="1"/>
      <p:bldP spid="18" grpId="0"/>
      <p:bldP spid="76" grpId="0" animBg="1"/>
      <p:bldP spid="79" grpId="0"/>
      <p:bldP spid="8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124743"/>
            <a:ext cx="8785223" cy="1440161"/>
          </a:xfrm>
        </p:spPr>
        <p:txBody>
          <a:bodyPr/>
          <a:lstStyle/>
          <a:p>
            <a:r>
              <a:rPr lang="en-US" sz="1800" dirty="0" smtClean="0"/>
              <a:t>What is the LH %TSR by end March 2016?</a:t>
            </a:r>
          </a:p>
          <a:p>
            <a:r>
              <a:rPr lang="en-US" sz="1800" dirty="0" smtClean="0"/>
              <a:t>Are we ahead or behind the Budget?</a:t>
            </a:r>
          </a:p>
          <a:p>
            <a:r>
              <a:rPr lang="en-US" sz="1800" dirty="0" smtClean="0"/>
              <a:t>What is the average cost of GJ? (overall and AF)</a:t>
            </a:r>
          </a:p>
          <a:p>
            <a:r>
              <a:rPr lang="en-US" sz="1800" dirty="0" smtClean="0"/>
              <a:t>What about financial results (GAV)?</a:t>
            </a:r>
          </a:p>
          <a:p>
            <a:endParaRPr lang="en-US" sz="2000" dirty="0" smtClean="0"/>
          </a:p>
          <a:p>
            <a:endParaRPr lang="en-US" sz="2000" dirty="0" smtClean="0"/>
          </a:p>
          <a:p>
            <a:endParaRPr lang="en-US" sz="2000" dirty="0" smtClean="0"/>
          </a:p>
          <a:p>
            <a:endParaRPr lang="en-US" dirty="0"/>
          </a:p>
        </p:txBody>
      </p:sp>
      <p:sp>
        <p:nvSpPr>
          <p:cNvPr id="4" name="Title 3"/>
          <p:cNvSpPr>
            <a:spLocks noGrp="1"/>
          </p:cNvSpPr>
          <p:nvPr>
            <p:ph type="title"/>
          </p:nvPr>
        </p:nvSpPr>
        <p:spPr/>
        <p:txBody>
          <a:bodyPr/>
          <a:lstStyle/>
          <a:p>
            <a:r>
              <a:rPr lang="en-US" dirty="0" smtClean="0"/>
              <a:t>AFR results to date</a:t>
            </a:r>
            <a:endParaRPr lang="en-US" dirty="0"/>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3</a:t>
            </a:fld>
            <a:endParaRPr lang="en-US" noProof="0" dirty="0"/>
          </a:p>
        </p:txBody>
      </p:sp>
      <p:grpSp>
        <p:nvGrpSpPr>
          <p:cNvPr id="12" name="Group 11"/>
          <p:cNvGrpSpPr/>
          <p:nvPr/>
        </p:nvGrpSpPr>
        <p:grpSpPr>
          <a:xfrm>
            <a:off x="344488" y="1124744"/>
            <a:ext cx="9361040" cy="5112568"/>
            <a:chOff x="200472" y="1196752"/>
            <a:chExt cx="9505056" cy="5106888"/>
          </a:xfrm>
        </p:grpSpPr>
        <p:pic>
          <p:nvPicPr>
            <p:cNvPr id="9"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0472" y="1196752"/>
              <a:ext cx="5090649" cy="4392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25496" y="1197306"/>
              <a:ext cx="4176464" cy="23092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425496" y="3576225"/>
              <a:ext cx="4280032" cy="27274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193793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560388" y="1124743"/>
            <a:ext cx="8785223" cy="5112544"/>
          </a:xfrm>
          <a:prstGeom prst="rect">
            <a:avLst/>
          </a:prstGeom>
        </p:spPr>
        <p:txBody>
          <a:bodyPr/>
          <a:lst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1800" dirty="0" smtClean="0"/>
          </a:p>
          <a:p>
            <a:endParaRPr lang="en-GB" sz="1800" dirty="0"/>
          </a:p>
          <a:p>
            <a:endParaRPr lang="en-GB" sz="1800" dirty="0" smtClean="0"/>
          </a:p>
          <a:p>
            <a:endParaRPr lang="en-GB" sz="1800" dirty="0"/>
          </a:p>
          <a:p>
            <a:endParaRPr lang="en-GB" sz="1800" dirty="0" smtClean="0"/>
          </a:p>
          <a:p>
            <a:endParaRPr lang="en-GB" sz="1800" dirty="0"/>
          </a:p>
          <a:p>
            <a:endParaRPr lang="en-GB" sz="1800" dirty="0" smtClean="0"/>
          </a:p>
          <a:p>
            <a:endParaRPr lang="en-GB" sz="1800" dirty="0" smtClean="0"/>
          </a:p>
          <a:p>
            <a:pPr marL="0" indent="0">
              <a:buNone/>
            </a:pPr>
            <a:endParaRPr lang="en-GB" sz="1800" dirty="0" smtClean="0"/>
          </a:p>
          <a:p>
            <a:pPr marL="0" indent="0">
              <a:buNone/>
            </a:pPr>
            <a:r>
              <a:rPr lang="en-GB" sz="1800" dirty="0" smtClean="0">
                <a:solidFill>
                  <a:srgbClr val="00B050"/>
                </a:solidFill>
              </a:rPr>
              <a:t>Example:</a:t>
            </a:r>
          </a:p>
          <a:p>
            <a:pPr>
              <a:buClr>
                <a:schemeClr val="tx2"/>
              </a:buClr>
            </a:pPr>
            <a:r>
              <a:rPr lang="en-GB" sz="1800" dirty="0" smtClean="0">
                <a:solidFill>
                  <a:srgbClr val="00B050"/>
                </a:solidFill>
              </a:rPr>
              <a:t>30% TSR, average AF moisture 20%, no ash, NCV 18 GJ/t AF, STEC 3.4 GJ/t clinker, 1% additional O2 required to avoid CO.</a:t>
            </a:r>
            <a:endParaRPr lang="en-GB" sz="1800" dirty="0">
              <a:solidFill>
                <a:srgbClr val="00B050"/>
              </a:solidFill>
            </a:endParaRPr>
          </a:p>
          <a:p>
            <a:pPr lvl="1">
              <a:buClr>
                <a:schemeClr val="tx2"/>
              </a:buClr>
            </a:pPr>
            <a:r>
              <a:rPr lang="en-GB" sz="1600" dirty="0" smtClean="0">
                <a:solidFill>
                  <a:srgbClr val="00B050"/>
                </a:solidFill>
              </a:rPr>
              <a:t>Additional excess air (O</a:t>
            </a:r>
            <a:r>
              <a:rPr lang="en-GB" sz="1600" baseline="-25000" dirty="0" smtClean="0">
                <a:solidFill>
                  <a:srgbClr val="00B050"/>
                </a:solidFill>
              </a:rPr>
              <a:t>2</a:t>
            </a:r>
            <a:r>
              <a:rPr lang="en-GB" sz="1600" dirty="0" smtClean="0">
                <a:solidFill>
                  <a:srgbClr val="00B050"/>
                </a:solidFill>
              </a:rPr>
              <a:t>): 0.018 * 3.4 = 0.061 GJ/t cli</a:t>
            </a:r>
          </a:p>
          <a:p>
            <a:pPr lvl="1">
              <a:buClr>
                <a:schemeClr val="tx2"/>
              </a:buClr>
            </a:pPr>
            <a:r>
              <a:rPr lang="en-GB" sz="1600" dirty="0" smtClean="0">
                <a:solidFill>
                  <a:srgbClr val="00B050"/>
                </a:solidFill>
              </a:rPr>
              <a:t>Water: 0.3 * 3.4 / 18 * 0.2 = 0.011 t water/t cli   </a:t>
            </a:r>
            <a:r>
              <a:rPr lang="en-GB" sz="1600" dirty="0" smtClean="0">
                <a:solidFill>
                  <a:srgbClr val="00B050"/>
                </a:solidFill>
                <a:sym typeface="Wingdings" panose="05000000000000000000" pitchFamily="2" charset="2"/>
              </a:rPr>
              <a:t> * 2.15 GJ/t water = 0.024 GJ/t cli</a:t>
            </a:r>
          </a:p>
          <a:p>
            <a:pPr>
              <a:buClr>
                <a:schemeClr val="tx2"/>
              </a:buClr>
            </a:pPr>
            <a:r>
              <a:rPr lang="en-GB" sz="1800" dirty="0" smtClean="0">
                <a:solidFill>
                  <a:srgbClr val="00B050"/>
                </a:solidFill>
                <a:sym typeface="Wingdings" panose="05000000000000000000" pitchFamily="2" charset="2"/>
              </a:rPr>
              <a:t>Total: 0.061</a:t>
            </a:r>
            <a:r>
              <a:rPr lang="en-GB" sz="1800" dirty="0" smtClean="0">
                <a:solidFill>
                  <a:srgbClr val="00B050"/>
                </a:solidFill>
              </a:rPr>
              <a:t> + 0.024 = 0.085 GJ/t cli = + 85 kJ/kg cli.</a:t>
            </a:r>
          </a:p>
          <a:p>
            <a:endParaRPr lang="en-GB" sz="1800" dirty="0"/>
          </a:p>
        </p:txBody>
      </p:sp>
      <p:sp>
        <p:nvSpPr>
          <p:cNvPr id="282626" name="Rectangle 2"/>
          <p:cNvSpPr>
            <a:spLocks noGrp="1" noChangeArrowheads="1"/>
          </p:cNvSpPr>
          <p:nvPr>
            <p:ph type="title"/>
          </p:nvPr>
        </p:nvSpPr>
        <p:spPr/>
        <p:txBody>
          <a:bodyPr/>
          <a:lstStyle/>
          <a:p>
            <a:r>
              <a:rPr lang="en-US" dirty="0" smtClean="0">
                <a:solidFill>
                  <a:srgbClr val="FF0000"/>
                </a:solidFill>
              </a:rPr>
              <a:t>Impacts </a:t>
            </a:r>
            <a:r>
              <a:rPr lang="en-US" dirty="0">
                <a:solidFill>
                  <a:srgbClr val="FF0000"/>
                </a:solidFill>
              </a:rPr>
              <a:t>on heat </a:t>
            </a:r>
            <a:r>
              <a:rPr lang="en-US" dirty="0" smtClean="0">
                <a:solidFill>
                  <a:srgbClr val="FF0000"/>
                </a:solidFill>
              </a:rPr>
              <a:t>consumption </a:t>
            </a:r>
            <a:r>
              <a:rPr lang="en-US" dirty="0" smtClean="0"/>
              <a:t>can be quantified the with FMO based on the LGF* Study</a:t>
            </a:r>
            <a:endParaRPr lang="en-US" dirty="0"/>
          </a:p>
        </p:txBody>
      </p:sp>
      <p:sp>
        <p:nvSpPr>
          <p:cNvPr id="282690" name="Text Box 66"/>
          <p:cNvSpPr txBox="1">
            <a:spLocks noChangeArrowheads="1"/>
          </p:cNvSpPr>
          <p:nvPr/>
        </p:nvSpPr>
        <p:spPr bwMode="auto">
          <a:xfrm>
            <a:off x="4536110" y="1340768"/>
            <a:ext cx="3849522" cy="1031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95000"/>
              </a:lnSpc>
              <a:spcBef>
                <a:spcPct val="10000"/>
              </a:spcBef>
              <a:buFontTx/>
              <a:buNone/>
            </a:pPr>
            <a:r>
              <a:rPr lang="en-US" sz="1000" dirty="0"/>
              <a:t>Note: For proper application of above factors consult definitions/explanations in the LGF study</a:t>
            </a:r>
          </a:p>
          <a:p>
            <a:pPr>
              <a:lnSpc>
                <a:spcPct val="95000"/>
              </a:lnSpc>
              <a:spcBef>
                <a:spcPct val="10000"/>
              </a:spcBef>
              <a:buFontTx/>
              <a:buNone/>
            </a:pPr>
            <a:r>
              <a:rPr lang="en-US" sz="1000" dirty="0" smtClean="0"/>
              <a:t>q: specific heat consumption [e.g. 3.2 GJ/t clinker]</a:t>
            </a:r>
            <a:endParaRPr lang="en-US" sz="1000" dirty="0"/>
          </a:p>
          <a:p>
            <a:pPr>
              <a:lnSpc>
                <a:spcPct val="95000"/>
              </a:lnSpc>
              <a:spcBef>
                <a:spcPct val="10000"/>
              </a:spcBef>
              <a:buFontTx/>
              <a:buNone/>
            </a:pPr>
            <a:r>
              <a:rPr lang="en-US" sz="1000" b="1" dirty="0"/>
              <a:t>* When </a:t>
            </a:r>
            <a:r>
              <a:rPr lang="en-US" sz="1000" b="1" dirty="0" err="1" smtClean="0"/>
              <a:t>when</a:t>
            </a:r>
            <a:r>
              <a:rPr lang="en-US" sz="1000" b="1" dirty="0" smtClean="0"/>
              <a:t> </a:t>
            </a:r>
            <a:r>
              <a:rPr lang="en-US" sz="1000" b="1" dirty="0"/>
              <a:t>injecting pure water </a:t>
            </a:r>
            <a:r>
              <a:rPr lang="en-US" sz="1000" b="1" dirty="0" smtClean="0">
                <a:sym typeface="Wingdings" panose="05000000000000000000" pitchFamily="2" charset="2"/>
              </a:rPr>
              <a:t> </a:t>
            </a:r>
            <a:r>
              <a:rPr lang="en-US" sz="1000" b="1" dirty="0" smtClean="0"/>
              <a:t>4.6 </a:t>
            </a:r>
            <a:r>
              <a:rPr lang="en-US" sz="1000" b="1" dirty="0"/>
              <a:t>GJ/tH</a:t>
            </a:r>
            <a:r>
              <a:rPr lang="en-US" sz="1000" b="1" baseline="-25000" dirty="0"/>
              <a:t>2</a:t>
            </a:r>
            <a:r>
              <a:rPr lang="en-US" sz="1000" b="1" dirty="0"/>
              <a:t>O</a:t>
            </a:r>
          </a:p>
          <a:p>
            <a:pPr>
              <a:lnSpc>
                <a:spcPct val="95000"/>
              </a:lnSpc>
              <a:spcBef>
                <a:spcPct val="10000"/>
              </a:spcBef>
              <a:buFontTx/>
              <a:buNone/>
            </a:pPr>
            <a:r>
              <a:rPr lang="en-US" sz="1000" dirty="0"/>
              <a:t>** 0.7 GJ/kNm</a:t>
            </a:r>
            <a:r>
              <a:rPr lang="en-US" sz="1000" baseline="30000" dirty="0"/>
              <a:t>3 </a:t>
            </a:r>
            <a:r>
              <a:rPr lang="en-US" sz="1000" dirty="0"/>
              <a:t>applies for Wet kilns only</a:t>
            </a:r>
          </a:p>
          <a:p>
            <a:pPr>
              <a:lnSpc>
                <a:spcPct val="95000"/>
              </a:lnSpc>
              <a:spcBef>
                <a:spcPct val="10000"/>
              </a:spcBef>
              <a:buFontTx/>
              <a:buNone/>
            </a:pPr>
            <a:r>
              <a:rPr lang="en-US" sz="1000" dirty="0"/>
              <a:t>*** Oxygen increase after last addition of </a:t>
            </a:r>
            <a:r>
              <a:rPr lang="en-US" sz="1000" dirty="0" smtClean="0"/>
              <a:t>fuel.</a:t>
            </a:r>
            <a:endParaRPr lang="en-US" sz="1000" dirty="0"/>
          </a:p>
        </p:txBody>
      </p:sp>
      <p:sp>
        <p:nvSpPr>
          <p:cNvPr id="6" name="TextBox 5"/>
          <p:cNvSpPr txBox="1"/>
          <p:nvPr/>
        </p:nvSpPr>
        <p:spPr>
          <a:xfrm>
            <a:off x="4520952" y="1032991"/>
            <a:ext cx="1776448" cy="307777"/>
          </a:xfrm>
          <a:prstGeom prst="rect">
            <a:avLst/>
          </a:prstGeom>
          <a:noFill/>
        </p:spPr>
        <p:txBody>
          <a:bodyPr wrap="none" rtlCol="0">
            <a:spAutoFit/>
          </a:bodyPr>
          <a:lstStyle/>
          <a:p>
            <a:r>
              <a:rPr lang="en-GB" sz="1400" dirty="0" smtClean="0">
                <a:latin typeface="Arial" pitchFamily="34" charset="0"/>
                <a:cs typeface="Arial" pitchFamily="34" charset="0"/>
              </a:rPr>
              <a:t>LGF*: Low grad fuel</a:t>
            </a:r>
          </a:p>
        </p:txBody>
      </p:sp>
      <p:graphicFrame>
        <p:nvGraphicFramePr>
          <p:cNvPr id="2" name="Table 1"/>
          <p:cNvGraphicFramePr>
            <a:graphicFrameLocks noGrp="1"/>
          </p:cNvGraphicFramePr>
          <p:nvPr>
            <p:extLst>
              <p:ext uri="{D42A27DB-BD31-4B8C-83A1-F6EECF244321}">
                <p14:modId xmlns:p14="http://schemas.microsoft.com/office/powerpoint/2010/main" xmlns="" val="1921790111"/>
              </p:ext>
            </p:extLst>
          </p:nvPr>
        </p:nvGraphicFramePr>
        <p:xfrm>
          <a:off x="581294" y="1124744"/>
          <a:ext cx="3511352" cy="2664296"/>
        </p:xfrm>
        <a:graphic>
          <a:graphicData uri="http://schemas.openxmlformats.org/drawingml/2006/table">
            <a:tbl>
              <a:tblPr/>
              <a:tblGrid>
                <a:gridCol w="1316747"/>
                <a:gridCol w="1063941"/>
                <a:gridCol w="1130664"/>
              </a:tblGrid>
              <a:tr h="520326">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US" sz="1200" b="1" i="0" u="none" strike="noStrike" cap="none" normalizeH="0" baseline="0" dirty="0" smtClean="0">
                        <a:ln>
                          <a:noFill/>
                        </a:ln>
                        <a:solidFill>
                          <a:schemeClr val="tx1"/>
                        </a:solidFill>
                        <a:effectLst/>
                        <a:latin typeface="Arial" pitchFamily="34"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Influence factor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Impact on heat consumption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de-CH"/>
                    </a:p>
                  </a:txBody>
                  <a:tcPr/>
                </a:tc>
              </a:tr>
              <a:tr h="471494">
                <a:tc vMerge="1">
                  <a:txBody>
                    <a:bodyPr/>
                    <a:lstStyle/>
                    <a:p>
                      <a:endParaRPr lang="de-CH"/>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Unit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All kilns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31591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Water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GJ/t H</a:t>
                      </a:r>
                      <a:r>
                        <a:rPr kumimoji="0" lang="en-US" sz="1200" b="0" i="0" u="none" strike="noStrike" cap="none" normalizeH="0" baseline="-25000" dirty="0" smtClean="0">
                          <a:ln>
                            <a:noFill/>
                          </a:ln>
                          <a:solidFill>
                            <a:schemeClr val="tx1"/>
                          </a:solidFill>
                          <a:effectLst/>
                          <a:latin typeface="Arial" pitchFamily="34" charset="0"/>
                        </a:rPr>
                        <a:t>2</a:t>
                      </a:r>
                      <a:r>
                        <a:rPr kumimoji="0" lang="en-US" sz="1200" b="0" i="0" u="none" strike="noStrike" cap="none" normalizeH="0" baseline="0" dirty="0" smtClean="0">
                          <a:ln>
                            <a:noFill/>
                          </a:ln>
                          <a:solidFill>
                            <a:schemeClr val="tx1"/>
                          </a:solidFill>
                          <a:effectLst/>
                          <a:latin typeface="Arial" pitchFamily="34" charset="0"/>
                        </a:rPr>
                        <a:t>O</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2.15 (4.6)*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315912">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smtClean="0">
                          <a:ln>
                            <a:noFill/>
                          </a:ln>
                          <a:solidFill>
                            <a:schemeClr val="tx1"/>
                          </a:solidFill>
                          <a:effectLst/>
                          <a:latin typeface="Arial" pitchFamily="34" charset="0"/>
                        </a:rPr>
                        <a:t>Ash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smtClean="0">
                          <a:ln>
                            <a:noFill/>
                          </a:ln>
                          <a:solidFill>
                            <a:schemeClr val="tx1"/>
                          </a:solidFill>
                          <a:effectLst/>
                          <a:latin typeface="Arial" pitchFamily="34" charset="0"/>
                        </a:rPr>
                        <a:t>GJ/t ash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52032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Add. transp.  air (false air)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GJ/kNm</a:t>
                      </a:r>
                      <a:r>
                        <a:rPr kumimoji="0" lang="en-US" sz="1200" b="0" i="0" u="none" strike="noStrike" cap="none" normalizeH="0" baseline="30000" dirty="0" smtClean="0">
                          <a:ln>
                            <a:noFill/>
                          </a:ln>
                          <a:solidFill>
                            <a:schemeClr val="tx1"/>
                          </a:solidFill>
                          <a:effectLst/>
                          <a:latin typeface="Arial" pitchFamily="34"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1.0 (0.7)**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520326">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Oxygen level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 q per % O</a:t>
                      </a:r>
                      <a:r>
                        <a:rPr kumimoji="0" lang="en-US" sz="1200" b="0" i="0" u="none" strike="noStrike" cap="none" normalizeH="0" baseline="-25000" dirty="0" smtClean="0">
                          <a:ln>
                            <a:noFill/>
                          </a:ln>
                          <a:solidFill>
                            <a:schemeClr val="tx1"/>
                          </a:solidFill>
                          <a:effectLst/>
                          <a:latin typeface="Arial" pitchFamily="34"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1.8***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bl>
          </a:graphicData>
        </a:graphic>
      </p:graphicFrame>
      <p:sp>
        <p:nvSpPr>
          <p:cNvPr id="12" name="TextBox 11"/>
          <p:cNvSpPr txBox="1"/>
          <p:nvPr/>
        </p:nvSpPr>
        <p:spPr>
          <a:xfrm>
            <a:off x="4587346" y="2492896"/>
            <a:ext cx="4951997" cy="1323439"/>
          </a:xfrm>
          <a:prstGeom prst="rect">
            <a:avLst/>
          </a:prstGeom>
          <a:noFill/>
          <a:ln>
            <a:solidFill>
              <a:schemeClr val="tx1"/>
            </a:solidFill>
          </a:ln>
        </p:spPr>
        <p:txBody>
          <a:bodyPr wrap="none" rtlCol="0">
            <a:spAutoFit/>
          </a:bodyPr>
          <a:lstStyle/>
          <a:p>
            <a:r>
              <a:rPr lang="en-GB" sz="1600" dirty="0" smtClean="0">
                <a:latin typeface="Arial" pitchFamily="34" charset="0"/>
                <a:cs typeface="Arial" pitchFamily="34" charset="0"/>
              </a:rPr>
              <a:t>Gas bypass (Cl) also increases heat consumption:</a:t>
            </a:r>
          </a:p>
          <a:p>
            <a:r>
              <a:rPr lang="en-GB" sz="1600" dirty="0" smtClean="0">
                <a:latin typeface="Arial" pitchFamily="34" charset="0"/>
                <a:cs typeface="Arial" pitchFamily="34" charset="0"/>
              </a:rPr>
              <a:t>+ 10 MJ/t clinker per 1% bypass rate (</a:t>
            </a:r>
            <a:r>
              <a:rPr lang="en-GB" sz="1600" dirty="0" err="1" smtClean="0">
                <a:latin typeface="Arial" pitchFamily="34" charset="0"/>
                <a:cs typeface="Arial" pitchFamily="34" charset="0"/>
              </a:rPr>
              <a:t>calciner</a:t>
            </a:r>
            <a:r>
              <a:rPr lang="en-GB" sz="1600" dirty="0" smtClean="0">
                <a:latin typeface="Arial" pitchFamily="34" charset="0"/>
                <a:cs typeface="Arial" pitchFamily="34" charset="0"/>
              </a:rPr>
              <a:t> kiln)</a:t>
            </a:r>
          </a:p>
          <a:p>
            <a:r>
              <a:rPr lang="en-GB" sz="1600" dirty="0" smtClean="0">
                <a:latin typeface="Arial" pitchFamily="34" charset="0"/>
                <a:cs typeface="Arial" pitchFamily="34" charset="0"/>
              </a:rPr>
              <a:t>+ 20 </a:t>
            </a:r>
            <a:r>
              <a:rPr lang="en-GB" sz="1600" dirty="0">
                <a:latin typeface="Arial" pitchFamily="34" charset="0"/>
                <a:cs typeface="Arial" pitchFamily="34" charset="0"/>
              </a:rPr>
              <a:t>MJ/t clinker per 1% bypass rate </a:t>
            </a:r>
            <a:r>
              <a:rPr lang="en-GB" sz="1600" dirty="0" smtClean="0">
                <a:latin typeface="Arial" pitchFamily="34" charset="0"/>
                <a:cs typeface="Arial" pitchFamily="34" charset="0"/>
              </a:rPr>
              <a:t>(preheater </a:t>
            </a:r>
            <a:r>
              <a:rPr lang="en-GB" sz="1600" dirty="0">
                <a:latin typeface="Arial" pitchFamily="34" charset="0"/>
                <a:cs typeface="Arial" pitchFamily="34" charset="0"/>
              </a:rPr>
              <a:t>kiln</a:t>
            </a:r>
            <a:r>
              <a:rPr lang="en-GB" sz="1600" dirty="0" smtClean="0">
                <a:latin typeface="Arial" pitchFamily="34" charset="0"/>
                <a:cs typeface="Arial" pitchFamily="34" charset="0"/>
              </a:rPr>
              <a:t>)</a:t>
            </a:r>
            <a:br>
              <a:rPr lang="en-GB" sz="1600" dirty="0" smtClean="0">
                <a:latin typeface="Arial" pitchFamily="34" charset="0"/>
                <a:cs typeface="Arial" pitchFamily="34" charset="0"/>
              </a:rPr>
            </a:br>
            <a:r>
              <a:rPr lang="en-GB" sz="1600" dirty="0" smtClean="0">
                <a:latin typeface="Arial" pitchFamily="34" charset="0"/>
                <a:cs typeface="Arial" pitchFamily="34" charset="0"/>
              </a:rPr>
              <a:t/>
            </a:r>
            <a:br>
              <a:rPr lang="en-GB" sz="1600" dirty="0" smtClean="0">
                <a:latin typeface="Arial" pitchFamily="34" charset="0"/>
                <a:cs typeface="Arial" pitchFamily="34" charset="0"/>
              </a:rPr>
            </a:br>
            <a:r>
              <a:rPr lang="en-GB" sz="1600" dirty="0">
                <a:latin typeface="Arial" pitchFamily="34" charset="0"/>
                <a:cs typeface="Arial" pitchFamily="34" charset="0"/>
              </a:rPr>
              <a:t>T</a:t>
            </a:r>
            <a:r>
              <a:rPr lang="en-GB" sz="1600" dirty="0" smtClean="0">
                <a:latin typeface="Arial" pitchFamily="34" charset="0"/>
                <a:cs typeface="Arial" pitchFamily="34" charset="0"/>
              </a:rPr>
              <a:t>ypical bypass rate: 5-10%</a:t>
            </a:r>
            <a:endParaRPr lang="en-GB" sz="1600" dirty="0">
              <a:latin typeface="Arial" pitchFamily="34" charset="0"/>
              <a:cs typeface="Arial" pitchFamily="34" charset="0"/>
            </a:endParaRPr>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
        <p:nvSpPr>
          <p:cNvPr id="4" name="Slide Number Placeholder 3"/>
          <p:cNvSpPr>
            <a:spLocks noGrp="1"/>
          </p:cNvSpPr>
          <p:nvPr>
            <p:ph type="sldNum" sz="quarter" idx="12"/>
          </p:nvPr>
        </p:nvSpPr>
        <p:spPr/>
        <p:txBody>
          <a:bodyPr/>
          <a:lstStyle/>
          <a:p>
            <a:fld id="{2485B633-6863-4B84-8019-F125347A66EC}" type="slidenum">
              <a:rPr lang="en-US" noProof="0" smtClean="0"/>
              <a:pPr/>
              <a:t>30</a:t>
            </a:fld>
            <a:endParaRPr lang="en-US" noProof="0" dirty="0"/>
          </a:p>
        </p:txBody>
      </p:sp>
    </p:spTree>
    <p:extLst>
      <p:ext uri="{BB962C8B-B14F-4D97-AF65-F5344CB8AC3E}">
        <p14:creationId xmlns:p14="http://schemas.microsoft.com/office/powerpoint/2010/main" xmlns="" val="86824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5" name="Picture 5"/>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496616" y="1120775"/>
            <a:ext cx="7056784" cy="50326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58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2"/>
          <p:cNvSpPr>
            <a:spLocks noGrp="1" noChangeArrowheads="1"/>
          </p:cNvSpPr>
          <p:nvPr>
            <p:ph type="title"/>
          </p:nvPr>
        </p:nvSpPr>
        <p:spPr/>
        <p:txBody>
          <a:bodyPr/>
          <a:lstStyle/>
          <a:p>
            <a:r>
              <a:rPr lang="en-US" altLang="de-DE" dirty="0"/>
              <a:t>High AFR use increases specific heat consumption, correlating with solid AFR (example LD)</a:t>
            </a:r>
            <a:endParaRPr lang="en-US" dirty="0"/>
          </a:p>
        </p:txBody>
      </p:sp>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322204036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smtClean="0"/>
              <a:t>AF use may impact </a:t>
            </a:r>
            <a:r>
              <a:rPr lang="en-US" dirty="0" smtClean="0">
                <a:solidFill>
                  <a:srgbClr val="FF0000"/>
                </a:solidFill>
              </a:rPr>
              <a:t>kiln production rate </a:t>
            </a:r>
            <a:r>
              <a:rPr lang="en-US" dirty="0" smtClean="0"/>
              <a:t>if </a:t>
            </a:r>
            <a:r>
              <a:rPr lang="en-US" dirty="0" smtClean="0">
                <a:solidFill>
                  <a:srgbClr val="FF0000"/>
                </a:solidFill>
              </a:rPr>
              <a:t>exhaust gas handling capacity</a:t>
            </a:r>
            <a:r>
              <a:rPr lang="en-US" dirty="0" smtClean="0"/>
              <a:t> is a limited</a:t>
            </a:r>
            <a:endParaRPr lang="en-US" dirty="0"/>
          </a:p>
        </p:txBody>
      </p:sp>
      <p:pic>
        <p:nvPicPr>
          <p:cNvPr id="11" name="Picture 4" descr="D:\Users\mhinkel\AppData\Local\Temp\SNAGHTML937715.PNG"/>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1628073" y="2588816"/>
            <a:ext cx="6515100" cy="3038476"/>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Line 1043"/>
          <p:cNvSpPr>
            <a:spLocks noChangeShapeType="1"/>
          </p:cNvSpPr>
          <p:nvPr/>
        </p:nvSpPr>
        <p:spPr bwMode="auto">
          <a:xfrm flipH="1" flipV="1">
            <a:off x="7412171" y="3248362"/>
            <a:ext cx="168290" cy="659450"/>
          </a:xfrm>
          <a:prstGeom prst="line">
            <a:avLst/>
          </a:prstGeom>
          <a:noFill/>
          <a:ln w="25400">
            <a:solidFill>
              <a:srgbClr val="FF1100"/>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8" name="Line 1043"/>
          <p:cNvSpPr>
            <a:spLocks noChangeShapeType="1"/>
          </p:cNvSpPr>
          <p:nvPr/>
        </p:nvSpPr>
        <p:spPr bwMode="auto">
          <a:xfrm flipH="1" flipV="1">
            <a:off x="4885622" y="5109097"/>
            <a:ext cx="365203" cy="792088"/>
          </a:xfrm>
          <a:prstGeom prst="line">
            <a:avLst/>
          </a:prstGeom>
          <a:noFill/>
          <a:ln w="25400">
            <a:solidFill>
              <a:srgbClr val="FF1100"/>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9" name="Text Box 1036"/>
          <p:cNvSpPr txBox="1">
            <a:spLocks noChangeArrowheads="1"/>
          </p:cNvSpPr>
          <p:nvPr/>
        </p:nvSpPr>
        <p:spPr bwMode="auto">
          <a:xfrm>
            <a:off x="4161275" y="5865228"/>
            <a:ext cx="2179100"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ct val="0"/>
              </a:spcAft>
              <a:buClrTx/>
              <a:buSzTx/>
              <a:buFontTx/>
              <a:buNone/>
              <a:tabLst/>
              <a:defRPr/>
            </a:pPr>
            <a:r>
              <a:rPr lang="en-US" sz="1600" b="1" kern="0" dirty="0">
                <a:solidFill>
                  <a:srgbClr val="FF1100"/>
                </a:solidFill>
                <a:latin typeface="Arial" pitchFamily="34" charset="0"/>
                <a:cs typeface="Arial" pitchFamily="34" charset="0"/>
              </a:rPr>
              <a:t>F</a:t>
            </a:r>
            <a:r>
              <a:rPr kumimoji="0" lang="en-US" sz="1600" b="1" i="0" u="none" strike="noStrike" kern="0" cap="none" spc="0" normalizeH="0" baseline="0" noProof="0" dirty="0" smtClean="0">
                <a:ln>
                  <a:noFill/>
                </a:ln>
                <a:solidFill>
                  <a:srgbClr val="FF1100"/>
                </a:solidFill>
                <a:effectLst/>
                <a:uLnTx/>
                <a:uFillTx/>
                <a:latin typeface="Arial" pitchFamily="34" charset="0"/>
                <a:cs typeface="Arial" pitchFamily="34" charset="0"/>
              </a:rPr>
              <a:t>an</a:t>
            </a:r>
            <a:r>
              <a:rPr kumimoji="0" lang="en-US" sz="1600" b="1" i="0" u="none" strike="noStrike" kern="0" cap="none" spc="0" normalizeH="0" noProof="0" dirty="0" smtClean="0">
                <a:ln>
                  <a:noFill/>
                </a:ln>
                <a:solidFill>
                  <a:srgbClr val="FF1100"/>
                </a:solidFill>
                <a:effectLst/>
                <a:uLnTx/>
                <a:uFillTx/>
                <a:latin typeface="Arial" pitchFamily="34" charset="0"/>
                <a:cs typeface="Arial" pitchFamily="34" charset="0"/>
              </a:rPr>
              <a:t> / motor capacity</a:t>
            </a:r>
            <a:endParaRPr kumimoji="0" lang="en-GB" sz="1600" b="1" i="0" u="none" strike="noStrike" kern="0" cap="none" spc="0" normalizeH="0" baseline="0" noProof="0" dirty="0">
              <a:ln>
                <a:noFill/>
              </a:ln>
              <a:solidFill>
                <a:srgbClr val="FF1100"/>
              </a:solidFill>
              <a:effectLst/>
              <a:uLnTx/>
              <a:uFillTx/>
            </a:endParaRPr>
          </a:p>
        </p:txBody>
      </p:sp>
      <p:sp>
        <p:nvSpPr>
          <p:cNvPr id="27" name="Line 1043"/>
          <p:cNvSpPr>
            <a:spLocks noChangeShapeType="1"/>
          </p:cNvSpPr>
          <p:nvPr/>
        </p:nvSpPr>
        <p:spPr bwMode="auto">
          <a:xfrm flipV="1">
            <a:off x="2343144" y="4126481"/>
            <a:ext cx="788305" cy="133375"/>
          </a:xfrm>
          <a:prstGeom prst="line">
            <a:avLst/>
          </a:prstGeom>
          <a:noFill/>
          <a:ln w="25400">
            <a:solidFill>
              <a:srgbClr val="FF1100"/>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1" name="Text Box 1036"/>
          <p:cNvSpPr txBox="1">
            <a:spLocks noChangeArrowheads="1"/>
          </p:cNvSpPr>
          <p:nvPr/>
        </p:nvSpPr>
        <p:spPr bwMode="auto">
          <a:xfrm>
            <a:off x="560512" y="4079073"/>
            <a:ext cx="1918209"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b="1" dirty="0">
                <a:solidFill>
                  <a:srgbClr val="FF1100"/>
                </a:solidFill>
                <a:latin typeface="Arial" pitchFamily="34" charset="0"/>
                <a:cs typeface="Arial" pitchFamily="34" charset="0"/>
              </a:rPr>
              <a:t>P</a:t>
            </a:r>
            <a:r>
              <a:rPr lang="en-US" sz="1600" b="1" dirty="0" smtClean="0">
                <a:solidFill>
                  <a:srgbClr val="FF1100"/>
                </a:solidFill>
                <a:latin typeface="Arial" pitchFamily="34" charset="0"/>
                <a:cs typeface="Arial" pitchFamily="34" charset="0"/>
              </a:rPr>
              <a:t>ump capacity,</a:t>
            </a:r>
            <a:br>
              <a:rPr lang="en-US" sz="1600" b="1" dirty="0" smtClean="0">
                <a:solidFill>
                  <a:srgbClr val="FF1100"/>
                </a:solidFill>
                <a:latin typeface="Arial" pitchFamily="34" charset="0"/>
                <a:cs typeface="Arial" pitchFamily="34" charset="0"/>
              </a:rPr>
            </a:br>
            <a:r>
              <a:rPr lang="en-US" sz="1600" b="1" dirty="0" smtClean="0">
                <a:solidFill>
                  <a:srgbClr val="FF1100"/>
                </a:solidFill>
                <a:latin typeface="Arial" pitchFamily="34" charset="0"/>
                <a:cs typeface="Arial" pitchFamily="34" charset="0"/>
              </a:rPr>
              <a:t>poor atomization</a:t>
            </a:r>
          </a:p>
        </p:txBody>
      </p:sp>
      <p:sp>
        <p:nvSpPr>
          <p:cNvPr id="7" name="TextBox 6"/>
          <p:cNvSpPr txBox="1"/>
          <p:nvPr/>
        </p:nvSpPr>
        <p:spPr>
          <a:xfrm>
            <a:off x="2343144" y="5562631"/>
            <a:ext cx="2096215" cy="338554"/>
          </a:xfrm>
          <a:prstGeom prst="rect">
            <a:avLst/>
          </a:prstGeom>
          <a:noFill/>
        </p:spPr>
        <p:txBody>
          <a:bodyPr wrap="none" rtlCol="0">
            <a:spAutoFit/>
          </a:bodyPr>
          <a:lstStyle/>
          <a:p>
            <a:r>
              <a:rPr lang="en-GB" sz="1600" b="1" dirty="0" smtClean="0">
                <a:latin typeface="Arial" pitchFamily="34" charset="0"/>
                <a:cs typeface="Arial" pitchFamily="34" charset="0"/>
              </a:rPr>
              <a:t>Conditioning Tower</a:t>
            </a:r>
          </a:p>
        </p:txBody>
      </p:sp>
      <p:sp>
        <p:nvSpPr>
          <p:cNvPr id="33" name="TextBox 32"/>
          <p:cNvSpPr txBox="1"/>
          <p:nvPr/>
        </p:nvSpPr>
        <p:spPr>
          <a:xfrm>
            <a:off x="6261494" y="5393354"/>
            <a:ext cx="1019831" cy="338554"/>
          </a:xfrm>
          <a:prstGeom prst="rect">
            <a:avLst/>
          </a:prstGeom>
          <a:noFill/>
        </p:spPr>
        <p:txBody>
          <a:bodyPr wrap="none" rtlCol="0">
            <a:spAutoFit/>
          </a:bodyPr>
          <a:lstStyle/>
          <a:p>
            <a:r>
              <a:rPr lang="en-GB" sz="1600" b="1" dirty="0" smtClean="0">
                <a:latin typeface="Arial" pitchFamily="34" charset="0"/>
                <a:cs typeface="Arial" pitchFamily="34" charset="0"/>
              </a:rPr>
              <a:t>Raw mill</a:t>
            </a:r>
          </a:p>
        </p:txBody>
      </p:sp>
      <p:sp>
        <p:nvSpPr>
          <p:cNvPr id="34" name="TextBox 33"/>
          <p:cNvSpPr txBox="1"/>
          <p:nvPr/>
        </p:nvSpPr>
        <p:spPr>
          <a:xfrm>
            <a:off x="6226561" y="2588816"/>
            <a:ext cx="1157689" cy="338554"/>
          </a:xfrm>
          <a:prstGeom prst="rect">
            <a:avLst/>
          </a:prstGeom>
          <a:noFill/>
        </p:spPr>
        <p:txBody>
          <a:bodyPr wrap="none" rtlCol="0">
            <a:spAutoFit/>
          </a:bodyPr>
          <a:lstStyle/>
          <a:p>
            <a:r>
              <a:rPr lang="en-GB" sz="1600" b="1" dirty="0" smtClean="0">
                <a:latin typeface="Arial" pitchFamily="34" charset="0"/>
                <a:cs typeface="Arial" pitchFamily="34" charset="0"/>
              </a:rPr>
              <a:t>Main filter</a:t>
            </a:r>
          </a:p>
        </p:txBody>
      </p:sp>
      <p:sp>
        <p:nvSpPr>
          <p:cNvPr id="35" name="Text Box 1036"/>
          <p:cNvSpPr txBox="1">
            <a:spLocks noChangeArrowheads="1"/>
          </p:cNvSpPr>
          <p:nvPr/>
        </p:nvSpPr>
        <p:spPr bwMode="auto">
          <a:xfrm>
            <a:off x="7064128" y="3908705"/>
            <a:ext cx="2179100"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ct val="0"/>
              </a:spcAft>
              <a:buClrTx/>
              <a:buSzTx/>
              <a:buFontTx/>
              <a:buNone/>
              <a:tabLst/>
              <a:defRPr/>
            </a:pPr>
            <a:r>
              <a:rPr lang="en-US" sz="1600" b="1" kern="0" dirty="0">
                <a:solidFill>
                  <a:srgbClr val="FF1100"/>
                </a:solidFill>
                <a:latin typeface="Arial" pitchFamily="34" charset="0"/>
                <a:cs typeface="Arial" pitchFamily="34" charset="0"/>
              </a:rPr>
              <a:t>F</a:t>
            </a:r>
            <a:r>
              <a:rPr kumimoji="0" lang="en-US" sz="1600" b="1" i="0" u="none" strike="noStrike" kern="0" cap="none" spc="0" normalizeH="0" baseline="0" noProof="0" dirty="0" smtClean="0">
                <a:ln>
                  <a:noFill/>
                </a:ln>
                <a:solidFill>
                  <a:srgbClr val="FF1100"/>
                </a:solidFill>
                <a:effectLst/>
                <a:uLnTx/>
                <a:uFillTx/>
                <a:latin typeface="Arial" pitchFamily="34" charset="0"/>
                <a:cs typeface="Arial" pitchFamily="34" charset="0"/>
              </a:rPr>
              <a:t>an</a:t>
            </a:r>
            <a:r>
              <a:rPr kumimoji="0" lang="en-US" sz="1600" b="1" i="0" u="none" strike="noStrike" kern="0" cap="none" spc="0" normalizeH="0" noProof="0" dirty="0" smtClean="0">
                <a:ln>
                  <a:noFill/>
                </a:ln>
                <a:solidFill>
                  <a:srgbClr val="FF1100"/>
                </a:solidFill>
                <a:effectLst/>
                <a:uLnTx/>
                <a:uFillTx/>
                <a:latin typeface="Arial" pitchFamily="34" charset="0"/>
                <a:cs typeface="Arial" pitchFamily="34" charset="0"/>
              </a:rPr>
              <a:t> / motor capacity</a:t>
            </a:r>
            <a:endParaRPr kumimoji="0" lang="en-GB" sz="1600" b="1" i="0" u="none" strike="noStrike" kern="0" cap="none" spc="0" normalizeH="0" baseline="0" noProof="0" dirty="0">
              <a:ln>
                <a:noFill/>
              </a:ln>
              <a:solidFill>
                <a:srgbClr val="FF1100"/>
              </a:solidFill>
              <a:effectLst/>
              <a:uLnTx/>
              <a:uFillTx/>
            </a:endParaRPr>
          </a:p>
        </p:txBody>
      </p:sp>
      <p:sp>
        <p:nvSpPr>
          <p:cNvPr id="36" name="Line 1043"/>
          <p:cNvSpPr>
            <a:spLocks noChangeShapeType="1"/>
          </p:cNvSpPr>
          <p:nvPr/>
        </p:nvSpPr>
        <p:spPr bwMode="auto">
          <a:xfrm>
            <a:off x="6261493" y="2575798"/>
            <a:ext cx="0" cy="672564"/>
          </a:xfrm>
          <a:prstGeom prst="line">
            <a:avLst/>
          </a:prstGeom>
          <a:noFill/>
          <a:ln w="25400">
            <a:solidFill>
              <a:srgbClr val="FF1100"/>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7" name="Text Box 1036"/>
          <p:cNvSpPr txBox="1">
            <a:spLocks noChangeArrowheads="1"/>
          </p:cNvSpPr>
          <p:nvPr/>
        </p:nvSpPr>
        <p:spPr bwMode="auto">
          <a:xfrm>
            <a:off x="5679790" y="2171609"/>
            <a:ext cx="2251235"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marL="0" marR="0" lvl="0" indent="0" algn="ctr" defTabSz="914400" eaLnBrk="1" fontAlgn="auto" latinLnBrk="0" hangingPunct="1">
              <a:lnSpc>
                <a:spcPct val="100000"/>
              </a:lnSpc>
              <a:spcBef>
                <a:spcPct val="50000"/>
              </a:spcBef>
              <a:spcAft>
                <a:spcPct val="0"/>
              </a:spcAft>
              <a:buClrTx/>
              <a:buSzTx/>
              <a:buFontTx/>
              <a:buNone/>
              <a:tabLst/>
              <a:defRPr/>
            </a:pPr>
            <a:r>
              <a:rPr kumimoji="0" lang="en-US" sz="1600" b="1" i="0" u="none" strike="noStrike" kern="0" cap="none" spc="0" normalizeH="0" baseline="0" noProof="0" dirty="0" smtClean="0">
                <a:ln>
                  <a:noFill/>
                </a:ln>
                <a:solidFill>
                  <a:srgbClr val="FF1100"/>
                </a:solidFill>
                <a:effectLst/>
                <a:uLnTx/>
                <a:uFillTx/>
                <a:latin typeface="Arial" pitchFamily="34" charset="0"/>
                <a:cs typeface="Arial" pitchFamily="34" charset="0"/>
              </a:rPr>
              <a:t>Filter size</a:t>
            </a:r>
            <a:r>
              <a:rPr kumimoji="0" lang="en-US" sz="1600" b="1" i="0" u="none" strike="noStrike" kern="0" cap="none" spc="0" normalizeH="0" noProof="0" dirty="0" smtClean="0">
                <a:ln>
                  <a:noFill/>
                </a:ln>
                <a:solidFill>
                  <a:srgbClr val="FF1100"/>
                </a:solidFill>
                <a:effectLst/>
                <a:uLnTx/>
                <a:uFillTx/>
                <a:latin typeface="Arial" pitchFamily="34" charset="0"/>
                <a:cs typeface="Arial" pitchFamily="34" charset="0"/>
              </a:rPr>
              <a:t> / efficiency</a:t>
            </a:r>
            <a:endParaRPr kumimoji="0" lang="en-GB" sz="1600" b="1" i="0" u="none" strike="noStrike" kern="0" cap="none" spc="0" normalizeH="0" baseline="0" noProof="0" dirty="0">
              <a:ln>
                <a:noFill/>
              </a:ln>
              <a:solidFill>
                <a:srgbClr val="FF1100"/>
              </a:solidFill>
              <a:effectLst/>
              <a:uLnTx/>
              <a:uFillTx/>
            </a:endParaRPr>
          </a:p>
        </p:txBody>
      </p:sp>
      <p:sp>
        <p:nvSpPr>
          <p:cNvPr id="39" name="Pentagon 38"/>
          <p:cNvSpPr/>
          <p:nvPr/>
        </p:nvSpPr>
        <p:spPr>
          <a:xfrm>
            <a:off x="1832471" y="1268760"/>
            <a:ext cx="1292500" cy="1088758"/>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GB" sz="1600" b="1" dirty="0" smtClean="0">
                <a:solidFill>
                  <a:schemeClr val="bg1"/>
                </a:solidFill>
                <a:latin typeface="Arial" pitchFamily="34" charset="0"/>
                <a:cs typeface="Arial" pitchFamily="34" charset="0"/>
              </a:rPr>
              <a:t>Flue gas</a:t>
            </a:r>
            <a:br>
              <a:rPr lang="en-GB" sz="1600" b="1" dirty="0" smtClean="0">
                <a:solidFill>
                  <a:schemeClr val="bg1"/>
                </a:solidFill>
                <a:latin typeface="Arial" pitchFamily="34" charset="0"/>
                <a:cs typeface="Arial" pitchFamily="34" charset="0"/>
              </a:rPr>
            </a:br>
            <a:r>
              <a:rPr lang="en-GB" sz="1600" b="1" dirty="0" smtClean="0">
                <a:solidFill>
                  <a:schemeClr val="bg1"/>
                </a:solidFill>
                <a:latin typeface="Arial" pitchFamily="34" charset="0"/>
                <a:cs typeface="Arial" pitchFamily="34" charset="0"/>
              </a:rPr>
              <a:t>with AFR</a:t>
            </a:r>
          </a:p>
        </p:txBody>
      </p:sp>
      <p:sp>
        <p:nvSpPr>
          <p:cNvPr id="40" name="Pentagon 39"/>
          <p:cNvSpPr/>
          <p:nvPr/>
        </p:nvSpPr>
        <p:spPr>
          <a:xfrm>
            <a:off x="1831602" y="1765726"/>
            <a:ext cx="767399" cy="591792"/>
          </a:xfrm>
          <a:prstGeom prst="homePlate">
            <a:avLst>
              <a:gd name="adj" fmla="val 39137"/>
            </a:avLst>
          </a:prstGeom>
          <a:solidFill>
            <a:srgbClr val="FF9213"/>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GB" sz="1600" b="1" dirty="0" smtClean="0">
                <a:solidFill>
                  <a:schemeClr val="tx1"/>
                </a:solidFill>
                <a:latin typeface="Arial" pitchFamily="34" charset="0"/>
                <a:cs typeface="Arial" pitchFamily="34" charset="0"/>
              </a:rPr>
              <a:t>Flue gas</a:t>
            </a:r>
          </a:p>
        </p:txBody>
      </p:sp>
      <p:pic>
        <p:nvPicPr>
          <p:cNvPr id="50181" name="Picture 5"/>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rot="5400000">
            <a:off x="3627544" y="1247569"/>
            <a:ext cx="655677" cy="11311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p:cNvSpPr txBox="1"/>
          <p:nvPr/>
        </p:nvSpPr>
        <p:spPr>
          <a:xfrm>
            <a:off x="3276034" y="1115968"/>
            <a:ext cx="1479892" cy="369332"/>
          </a:xfrm>
          <a:prstGeom prst="rect">
            <a:avLst/>
          </a:prstGeom>
          <a:noFill/>
        </p:spPr>
        <p:txBody>
          <a:bodyPr wrap="none" rtlCol="0">
            <a:spAutoFit/>
          </a:bodyPr>
          <a:lstStyle/>
          <a:p>
            <a:r>
              <a:rPr lang="en-GB" b="1" dirty="0" smtClean="0">
                <a:latin typeface="Arial" pitchFamily="34" charset="0"/>
                <a:cs typeface="Arial" pitchFamily="34" charset="0"/>
              </a:rPr>
              <a:t>bottleneck?</a:t>
            </a:r>
          </a:p>
        </p:txBody>
      </p:sp>
      <p:sp>
        <p:nvSpPr>
          <p:cNvPr id="2" name="Footer Placeholder 1"/>
          <p:cNvSpPr>
            <a:spLocks noGrp="1"/>
          </p:cNvSpPr>
          <p:nvPr>
            <p:ph type="ftr" sz="quarter" idx="13"/>
          </p:nvPr>
        </p:nvSpPr>
        <p:spPr/>
        <p:txBody>
          <a:bodyPr/>
          <a:lstStyle/>
          <a:p>
            <a:r>
              <a:rPr lang="en-US" smtClean="0"/>
              <a:t>SPREAD Course 2016, Settat</a:t>
            </a:r>
            <a:endParaRPr lang="en-US"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32</a:t>
            </a:fld>
            <a:endParaRPr lang="en-US" noProof="0" dirty="0"/>
          </a:p>
        </p:txBody>
      </p:sp>
    </p:spTree>
    <p:extLst>
      <p:ext uri="{BB962C8B-B14F-4D97-AF65-F5344CB8AC3E}">
        <p14:creationId xmlns:p14="http://schemas.microsoft.com/office/powerpoint/2010/main" xmlns="" val="39720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560388" y="1124743"/>
            <a:ext cx="8785223" cy="5112544"/>
          </a:xfrm>
          <a:prstGeom prst="rect">
            <a:avLst/>
          </a:prstGeom>
        </p:spPr>
        <p:txBody>
          <a:bodyPr/>
          <a:lst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1800" dirty="0" smtClean="0"/>
          </a:p>
          <a:p>
            <a:endParaRPr lang="en-GB" sz="1800" dirty="0"/>
          </a:p>
          <a:p>
            <a:endParaRPr lang="en-GB" sz="1800" dirty="0" smtClean="0"/>
          </a:p>
          <a:p>
            <a:endParaRPr lang="en-GB" sz="1800" dirty="0"/>
          </a:p>
          <a:p>
            <a:endParaRPr lang="en-GB" sz="1800" dirty="0" smtClean="0"/>
          </a:p>
          <a:p>
            <a:endParaRPr lang="en-GB" sz="1800" dirty="0"/>
          </a:p>
          <a:p>
            <a:endParaRPr lang="en-GB" sz="1800" dirty="0" smtClean="0"/>
          </a:p>
          <a:p>
            <a:endParaRPr lang="en-GB" sz="1800" dirty="0" smtClean="0"/>
          </a:p>
          <a:p>
            <a:pPr marL="0" indent="0">
              <a:buNone/>
            </a:pPr>
            <a:endParaRPr lang="en-GB" sz="1800" dirty="0" smtClean="0"/>
          </a:p>
          <a:p>
            <a:pPr marL="0" indent="0">
              <a:buNone/>
            </a:pPr>
            <a:r>
              <a:rPr lang="en-GB" sz="1800" dirty="0" smtClean="0">
                <a:solidFill>
                  <a:srgbClr val="00B050"/>
                </a:solidFill>
              </a:rPr>
              <a:t>Example:</a:t>
            </a:r>
          </a:p>
          <a:p>
            <a:pPr>
              <a:buClr>
                <a:schemeClr val="tx2"/>
              </a:buClr>
            </a:pPr>
            <a:r>
              <a:rPr lang="en-GB" sz="1800" dirty="0" smtClean="0">
                <a:solidFill>
                  <a:srgbClr val="00B050"/>
                </a:solidFill>
              </a:rPr>
              <a:t>30% TSR, average AF moisture 20%, no ash, NCV 18 GJ/t AF, STEC 3.4 GJ/t clinker, 4000 t cli/d, 1% additional O2 required to avoid CO.</a:t>
            </a:r>
            <a:endParaRPr lang="en-GB" sz="1800" dirty="0">
              <a:solidFill>
                <a:srgbClr val="00B050"/>
              </a:solidFill>
            </a:endParaRPr>
          </a:p>
          <a:p>
            <a:pPr lvl="1">
              <a:buClr>
                <a:schemeClr val="tx2"/>
              </a:buClr>
            </a:pPr>
            <a:r>
              <a:rPr lang="en-GB" sz="1600" dirty="0" smtClean="0">
                <a:solidFill>
                  <a:srgbClr val="00B050"/>
                </a:solidFill>
              </a:rPr>
              <a:t>Additional excess air (O</a:t>
            </a:r>
            <a:r>
              <a:rPr lang="en-GB" sz="1600" baseline="-25000" dirty="0" smtClean="0">
                <a:solidFill>
                  <a:srgbClr val="00B050"/>
                </a:solidFill>
              </a:rPr>
              <a:t>2</a:t>
            </a:r>
            <a:r>
              <a:rPr lang="en-GB" sz="1600" dirty="0" smtClean="0">
                <a:solidFill>
                  <a:srgbClr val="00B050"/>
                </a:solidFill>
              </a:rPr>
              <a:t>): 0.057 * 4000 = 228 t cli/d</a:t>
            </a:r>
          </a:p>
          <a:p>
            <a:pPr lvl="1">
              <a:buClr>
                <a:schemeClr val="tx2"/>
              </a:buClr>
            </a:pPr>
            <a:r>
              <a:rPr lang="en-GB" sz="1600" dirty="0" smtClean="0">
                <a:solidFill>
                  <a:srgbClr val="00B050"/>
                </a:solidFill>
              </a:rPr>
              <a:t>Water: 0.3 * 3.4 / 18 * 0.2 * 4000 = 45 t water/d   </a:t>
            </a:r>
            <a:r>
              <a:rPr lang="en-GB" sz="1600" dirty="0" smtClean="0">
                <a:solidFill>
                  <a:srgbClr val="00B050"/>
                </a:solidFill>
                <a:sym typeface="Wingdings" panose="05000000000000000000" pitchFamily="2" charset="2"/>
              </a:rPr>
              <a:t> * 2.0 t cli/t water = 90 t cli/d</a:t>
            </a:r>
          </a:p>
          <a:p>
            <a:pPr>
              <a:buClr>
                <a:schemeClr val="tx2"/>
              </a:buClr>
            </a:pPr>
            <a:r>
              <a:rPr lang="en-GB" sz="1800" dirty="0" smtClean="0">
                <a:solidFill>
                  <a:srgbClr val="00B050"/>
                </a:solidFill>
                <a:sym typeface="Wingdings" panose="05000000000000000000" pitchFamily="2" charset="2"/>
              </a:rPr>
              <a:t>Total: 90</a:t>
            </a:r>
            <a:r>
              <a:rPr lang="en-GB" sz="1800" dirty="0" smtClean="0">
                <a:solidFill>
                  <a:srgbClr val="00B050"/>
                </a:solidFill>
              </a:rPr>
              <a:t> + 228 = 318 t cli/d (- 8% production rate)</a:t>
            </a:r>
          </a:p>
          <a:p>
            <a:endParaRPr lang="en-GB" sz="1800" dirty="0"/>
          </a:p>
        </p:txBody>
      </p:sp>
      <p:sp>
        <p:nvSpPr>
          <p:cNvPr id="282626" name="Rectangle 2"/>
          <p:cNvSpPr>
            <a:spLocks noGrp="1" noChangeArrowheads="1"/>
          </p:cNvSpPr>
          <p:nvPr>
            <p:ph type="title"/>
          </p:nvPr>
        </p:nvSpPr>
        <p:spPr/>
        <p:txBody>
          <a:bodyPr/>
          <a:lstStyle/>
          <a:p>
            <a:r>
              <a:rPr lang="en-US" dirty="0" smtClean="0"/>
              <a:t>Potential clinker production losses can also be quantified. </a:t>
            </a:r>
            <a:br>
              <a:rPr lang="en-US" dirty="0" smtClean="0"/>
            </a:br>
            <a:r>
              <a:rPr lang="en-US" dirty="0" smtClean="0"/>
              <a:t>Only applicable for sold-out markets.</a:t>
            </a:r>
            <a:endParaRPr lang="en-US" dirty="0"/>
          </a:p>
        </p:txBody>
      </p:sp>
      <p:sp>
        <p:nvSpPr>
          <p:cNvPr id="9" name="Content Placeholder 2"/>
          <p:cNvSpPr txBox="1">
            <a:spLocks/>
          </p:cNvSpPr>
          <p:nvPr/>
        </p:nvSpPr>
        <p:spPr>
          <a:xfrm>
            <a:off x="5673080" y="2276872"/>
            <a:ext cx="3672531" cy="1512168"/>
          </a:xfrm>
          <a:prstGeom prst="rect">
            <a:avLst/>
          </a:prstGeom>
          <a:ln w="28575">
            <a:solidFill>
              <a:srgbClr val="FF000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buNone/>
            </a:pPr>
            <a:r>
              <a:rPr lang="en-US" sz="1200" b="1" dirty="0" smtClean="0"/>
              <a:t>No impact on kiln capacity if</a:t>
            </a:r>
          </a:p>
          <a:p>
            <a:pPr>
              <a:spcBef>
                <a:spcPts val="300"/>
              </a:spcBef>
            </a:pPr>
            <a:r>
              <a:rPr lang="en-US" sz="1200" dirty="0" smtClean="0"/>
              <a:t>Reserves in the gas handling system are available</a:t>
            </a:r>
          </a:p>
          <a:p>
            <a:pPr>
              <a:spcBef>
                <a:spcPts val="300"/>
              </a:spcBef>
            </a:pPr>
            <a:r>
              <a:rPr lang="en-US" sz="1200" dirty="0" smtClean="0"/>
              <a:t>The Gross OEE is low due to market reasons</a:t>
            </a:r>
          </a:p>
          <a:p>
            <a:pPr>
              <a:spcBef>
                <a:spcPts val="300"/>
              </a:spcBef>
            </a:pPr>
            <a:r>
              <a:rPr lang="en-US" sz="1200" dirty="0" smtClean="0"/>
              <a:t>Bottlenecks in gas handling system are addressed with process optimizations measures or kiln system modifications</a:t>
            </a:r>
          </a:p>
        </p:txBody>
      </p:sp>
      <p:graphicFrame>
        <p:nvGraphicFramePr>
          <p:cNvPr id="2" name="Table 1"/>
          <p:cNvGraphicFramePr>
            <a:graphicFrameLocks noGrp="1"/>
          </p:cNvGraphicFramePr>
          <p:nvPr>
            <p:extLst>
              <p:ext uri="{D42A27DB-BD31-4B8C-83A1-F6EECF244321}">
                <p14:modId xmlns:p14="http://schemas.microsoft.com/office/powerpoint/2010/main" xmlns="" val="2621558235"/>
              </p:ext>
            </p:extLst>
          </p:nvPr>
        </p:nvGraphicFramePr>
        <p:xfrm>
          <a:off x="704403" y="1125539"/>
          <a:ext cx="4608637" cy="2712898"/>
        </p:xfrm>
        <a:graphic>
          <a:graphicData uri="http://schemas.openxmlformats.org/drawingml/2006/table">
            <a:tbl>
              <a:tblPr/>
              <a:tblGrid>
                <a:gridCol w="1125555"/>
                <a:gridCol w="951343"/>
                <a:gridCol w="843913"/>
                <a:gridCol w="843913"/>
                <a:gridCol w="843913"/>
              </a:tblGrid>
              <a:tr h="440735">
                <a:tc rowSpan="2">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US" sz="1200" b="1" i="0" u="none" strike="noStrike" cap="none" normalizeH="0" baseline="0" dirty="0" smtClean="0">
                        <a:ln>
                          <a:noFill/>
                        </a:ln>
                        <a:solidFill>
                          <a:schemeClr val="tx1"/>
                        </a:solidFill>
                        <a:effectLst/>
                        <a:latin typeface="Arial" pitchFamily="34"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Influence factor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4">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Impact on kiln capacity </a:t>
                      </a:r>
                      <a:br>
                        <a:rPr kumimoji="0" lang="en-US" sz="1200" b="1" i="0" u="none" strike="noStrike" cap="none" normalizeH="0" baseline="0" dirty="0" smtClean="0">
                          <a:ln>
                            <a:noFill/>
                          </a:ln>
                          <a:solidFill>
                            <a:schemeClr val="tx1"/>
                          </a:solidFill>
                          <a:effectLst/>
                          <a:latin typeface="Arial" pitchFamily="34" charset="0"/>
                        </a:rPr>
                      </a:br>
                      <a:r>
                        <a:rPr kumimoji="0" lang="en-US" sz="1200" b="1" i="0" u="none" strike="noStrike" cap="none" normalizeH="0" baseline="0" dirty="0" smtClean="0">
                          <a:ln>
                            <a:noFill/>
                          </a:ln>
                          <a:solidFill>
                            <a:schemeClr val="tx1"/>
                          </a:solidFill>
                          <a:effectLst/>
                          <a:latin typeface="Arial" pitchFamily="34" charset="0"/>
                        </a:rPr>
                        <a:t>tons lost - if exhaust gas system limited</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de-CH"/>
                    </a:p>
                  </a:txBody>
                  <a:tcPr/>
                </a:tc>
                <a:tc hMerge="1">
                  <a:txBody>
                    <a:bodyPr/>
                    <a:lstStyle/>
                    <a:p>
                      <a:endParaRPr lang="de-CH"/>
                    </a:p>
                  </a:txBody>
                  <a:tcPr/>
                </a:tc>
                <a:tc hMerge="1">
                  <a:txBody>
                    <a:bodyPr/>
                    <a:lstStyle/>
                    <a:p>
                      <a:endParaRPr lang="de-CH"/>
                    </a:p>
                  </a:txBody>
                  <a:tcPr/>
                </a:tc>
              </a:tr>
              <a:tr h="440735">
                <a:tc vMerge="1">
                  <a:txBody>
                    <a:bodyPr/>
                    <a:lstStyle/>
                    <a:p>
                      <a:endParaRPr lang="de-CH"/>
                    </a:p>
                  </a:txBody>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Unit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PC/SP kiln</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Grate PH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smtClean="0">
                          <a:ln>
                            <a:noFill/>
                          </a:ln>
                          <a:solidFill>
                            <a:schemeClr val="tx1"/>
                          </a:solidFill>
                          <a:effectLst/>
                          <a:latin typeface="Arial" pitchFamily="34" charset="0"/>
                        </a:rPr>
                        <a:t>Long wet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3944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smtClean="0">
                          <a:ln>
                            <a:noFill/>
                          </a:ln>
                          <a:solidFill>
                            <a:schemeClr val="tx1"/>
                          </a:solidFill>
                          <a:effectLst/>
                          <a:latin typeface="Arial" pitchFamily="34" charset="0"/>
                        </a:rPr>
                        <a:t>Water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t cli / t H</a:t>
                      </a:r>
                      <a:r>
                        <a:rPr kumimoji="0" lang="en-US" sz="1200" b="0" i="0" u="none" strike="noStrike" cap="none" normalizeH="0" baseline="-25000" dirty="0" smtClean="0">
                          <a:ln>
                            <a:noFill/>
                          </a:ln>
                          <a:solidFill>
                            <a:schemeClr val="tx1"/>
                          </a:solidFill>
                          <a:effectLst/>
                          <a:latin typeface="Arial" pitchFamily="34" charset="0"/>
                        </a:rPr>
                        <a:t>2</a:t>
                      </a:r>
                      <a:r>
                        <a:rPr kumimoji="0" lang="en-US" sz="1200" b="0" i="0" u="none" strike="noStrike" cap="none" normalizeH="0" baseline="0" dirty="0" smtClean="0">
                          <a:ln>
                            <a:noFill/>
                          </a:ln>
                          <a:solidFill>
                            <a:schemeClr val="tx1"/>
                          </a:solidFill>
                          <a:effectLst/>
                          <a:latin typeface="Arial" pitchFamily="34" charset="0"/>
                        </a:rPr>
                        <a:t>O</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1.6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394499">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Ash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t cli / t ash</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0.26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0.22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552300">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Add. transp.  air (false air)</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t cli / kNm</a:t>
                      </a:r>
                      <a:r>
                        <a:rPr kumimoji="0" lang="en-US" sz="1200" b="0" i="0" u="none" strike="noStrike" cap="none" normalizeH="0" baseline="30000" dirty="0" smtClean="0">
                          <a:ln>
                            <a:noFill/>
                          </a:ln>
                          <a:solidFill>
                            <a:schemeClr val="tx1"/>
                          </a:solidFill>
                          <a:effectLst/>
                          <a:latin typeface="Arial" pitchFamily="34" charset="0"/>
                        </a:rPr>
                        <a:t>3</a:t>
                      </a:r>
                      <a:r>
                        <a:rPr kumimoji="0" lang="en-US" sz="1200" b="0" i="0" u="none" strike="noStrike" cap="none" normalizeH="0" baseline="0" dirty="0" smtClean="0">
                          <a:ln>
                            <a:noFill/>
                          </a:ln>
                          <a:solidFill>
                            <a:schemeClr val="tx1"/>
                          </a:solidFill>
                          <a:effectLst/>
                          <a:latin typeface="Arial" pitchFamily="34" charset="0"/>
                        </a:rPr>
                        <a:t>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0.24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0.07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r h="440735">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Oxygen level</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0" i="0" u="none" strike="noStrike" cap="none" normalizeH="0" baseline="0" dirty="0" smtClean="0">
                          <a:ln>
                            <a:noFill/>
                          </a:ln>
                          <a:solidFill>
                            <a:schemeClr val="tx1"/>
                          </a:solidFill>
                          <a:effectLst/>
                          <a:latin typeface="Arial" pitchFamily="34" charset="0"/>
                        </a:rPr>
                        <a:t>% cap per % O</a:t>
                      </a:r>
                      <a:r>
                        <a:rPr kumimoji="0" lang="en-US" sz="1200" b="0" i="0" u="none" strike="noStrike" cap="none" normalizeH="0" baseline="-25000" dirty="0" smtClean="0">
                          <a:ln>
                            <a:noFill/>
                          </a:ln>
                          <a:solidFill>
                            <a:schemeClr val="tx1"/>
                          </a:solidFill>
                          <a:effectLst/>
                          <a:latin typeface="Arial" pitchFamily="34"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smtClean="0">
                          <a:ln>
                            <a:noFill/>
                          </a:ln>
                          <a:solidFill>
                            <a:schemeClr val="tx1"/>
                          </a:solidFill>
                          <a:effectLst/>
                          <a:latin typeface="Arial" pitchFamily="34" charset="0"/>
                        </a:rPr>
                        <a:t>5.7***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lumMod val="85000"/>
                      </a:srgbClr>
                    </a:solidFill>
                  </a:tcPr>
                </a:tc>
                <a:tc>
                  <a:txBody>
                    <a:bodyPr/>
                    <a:lstStyle>
                      <a:lvl1pPr marL="0" algn="l" defTabSz="914400" rtl="0" eaLnBrk="1" latinLnBrk="0" hangingPunct="1">
                        <a:defRPr sz="1800" kern="1200">
                          <a:solidFill>
                            <a:schemeClr val="tx1"/>
                          </a:solidFill>
                          <a:latin typeface="Arial"/>
                          <a:ea typeface=""/>
                          <a:cs typeface=""/>
                        </a:defRPr>
                      </a:lvl1pPr>
                      <a:lvl2pPr marL="457200" algn="l" defTabSz="914400" rtl="0" eaLnBrk="1" latinLnBrk="0" hangingPunct="1">
                        <a:defRPr sz="1800" kern="1200">
                          <a:solidFill>
                            <a:schemeClr val="tx1"/>
                          </a:solidFill>
                          <a:latin typeface="Arial"/>
                          <a:ea typeface=""/>
                          <a:cs typeface=""/>
                        </a:defRPr>
                      </a:lvl2pPr>
                      <a:lvl3pPr marL="914400" algn="l" defTabSz="914400" rtl="0" eaLnBrk="1" latinLnBrk="0" hangingPunct="1">
                        <a:defRPr sz="1800" kern="1200">
                          <a:solidFill>
                            <a:schemeClr val="tx1"/>
                          </a:solidFill>
                          <a:latin typeface="Arial"/>
                          <a:ea typeface=""/>
                          <a:cs typeface=""/>
                        </a:defRPr>
                      </a:lvl3pPr>
                      <a:lvl4pPr marL="1371600" algn="l" defTabSz="914400" rtl="0" eaLnBrk="1" latinLnBrk="0" hangingPunct="1">
                        <a:defRPr sz="1800" kern="1200">
                          <a:solidFill>
                            <a:schemeClr val="tx1"/>
                          </a:solidFill>
                          <a:latin typeface="Arial"/>
                          <a:ea typeface=""/>
                          <a:cs typeface=""/>
                        </a:defRPr>
                      </a:lvl4pPr>
                      <a:lvl5pPr marL="1828800" algn="l" defTabSz="914400" rtl="0" eaLnBrk="1" latinLnBrk="0" hangingPunct="1">
                        <a:defRPr sz="1800" kern="1200">
                          <a:solidFill>
                            <a:schemeClr val="tx1"/>
                          </a:solidFill>
                          <a:latin typeface="Arial"/>
                          <a:ea typeface=""/>
                          <a:cs typeface=""/>
                        </a:defRPr>
                      </a:lvl5pPr>
                      <a:lvl6pPr marL="2286000" algn="l" defTabSz="914400" rtl="0" eaLnBrk="1" latinLnBrk="0" hangingPunct="1">
                        <a:defRPr sz="1800" kern="1200">
                          <a:solidFill>
                            <a:schemeClr val="tx1"/>
                          </a:solidFill>
                          <a:latin typeface="Arial"/>
                          <a:ea typeface=""/>
                          <a:cs typeface=""/>
                        </a:defRPr>
                      </a:lvl6pPr>
                      <a:lvl7pPr marL="2743200" algn="l" defTabSz="914400" rtl="0" eaLnBrk="1" latinLnBrk="0" hangingPunct="1">
                        <a:defRPr sz="1800" kern="1200">
                          <a:solidFill>
                            <a:schemeClr val="tx1"/>
                          </a:solidFill>
                          <a:latin typeface="Arial"/>
                          <a:ea typeface=""/>
                          <a:cs typeface=""/>
                        </a:defRPr>
                      </a:lvl7pPr>
                      <a:lvl8pPr marL="3200400" algn="l" defTabSz="914400" rtl="0" eaLnBrk="1" latinLnBrk="0" hangingPunct="1">
                        <a:defRPr sz="1800" kern="1200">
                          <a:solidFill>
                            <a:schemeClr val="tx1"/>
                          </a:solidFill>
                          <a:latin typeface="Arial"/>
                          <a:ea typeface=""/>
                          <a:cs typeface=""/>
                        </a:defRPr>
                      </a:lvl8pPr>
                      <a:lvl9pPr marL="3657600" algn="l" defTabSz="914400" rtl="0" eaLnBrk="1" latinLnBrk="0" hangingPunct="1">
                        <a:defRPr sz="1800" kern="1200">
                          <a:solidFill>
                            <a:schemeClr val="tx1"/>
                          </a:solidFill>
                          <a:latin typeface="Arial"/>
                          <a:ea typeface=""/>
                          <a:cs typeface=""/>
                        </a:defRPr>
                      </a:lvl9p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200" b="1" i="0" u="none" strike="noStrike" cap="none" normalizeH="0" baseline="0" dirty="0" smtClean="0">
                          <a:ln>
                            <a:noFill/>
                          </a:ln>
                          <a:solidFill>
                            <a:schemeClr val="tx1"/>
                          </a:solidFill>
                          <a:effectLst/>
                          <a:latin typeface="Arial" pitchFamily="34" charset="0"/>
                        </a:rPr>
                        <a:t>4.4***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DDDDD"/>
                    </a:solidFill>
                  </a:tcPr>
                </a:tc>
              </a:tr>
            </a:tbl>
          </a:graphicData>
        </a:graphic>
      </p:graphicFrame>
      <p:sp>
        <p:nvSpPr>
          <p:cNvPr id="12" name="Text Box 66"/>
          <p:cNvSpPr txBox="1">
            <a:spLocks noChangeArrowheads="1"/>
          </p:cNvSpPr>
          <p:nvPr/>
        </p:nvSpPr>
        <p:spPr bwMode="auto">
          <a:xfrm>
            <a:off x="5673080" y="1126541"/>
            <a:ext cx="3655368" cy="8540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nSpc>
                <a:spcPct val="95000"/>
              </a:lnSpc>
              <a:spcBef>
                <a:spcPct val="10000"/>
              </a:spcBef>
              <a:buFontTx/>
              <a:buNone/>
            </a:pPr>
            <a:r>
              <a:rPr lang="en-US" sz="1000" dirty="0"/>
              <a:t>Note: For proper application of above factors consult definitions/explanations in the LGF study</a:t>
            </a:r>
          </a:p>
          <a:p>
            <a:pPr>
              <a:lnSpc>
                <a:spcPct val="95000"/>
              </a:lnSpc>
              <a:spcBef>
                <a:spcPct val="10000"/>
              </a:spcBef>
              <a:buFontTx/>
              <a:buNone/>
            </a:pPr>
            <a:r>
              <a:rPr lang="en-US" sz="1000" dirty="0"/>
              <a:t>SP: Suspension Preheater, PC: Precalciner </a:t>
            </a:r>
            <a:r>
              <a:rPr lang="en-US" sz="1000" dirty="0" smtClean="0"/>
              <a:t>Kiln</a:t>
            </a:r>
          </a:p>
          <a:p>
            <a:pPr>
              <a:lnSpc>
                <a:spcPct val="95000"/>
              </a:lnSpc>
              <a:spcBef>
                <a:spcPct val="10000"/>
              </a:spcBef>
              <a:buFontTx/>
              <a:buNone/>
            </a:pPr>
            <a:r>
              <a:rPr lang="en-US" sz="1000" dirty="0" smtClean="0"/>
              <a:t>*** </a:t>
            </a:r>
            <a:r>
              <a:rPr lang="en-US" sz="1000" dirty="0"/>
              <a:t>Oxygen increase after last addition of fuel, for more details see LGF study</a:t>
            </a:r>
          </a:p>
        </p:txBody>
      </p:sp>
      <p:sp>
        <p:nvSpPr>
          <p:cNvPr id="3" name="Footer Placeholder 2"/>
          <p:cNvSpPr>
            <a:spLocks noGrp="1"/>
          </p:cNvSpPr>
          <p:nvPr>
            <p:ph type="ftr" sz="quarter" idx="13"/>
          </p:nvPr>
        </p:nvSpPr>
        <p:spPr/>
        <p:txBody>
          <a:bodyPr/>
          <a:lstStyle/>
          <a:p>
            <a:r>
              <a:rPr lang="en-US" smtClean="0"/>
              <a:t>SPREAD Course 2016, Settat</a:t>
            </a:r>
            <a:endParaRPr lang="en-US" dirty="0"/>
          </a:p>
        </p:txBody>
      </p:sp>
      <p:sp>
        <p:nvSpPr>
          <p:cNvPr id="4" name="Slide Number Placeholder 3"/>
          <p:cNvSpPr>
            <a:spLocks noGrp="1"/>
          </p:cNvSpPr>
          <p:nvPr>
            <p:ph type="sldNum" sz="quarter" idx="12"/>
          </p:nvPr>
        </p:nvSpPr>
        <p:spPr/>
        <p:txBody>
          <a:bodyPr/>
          <a:lstStyle/>
          <a:p>
            <a:fld id="{2485B633-6863-4B84-8019-F125347A66EC}" type="slidenum">
              <a:rPr lang="en-US" noProof="0" smtClean="0"/>
              <a:pPr/>
              <a:t>33</a:t>
            </a:fld>
            <a:endParaRPr lang="en-US" noProof="0" dirty="0"/>
          </a:p>
        </p:txBody>
      </p:sp>
    </p:spTree>
    <p:extLst>
      <p:ext uri="{BB962C8B-B14F-4D97-AF65-F5344CB8AC3E}">
        <p14:creationId xmlns:p14="http://schemas.microsoft.com/office/powerpoint/2010/main" xmlns="" val="121120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052736"/>
            <a:ext cx="8929116" cy="5112544"/>
          </a:xfrm>
        </p:spPr>
        <p:txBody>
          <a:bodyPr/>
          <a:lstStyle/>
          <a:p>
            <a:r>
              <a:rPr lang="en-US" sz="2000" noProof="0" dirty="0" smtClean="0"/>
              <a:t>Dust:</a:t>
            </a:r>
          </a:p>
          <a:p>
            <a:pPr lvl="1"/>
            <a:r>
              <a:rPr lang="en-US" sz="1800" noProof="0" dirty="0" smtClean="0"/>
              <a:t>EP’s: slight increase (higher gas flows, VOC/Cl can reduce EP efficiency)</a:t>
            </a:r>
            <a:br>
              <a:rPr lang="en-US" sz="1800" noProof="0" dirty="0" smtClean="0"/>
            </a:br>
            <a:r>
              <a:rPr lang="en-US" sz="1800" b="1" noProof="0" dirty="0" smtClean="0"/>
              <a:t>EP trips </a:t>
            </a:r>
            <a:r>
              <a:rPr lang="en-US" sz="1800" noProof="0" dirty="0" smtClean="0"/>
              <a:t>due to CO (combustion not under control). </a:t>
            </a:r>
          </a:p>
          <a:p>
            <a:pPr lvl="1"/>
            <a:r>
              <a:rPr lang="en-US" sz="1800" noProof="0" dirty="0" smtClean="0"/>
              <a:t>Normally </a:t>
            </a:r>
            <a:r>
              <a:rPr lang="en-US" sz="1800" b="1" noProof="0" dirty="0" smtClean="0"/>
              <a:t>no increase with bag filters</a:t>
            </a:r>
            <a:endParaRPr lang="en-US" sz="2000" b="1" noProof="0" dirty="0" smtClean="0"/>
          </a:p>
          <a:p>
            <a:r>
              <a:rPr lang="en-US" sz="2000" noProof="0" dirty="0" smtClean="0"/>
              <a:t>CO / VOC:</a:t>
            </a:r>
          </a:p>
          <a:p>
            <a:pPr lvl="1"/>
            <a:r>
              <a:rPr lang="en-US" sz="1800" b="1" noProof="0" dirty="0" smtClean="0"/>
              <a:t>Can be avoided/alleviated </a:t>
            </a:r>
            <a:r>
              <a:rPr lang="en-US" sz="1800" noProof="0" dirty="0" smtClean="0"/>
              <a:t>when following rules:</a:t>
            </a:r>
            <a:br>
              <a:rPr lang="en-US" sz="1800" noProof="0" dirty="0" smtClean="0"/>
            </a:br>
            <a:r>
              <a:rPr lang="en-US" sz="1800" noProof="0" dirty="0" smtClean="0"/>
              <a:t>Stable dosing and NCV, sufficient O2, respect TSR limits for fuel type/feed-point and kiln specific constraints.</a:t>
            </a:r>
            <a:endParaRPr lang="en-US" sz="2000" noProof="0" dirty="0" smtClean="0"/>
          </a:p>
          <a:p>
            <a:r>
              <a:rPr lang="en-US" sz="2000" noProof="0" dirty="0" err="1" smtClean="0"/>
              <a:t>HCl</a:t>
            </a:r>
            <a:r>
              <a:rPr lang="en-US" sz="2000" noProof="0" dirty="0" smtClean="0"/>
              <a:t>/SO2:</a:t>
            </a:r>
          </a:p>
          <a:p>
            <a:pPr lvl="1"/>
            <a:r>
              <a:rPr lang="en-US" sz="1800" noProof="0" dirty="0" smtClean="0"/>
              <a:t>Emissions practically not affected with preheater/</a:t>
            </a:r>
            <a:r>
              <a:rPr lang="en-US" sz="1800" noProof="0" dirty="0" err="1" smtClean="0"/>
              <a:t>calciner</a:t>
            </a:r>
            <a:r>
              <a:rPr lang="en-US" sz="1800" noProof="0" dirty="0" smtClean="0"/>
              <a:t> kilns</a:t>
            </a:r>
            <a:endParaRPr lang="en-US" sz="2000" noProof="0" dirty="0" smtClean="0"/>
          </a:p>
          <a:p>
            <a:r>
              <a:rPr lang="en-US" sz="2000" noProof="0" dirty="0" err="1" smtClean="0"/>
              <a:t>NOx</a:t>
            </a:r>
            <a:r>
              <a:rPr lang="en-US" sz="2000" noProof="0" dirty="0" smtClean="0"/>
              <a:t>:</a:t>
            </a:r>
          </a:p>
          <a:p>
            <a:pPr lvl="1"/>
            <a:r>
              <a:rPr lang="en-US" sz="1800" b="1" noProof="0" dirty="0" smtClean="0"/>
              <a:t>Most AF reduce </a:t>
            </a:r>
            <a:r>
              <a:rPr lang="en-US" sz="1800" b="1" noProof="0" dirty="0" err="1" smtClean="0"/>
              <a:t>NOx</a:t>
            </a:r>
            <a:r>
              <a:rPr lang="en-US" sz="1800" b="1" noProof="0" dirty="0" smtClean="0"/>
              <a:t> formation </a:t>
            </a:r>
            <a:r>
              <a:rPr lang="en-US" sz="1800" noProof="0" dirty="0" smtClean="0"/>
              <a:t>(emission reduction)</a:t>
            </a:r>
            <a:br>
              <a:rPr lang="en-US" sz="1800" noProof="0" dirty="0" smtClean="0"/>
            </a:br>
            <a:r>
              <a:rPr lang="en-US" sz="1800" noProof="0" dirty="0" smtClean="0"/>
              <a:t>Lower </a:t>
            </a:r>
            <a:r>
              <a:rPr lang="en-US" sz="1800" noProof="0" dirty="0" err="1" smtClean="0"/>
              <a:t>NOx</a:t>
            </a:r>
            <a:r>
              <a:rPr lang="en-US" sz="1800" noProof="0" dirty="0" smtClean="0"/>
              <a:t> with worse combustion (typical AF). High content of volatile matter also reduces NOx (e.g. plastics).</a:t>
            </a:r>
          </a:p>
          <a:p>
            <a:pPr lvl="1"/>
            <a:endParaRPr lang="en-US" sz="1800" noProof="0" dirty="0" smtClean="0"/>
          </a:p>
          <a:p>
            <a:pPr marL="0" indent="0">
              <a:buNone/>
            </a:pPr>
            <a:r>
              <a:rPr lang="en-US" sz="1800" noProof="0" dirty="0" smtClean="0"/>
              <a:t>SO2, </a:t>
            </a:r>
            <a:r>
              <a:rPr lang="en-US" sz="1800" noProof="0" dirty="0" err="1" smtClean="0"/>
              <a:t>NOx</a:t>
            </a:r>
            <a:r>
              <a:rPr lang="en-US" sz="1800" noProof="0" dirty="0" smtClean="0"/>
              <a:t>, </a:t>
            </a:r>
            <a:r>
              <a:rPr lang="en-US" sz="1800" noProof="0" dirty="0" err="1" smtClean="0"/>
              <a:t>HCl</a:t>
            </a:r>
            <a:r>
              <a:rPr lang="en-US" sz="1800" noProof="0" dirty="0" smtClean="0"/>
              <a:t>, (CO / VOC) </a:t>
            </a:r>
            <a:r>
              <a:rPr lang="en-US" sz="1800" b="1" noProof="0" dirty="0" smtClean="0"/>
              <a:t>emissions</a:t>
            </a:r>
            <a:r>
              <a:rPr lang="en-US" sz="1800" noProof="0" dirty="0" smtClean="0"/>
              <a:t> can significantly </a:t>
            </a:r>
            <a:r>
              <a:rPr lang="en-US" sz="1800" b="1" noProof="0" dirty="0" smtClean="0"/>
              <a:t>increase</a:t>
            </a:r>
            <a:r>
              <a:rPr lang="en-US" sz="1800" noProof="0" dirty="0" smtClean="0"/>
              <a:t> on kilns w/o intense mixing between flue gases and raw meal (</a:t>
            </a:r>
            <a:r>
              <a:rPr lang="en-US" sz="1800" b="1" noProof="0" dirty="0" smtClean="0"/>
              <a:t>Lepol, long wet/dry kilns</a:t>
            </a:r>
            <a:r>
              <a:rPr lang="en-US" sz="1800" noProof="0" dirty="0" smtClean="0"/>
              <a:t>).</a:t>
            </a:r>
            <a:br>
              <a:rPr lang="en-US" sz="1800" noProof="0" dirty="0" smtClean="0"/>
            </a:br>
            <a:r>
              <a:rPr lang="en-US" sz="1800" noProof="0" dirty="0" smtClean="0"/>
              <a:t>The same is valid for kilns with a </a:t>
            </a:r>
            <a:r>
              <a:rPr lang="en-US" sz="1800" b="1" noProof="0" dirty="0" smtClean="0"/>
              <a:t>gas bypass</a:t>
            </a:r>
            <a:r>
              <a:rPr lang="en-US" sz="1800" noProof="0" dirty="0" smtClean="0"/>
              <a:t>.</a:t>
            </a:r>
          </a:p>
          <a:p>
            <a:pPr marL="0" indent="0">
              <a:buNone/>
            </a:pPr>
            <a:endParaRPr lang="en-US" sz="2000" noProof="0" dirty="0" smtClean="0"/>
          </a:p>
        </p:txBody>
      </p:sp>
      <p:sp>
        <p:nvSpPr>
          <p:cNvPr id="4" name="Title 3"/>
          <p:cNvSpPr>
            <a:spLocks noGrp="1"/>
          </p:cNvSpPr>
          <p:nvPr>
            <p:ph type="title"/>
          </p:nvPr>
        </p:nvSpPr>
        <p:spPr/>
        <p:txBody>
          <a:bodyPr/>
          <a:lstStyle/>
          <a:p>
            <a:r>
              <a:rPr lang="en-US" noProof="0" dirty="0" smtClean="0"/>
              <a:t>AF impacts on emissions</a:t>
            </a:r>
            <a:endParaRPr lang="en-US" noProof="0" dirty="0"/>
          </a:p>
        </p:txBody>
      </p:sp>
      <p:pic>
        <p:nvPicPr>
          <p:cNvPr id="48131"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617296" y="1679297"/>
            <a:ext cx="1584176" cy="10471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8" name="Straight Arrow Connector 7"/>
          <p:cNvCxnSpPr/>
          <p:nvPr/>
        </p:nvCxnSpPr>
        <p:spPr>
          <a:xfrm>
            <a:off x="6321152" y="1751305"/>
            <a:ext cx="1224136"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34</a:t>
            </a:fld>
            <a:endParaRPr lang="en-US" noProof="0" dirty="0"/>
          </a:p>
        </p:txBody>
      </p:sp>
    </p:spTree>
    <p:extLst>
      <p:ext uri="{BB962C8B-B14F-4D97-AF65-F5344CB8AC3E}">
        <p14:creationId xmlns:p14="http://schemas.microsoft.com/office/powerpoint/2010/main" xmlns="" val="13512869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9" y="1124743"/>
            <a:ext cx="6120803" cy="5112544"/>
          </a:xfrm>
        </p:spPr>
        <p:txBody>
          <a:bodyPr/>
          <a:lstStyle/>
          <a:p>
            <a:pPr>
              <a:lnSpc>
                <a:spcPct val="90000"/>
              </a:lnSpc>
            </a:pPr>
            <a:r>
              <a:rPr lang="en-US" sz="2000" b="1" noProof="0" dirty="0" smtClean="0"/>
              <a:t>Non-volatile HM</a:t>
            </a:r>
            <a:r>
              <a:rPr lang="en-US" sz="2000" noProof="0" dirty="0" smtClean="0"/>
              <a:t> end </a:t>
            </a:r>
            <a:r>
              <a:rPr lang="en-US" sz="2000" noProof="0" dirty="0"/>
              <a:t>up in the clinker or bypass </a:t>
            </a:r>
            <a:r>
              <a:rPr lang="en-US" sz="2000" noProof="0" dirty="0" smtClean="0"/>
              <a:t>dust, generally </a:t>
            </a:r>
            <a:r>
              <a:rPr lang="en-US" sz="2000" noProof="0" dirty="0" smtClean="0">
                <a:solidFill>
                  <a:srgbClr val="FF0000"/>
                </a:solidFill>
              </a:rPr>
              <a:t>no emissions.</a:t>
            </a:r>
            <a:endParaRPr lang="en-US" sz="2000" noProof="0" dirty="0"/>
          </a:p>
          <a:p>
            <a:pPr marL="0" indent="0">
              <a:lnSpc>
                <a:spcPct val="90000"/>
              </a:lnSpc>
              <a:buNone/>
            </a:pPr>
            <a:endParaRPr lang="en-US" sz="2000" noProof="0" dirty="0" smtClean="0"/>
          </a:p>
          <a:p>
            <a:pPr marL="0" indent="0">
              <a:lnSpc>
                <a:spcPct val="90000"/>
              </a:lnSpc>
              <a:buNone/>
            </a:pPr>
            <a:endParaRPr lang="en-US" sz="2000" noProof="0" dirty="0"/>
          </a:p>
          <a:p>
            <a:pPr>
              <a:lnSpc>
                <a:spcPct val="90000"/>
              </a:lnSpc>
            </a:pPr>
            <a:r>
              <a:rPr lang="en-US" sz="2000" b="1" noProof="0" dirty="0"/>
              <a:t>Semi-volatile </a:t>
            </a:r>
            <a:r>
              <a:rPr lang="en-US" sz="2000" b="1" noProof="0" dirty="0" smtClean="0"/>
              <a:t>HM</a:t>
            </a:r>
            <a:r>
              <a:rPr lang="en-US" sz="2000" noProof="0" dirty="0" smtClean="0"/>
              <a:t> accumulate </a:t>
            </a:r>
            <a:r>
              <a:rPr lang="en-US" sz="2000" noProof="0" dirty="0"/>
              <a:t>in the </a:t>
            </a:r>
            <a:r>
              <a:rPr lang="en-US" sz="2000" noProof="0" dirty="0" smtClean="0"/>
              <a:t>main filter dust, partly emitted with dust (</a:t>
            </a:r>
            <a:r>
              <a:rPr lang="en-US" sz="2000" noProof="0" dirty="0" smtClean="0">
                <a:solidFill>
                  <a:srgbClr val="FF0000"/>
                </a:solidFill>
              </a:rPr>
              <a:t>minor emissions</a:t>
            </a:r>
            <a:r>
              <a:rPr lang="en-US" sz="2000" noProof="0" dirty="0" smtClean="0"/>
              <a:t>)</a:t>
            </a:r>
            <a:br>
              <a:rPr lang="en-US" sz="2000" noProof="0" dirty="0" smtClean="0"/>
            </a:br>
            <a:r>
              <a:rPr lang="en-US" sz="2000" noProof="0" dirty="0" smtClean="0">
                <a:sym typeface="Wingdings" pitchFamily="2" charset="2"/>
              </a:rPr>
              <a:t> </a:t>
            </a:r>
            <a:r>
              <a:rPr lang="en-US" sz="2000" noProof="0" dirty="0" smtClean="0"/>
              <a:t>discharge CKD </a:t>
            </a:r>
            <a:r>
              <a:rPr lang="en-US" sz="2000" noProof="0" dirty="0"/>
              <a:t>to cement as </a:t>
            </a:r>
            <a:r>
              <a:rPr lang="en-US" sz="2000" noProof="0" dirty="0" smtClean="0"/>
              <a:t>a valve, improve dedusting.</a:t>
            </a:r>
          </a:p>
          <a:p>
            <a:pPr marL="0" indent="0">
              <a:lnSpc>
                <a:spcPct val="90000"/>
              </a:lnSpc>
              <a:buNone/>
            </a:pPr>
            <a:r>
              <a:rPr lang="en-US" sz="2000" noProof="0" dirty="0" smtClean="0"/>
              <a:t/>
            </a:r>
            <a:br>
              <a:rPr lang="en-US" sz="2000" noProof="0" dirty="0" smtClean="0"/>
            </a:br>
            <a:endParaRPr lang="en-US" sz="2000" noProof="0" dirty="0" smtClean="0"/>
          </a:p>
          <a:p>
            <a:pPr>
              <a:lnSpc>
                <a:spcPct val="90000"/>
              </a:lnSpc>
            </a:pPr>
            <a:r>
              <a:rPr lang="en-US" sz="2000" b="1" noProof="0" dirty="0" smtClean="0">
                <a:sym typeface="Wingdings" pitchFamily="2" charset="2"/>
              </a:rPr>
              <a:t>Volatile HM</a:t>
            </a:r>
            <a:r>
              <a:rPr lang="en-US" sz="2000" noProof="0" dirty="0" smtClean="0">
                <a:sym typeface="Wingdings" pitchFamily="2" charset="2"/>
              </a:rPr>
              <a:t> </a:t>
            </a:r>
            <a:r>
              <a:rPr lang="en-US" sz="2000" noProof="0" dirty="0">
                <a:sym typeface="Wingdings" pitchFamily="2" charset="2"/>
              </a:rPr>
              <a:t>only a small amount can be absorbed in the kiln dust </a:t>
            </a:r>
            <a:r>
              <a:rPr lang="en-US" sz="2000" noProof="0" dirty="0" smtClean="0">
                <a:sym typeface="Wingdings" pitchFamily="2" charset="2"/>
              </a:rPr>
              <a:t>(temperature dependent) and end </a:t>
            </a:r>
            <a:r>
              <a:rPr lang="en-US" sz="2000" noProof="0" dirty="0">
                <a:sym typeface="Wingdings" pitchFamily="2" charset="2"/>
              </a:rPr>
              <a:t>up in the </a:t>
            </a:r>
            <a:r>
              <a:rPr lang="en-US" sz="2000" noProof="0" dirty="0" smtClean="0">
                <a:solidFill>
                  <a:srgbClr val="FF0000"/>
                </a:solidFill>
                <a:sym typeface="Wingdings" pitchFamily="2" charset="2"/>
              </a:rPr>
              <a:t>emissions</a:t>
            </a:r>
            <a:r>
              <a:rPr lang="en-US" sz="2000" b="1" noProof="0" dirty="0" smtClean="0">
                <a:sym typeface="Wingdings" pitchFamily="2" charset="2"/>
              </a:rPr>
              <a:t/>
            </a:r>
            <a:br>
              <a:rPr lang="en-US" sz="2000" b="1" noProof="0" dirty="0" smtClean="0">
                <a:sym typeface="Wingdings" pitchFamily="2" charset="2"/>
              </a:rPr>
            </a:br>
            <a:r>
              <a:rPr lang="en-US" sz="2000" noProof="0" dirty="0" smtClean="0">
                <a:sym typeface="Wingdings" pitchFamily="2" charset="2"/>
              </a:rPr>
              <a:t> Minimize input </a:t>
            </a:r>
            <a:r>
              <a:rPr lang="en-US" sz="2000" noProof="0" dirty="0">
                <a:sym typeface="Wingdings" pitchFamily="2" charset="2"/>
              </a:rPr>
              <a:t>(traditional and </a:t>
            </a:r>
            <a:r>
              <a:rPr lang="en-US" sz="2000" noProof="0" dirty="0" smtClean="0">
                <a:sym typeface="Wingdings" pitchFamily="2" charset="2"/>
              </a:rPr>
              <a:t>AFR), reduce </a:t>
            </a:r>
            <a:r>
              <a:rPr lang="en-US" sz="2000" noProof="0" dirty="0">
                <a:sym typeface="Wingdings" pitchFamily="2" charset="2"/>
              </a:rPr>
              <a:t>filter temperature </a:t>
            </a:r>
            <a:r>
              <a:rPr lang="en-US" sz="2000" noProof="0" dirty="0" smtClean="0">
                <a:sym typeface="Wingdings" pitchFamily="2" charset="2"/>
              </a:rPr>
              <a:t>&amp; discharge CKD.</a:t>
            </a:r>
            <a:endParaRPr lang="en-US" sz="2000" noProof="0" dirty="0"/>
          </a:p>
        </p:txBody>
      </p:sp>
      <p:sp>
        <p:nvSpPr>
          <p:cNvPr id="4" name="Title 3"/>
          <p:cNvSpPr>
            <a:spLocks noGrp="1"/>
          </p:cNvSpPr>
          <p:nvPr>
            <p:ph type="title"/>
          </p:nvPr>
        </p:nvSpPr>
        <p:spPr/>
        <p:txBody>
          <a:bodyPr/>
          <a:lstStyle/>
          <a:p>
            <a:r>
              <a:rPr lang="en-US" noProof="0" dirty="0" smtClean="0"/>
              <a:t>Heavy </a:t>
            </a:r>
            <a:r>
              <a:rPr lang="en-US" noProof="0" dirty="0"/>
              <a:t>Metal </a:t>
            </a:r>
            <a:r>
              <a:rPr lang="en-US" noProof="0" dirty="0" smtClean="0"/>
              <a:t>(HM) emissions mainly depend on the</a:t>
            </a:r>
            <a:br>
              <a:rPr lang="en-US" noProof="0" dirty="0" smtClean="0"/>
            </a:br>
            <a:r>
              <a:rPr lang="en-US" noProof="0" dirty="0" smtClean="0"/>
              <a:t>input quantity - AFR can increase it</a:t>
            </a:r>
            <a:endParaRPr lang="en-US" noProof="0" dirty="0"/>
          </a:p>
        </p:txBody>
      </p:sp>
      <p:sp>
        <p:nvSpPr>
          <p:cNvPr id="10" name="TextBox 9"/>
          <p:cNvSpPr txBox="1"/>
          <p:nvPr/>
        </p:nvSpPr>
        <p:spPr>
          <a:xfrm>
            <a:off x="848544" y="1700808"/>
            <a:ext cx="4896544"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nSpc>
                <a:spcPct val="90000"/>
              </a:lnSpc>
            </a:pPr>
            <a:r>
              <a:rPr lang="en-US" sz="2000" dirty="0"/>
              <a:t>As, Co, Cr, Cu, </a:t>
            </a:r>
            <a:r>
              <a:rPr lang="en-US" sz="2000" dirty="0" err="1"/>
              <a:t>Mn</a:t>
            </a:r>
            <a:r>
              <a:rPr lang="en-US" sz="2000" dirty="0"/>
              <a:t>, Ni, </a:t>
            </a:r>
            <a:r>
              <a:rPr lang="en-US" sz="2000" dirty="0" err="1"/>
              <a:t>Pb</a:t>
            </a:r>
            <a:r>
              <a:rPr lang="en-US" sz="2000" dirty="0"/>
              <a:t>, </a:t>
            </a:r>
            <a:r>
              <a:rPr lang="en-US" sz="2000" dirty="0" err="1"/>
              <a:t>Sb</a:t>
            </a:r>
            <a:r>
              <a:rPr lang="en-US" sz="2000" dirty="0"/>
              <a:t>, </a:t>
            </a:r>
            <a:r>
              <a:rPr lang="en-US" sz="2000" dirty="0" err="1"/>
              <a:t>Sn</a:t>
            </a:r>
            <a:r>
              <a:rPr lang="en-US" sz="2000" dirty="0"/>
              <a:t>, V, Zn</a:t>
            </a:r>
          </a:p>
        </p:txBody>
      </p:sp>
      <p:sp>
        <p:nvSpPr>
          <p:cNvPr id="11" name="TextBox 10"/>
          <p:cNvSpPr txBox="1"/>
          <p:nvPr/>
        </p:nvSpPr>
        <p:spPr>
          <a:xfrm>
            <a:off x="848544" y="3563724"/>
            <a:ext cx="2664296"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nSpc>
                <a:spcPct val="90000"/>
              </a:lnSpc>
            </a:pPr>
            <a:r>
              <a:rPr lang="en-US" sz="2000" dirty="0">
                <a:sym typeface="Wingdings" pitchFamily="2" charset="2"/>
              </a:rPr>
              <a:t>Cd, </a:t>
            </a:r>
            <a:r>
              <a:rPr lang="en-US" sz="2000" dirty="0" err="1">
                <a:sym typeface="Wingdings" pitchFamily="2" charset="2"/>
              </a:rPr>
              <a:t>Tl</a:t>
            </a:r>
            <a:r>
              <a:rPr lang="en-US" sz="2000" dirty="0">
                <a:sym typeface="Wingdings" pitchFamily="2" charset="2"/>
              </a:rPr>
              <a:t>, (Hg)</a:t>
            </a:r>
          </a:p>
        </p:txBody>
      </p:sp>
      <p:sp>
        <p:nvSpPr>
          <p:cNvPr id="12" name="TextBox 11"/>
          <p:cNvSpPr txBox="1"/>
          <p:nvPr/>
        </p:nvSpPr>
        <p:spPr>
          <a:xfrm>
            <a:off x="848544" y="5661248"/>
            <a:ext cx="2664296"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nSpc>
                <a:spcPct val="90000"/>
              </a:lnSpc>
            </a:pPr>
            <a:r>
              <a:rPr lang="en-US" sz="2000" dirty="0" smtClean="0"/>
              <a:t>(</a:t>
            </a:r>
            <a:r>
              <a:rPr lang="en-US" sz="2000" dirty="0" err="1" smtClean="0"/>
              <a:t>Tl</a:t>
            </a:r>
            <a:r>
              <a:rPr lang="en-US" sz="2000" dirty="0" smtClean="0"/>
              <a:t>), </a:t>
            </a:r>
            <a:r>
              <a:rPr lang="en-US" sz="2000" dirty="0" smtClean="0">
                <a:solidFill>
                  <a:srgbClr val="FF0000"/>
                </a:solidFill>
              </a:rPr>
              <a:t>Hg</a:t>
            </a:r>
            <a:endParaRPr lang="en-US" sz="2000" dirty="0">
              <a:solidFill>
                <a:srgbClr val="FF0000"/>
              </a:solidFill>
            </a:endParaRPr>
          </a:p>
        </p:txBody>
      </p:sp>
      <p:pic>
        <p:nvPicPr>
          <p:cNvPr id="13" name="Picture 9"/>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6393160" y="2070140"/>
            <a:ext cx="3253847" cy="1982315"/>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8160033" y="3913311"/>
            <a:ext cx="681399" cy="307777"/>
          </a:xfrm>
          <a:prstGeom prst="rect">
            <a:avLst/>
          </a:prstGeom>
          <a:solidFill>
            <a:schemeClr val="bg1"/>
          </a:solidFill>
          <a:ln>
            <a:solidFill>
              <a:schemeClr val="tx1"/>
            </a:solidFill>
          </a:ln>
        </p:spPr>
        <p:txBody>
          <a:bodyPr wrap="square" rtlCol="0">
            <a:spAutoFit/>
          </a:bodyPr>
          <a:lstStyle/>
          <a:p>
            <a:r>
              <a:rPr lang="en-GB" sz="1400" b="1" dirty="0" smtClean="0">
                <a:solidFill>
                  <a:srgbClr val="FF0000"/>
                </a:solidFill>
                <a:latin typeface="Arial" pitchFamily="34" charset="0"/>
                <a:cs typeface="Arial" pitchFamily="34" charset="0"/>
              </a:rPr>
              <a:t>Tl, Cd</a:t>
            </a:r>
          </a:p>
        </p:txBody>
      </p:sp>
      <p:sp>
        <p:nvSpPr>
          <p:cNvPr id="14" name="TextBox 13"/>
          <p:cNvSpPr txBox="1"/>
          <p:nvPr/>
        </p:nvSpPr>
        <p:spPr>
          <a:xfrm>
            <a:off x="8697416" y="1916832"/>
            <a:ext cx="432048" cy="307777"/>
          </a:xfrm>
          <a:prstGeom prst="rect">
            <a:avLst/>
          </a:prstGeom>
          <a:solidFill>
            <a:schemeClr val="bg1"/>
          </a:solidFill>
          <a:ln>
            <a:solidFill>
              <a:schemeClr val="tx1"/>
            </a:solidFill>
          </a:ln>
        </p:spPr>
        <p:txBody>
          <a:bodyPr wrap="square" rtlCol="0">
            <a:spAutoFit/>
          </a:bodyPr>
          <a:lstStyle/>
          <a:p>
            <a:r>
              <a:rPr lang="en-GB" sz="1400" b="1" dirty="0" smtClean="0">
                <a:solidFill>
                  <a:srgbClr val="FF0000"/>
                </a:solidFill>
                <a:latin typeface="Arial" pitchFamily="34" charset="0"/>
                <a:cs typeface="Arial" pitchFamily="34" charset="0"/>
              </a:rPr>
              <a:t>Hg</a:t>
            </a:r>
          </a:p>
        </p:txBody>
      </p:sp>
      <p:sp>
        <p:nvSpPr>
          <p:cNvPr id="15" name="TextBox 14"/>
          <p:cNvSpPr txBox="1"/>
          <p:nvPr/>
        </p:nvSpPr>
        <p:spPr>
          <a:xfrm>
            <a:off x="5899495" y="3810340"/>
            <a:ext cx="792088" cy="307777"/>
          </a:xfrm>
          <a:prstGeom prst="rect">
            <a:avLst/>
          </a:prstGeom>
          <a:solidFill>
            <a:schemeClr val="bg1"/>
          </a:solidFill>
          <a:ln>
            <a:solidFill>
              <a:schemeClr val="tx1"/>
            </a:solidFill>
          </a:ln>
        </p:spPr>
        <p:txBody>
          <a:bodyPr wrap="square" rtlCol="0">
            <a:spAutoFit/>
          </a:bodyPr>
          <a:lstStyle/>
          <a:p>
            <a:r>
              <a:rPr lang="en-GB" sz="1400" b="1" dirty="0" smtClean="0">
                <a:solidFill>
                  <a:srgbClr val="FF0000"/>
                </a:solidFill>
                <a:latin typeface="Arial" pitchFamily="34" charset="0"/>
                <a:cs typeface="Arial" pitchFamily="34" charset="0"/>
              </a:rPr>
              <a:t>Others</a:t>
            </a:r>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35</a:t>
            </a:fld>
            <a:endParaRPr lang="en-US" noProof="0" dirty="0"/>
          </a:p>
        </p:txBody>
      </p:sp>
    </p:spTree>
    <p:extLst>
      <p:ext uri="{BB962C8B-B14F-4D97-AF65-F5344CB8AC3E}">
        <p14:creationId xmlns:p14="http://schemas.microsoft.com/office/powerpoint/2010/main" xmlns="" val="374133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1496493" y="1124743"/>
            <a:ext cx="8065019" cy="5112544"/>
          </a:xfrm>
        </p:spPr>
        <p:txBody>
          <a:bodyPr/>
          <a:lstStyle/>
          <a:p>
            <a:r>
              <a:rPr lang="en-US" sz="2000" dirty="0" smtClean="0"/>
              <a:t>Coarser </a:t>
            </a:r>
            <a:r>
              <a:rPr lang="en-US" sz="2000" dirty="0" err="1" smtClean="0"/>
              <a:t>Granulometry</a:t>
            </a:r>
            <a:endParaRPr lang="en-US" sz="2000" dirty="0"/>
          </a:p>
          <a:p>
            <a:endParaRPr lang="en-US" sz="2000" dirty="0" smtClean="0"/>
          </a:p>
          <a:p>
            <a:r>
              <a:rPr lang="en-US" sz="2000" dirty="0" smtClean="0"/>
              <a:t>Higher moisture / water content</a:t>
            </a:r>
          </a:p>
          <a:p>
            <a:endParaRPr lang="en-US" sz="2000" dirty="0" smtClean="0"/>
          </a:p>
          <a:p>
            <a:r>
              <a:rPr lang="en-US" sz="2000" dirty="0" smtClean="0"/>
              <a:t>Often higher ash content (not liquids</a:t>
            </a:r>
            <a:endParaRPr lang="en-US" sz="2000" dirty="0"/>
          </a:p>
          <a:p>
            <a:endParaRPr lang="en-US" sz="2000" dirty="0" smtClean="0"/>
          </a:p>
          <a:p>
            <a:r>
              <a:rPr lang="en-US" sz="2000" dirty="0" smtClean="0"/>
              <a:t>Lower Calorific Value </a:t>
            </a:r>
            <a:r>
              <a:rPr lang="en-US" sz="1200" dirty="0" smtClean="0"/>
              <a:t>(consequence </a:t>
            </a:r>
            <a:r>
              <a:rPr lang="en-US" sz="1200" dirty="0"/>
              <a:t>of </a:t>
            </a:r>
            <a:r>
              <a:rPr lang="en-US" sz="1200" dirty="0" smtClean="0"/>
              <a:t>high moisture and high ash)</a:t>
            </a:r>
            <a:endParaRPr lang="en-US" sz="2000" dirty="0"/>
          </a:p>
          <a:p>
            <a:endParaRPr lang="en-US" sz="2000" dirty="0" smtClean="0"/>
          </a:p>
          <a:p>
            <a:r>
              <a:rPr lang="en-US" sz="2000" dirty="0" smtClean="0"/>
              <a:t>Higher Chlorine concentration</a:t>
            </a:r>
            <a:br>
              <a:rPr lang="en-US" sz="2000" dirty="0" smtClean="0"/>
            </a:br>
            <a:r>
              <a:rPr lang="en-US" sz="1400" dirty="0" smtClean="0"/>
              <a:t>(Sulfur typically not an issue as concentration typically ≤ traditional fuels)</a:t>
            </a:r>
          </a:p>
          <a:p>
            <a:endParaRPr lang="en-US" sz="800" dirty="0" smtClean="0"/>
          </a:p>
          <a:p>
            <a:r>
              <a:rPr lang="en-US" sz="2000" dirty="0" smtClean="0"/>
              <a:t>Less homogeneous</a:t>
            </a:r>
            <a:r>
              <a:rPr lang="en-US" dirty="0" smtClean="0"/>
              <a:t> </a:t>
            </a:r>
            <a:r>
              <a:rPr lang="en-US" sz="1400" dirty="0"/>
              <a:t>(e.g. standard deviation of NCV, H2O, ash,…) </a:t>
            </a:r>
          </a:p>
          <a:p>
            <a:endParaRPr lang="en-US" sz="2000" dirty="0" smtClean="0"/>
          </a:p>
          <a:p>
            <a:r>
              <a:rPr lang="en-US" sz="2000" dirty="0" smtClean="0"/>
              <a:t>Less accurate dosing and more difficult material handling </a:t>
            </a:r>
            <a:br>
              <a:rPr lang="en-US" sz="2000" dirty="0" smtClean="0"/>
            </a:br>
            <a:r>
              <a:rPr lang="en-US" sz="1400" dirty="0" smtClean="0"/>
              <a:t>(consequence of coarse granulometry and high moisture)</a:t>
            </a:r>
            <a:endParaRPr lang="en-US" sz="1400" dirty="0"/>
          </a:p>
        </p:txBody>
      </p:sp>
      <p:sp>
        <p:nvSpPr>
          <p:cNvPr id="4" name="Title 3"/>
          <p:cNvSpPr>
            <a:spLocks noGrp="1"/>
          </p:cNvSpPr>
          <p:nvPr>
            <p:ph type="title"/>
          </p:nvPr>
        </p:nvSpPr>
        <p:spPr/>
        <p:txBody>
          <a:bodyPr/>
          <a:lstStyle/>
          <a:p>
            <a:r>
              <a:rPr lang="en-US" dirty="0" smtClean="0"/>
              <a:t/>
            </a:r>
            <a:br>
              <a:rPr lang="en-US" dirty="0" smtClean="0"/>
            </a:br>
            <a:r>
              <a:rPr lang="en-US" dirty="0" smtClean="0"/>
              <a:t>Problematic </a:t>
            </a:r>
            <a:r>
              <a:rPr lang="en-US" dirty="0" smtClean="0">
                <a:solidFill>
                  <a:srgbClr val="FF0000"/>
                </a:solidFill>
              </a:rPr>
              <a:t>Fuel Properties </a:t>
            </a:r>
            <a:r>
              <a:rPr lang="en-US" sz="1800" b="0" dirty="0" smtClean="0"/>
              <a:t>(typically, compared to traditional fuel)</a:t>
            </a:r>
            <a:endParaRPr lang="en-US" sz="1800" b="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72480" y="5703711"/>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8" name="Picture 4"/>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935820" y="3363077"/>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738865" y="1124744"/>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488504" y="4905396"/>
            <a:ext cx="738313" cy="5398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3"/>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622221" y="3970572"/>
            <a:ext cx="610556" cy="6105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4" name="Plus 13"/>
          <p:cNvSpPr/>
          <p:nvPr/>
        </p:nvSpPr>
        <p:spPr>
          <a:xfrm>
            <a:off x="767744" y="5839611"/>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722919" y="1844824"/>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 name="Picture 4"/>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19478" y="2492896"/>
            <a:ext cx="488788" cy="496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2"/>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66624" y="3364607"/>
            <a:ext cx="509858" cy="49644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9" name="Plus 18"/>
          <p:cNvSpPr/>
          <p:nvPr/>
        </p:nvSpPr>
        <p:spPr>
          <a:xfrm>
            <a:off x="761888" y="3500507"/>
            <a:ext cx="208265" cy="2520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20" name="Picture 5"/>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963405" y="5594973"/>
            <a:ext cx="469401" cy="6423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5"/>
          <p:cNvSpPr txBox="1"/>
          <p:nvPr/>
        </p:nvSpPr>
        <p:spPr>
          <a:xfrm rot="19766025">
            <a:off x="1908202" y="3082542"/>
            <a:ext cx="6624736" cy="830997"/>
          </a:xfrm>
          <a:prstGeom prst="rect">
            <a:avLst/>
          </a:prstGeom>
          <a:solidFill>
            <a:schemeClr val="bg1">
              <a:lumMod val="85000"/>
            </a:schemeClr>
          </a:solidFill>
          <a:ln>
            <a:solidFill>
              <a:schemeClr val="tx1"/>
            </a:solidFill>
          </a:ln>
        </p:spPr>
        <p:txBody>
          <a:bodyPr wrap="square" rtlCol="0">
            <a:spAutoFit/>
          </a:bodyPr>
          <a:lstStyle/>
          <a:p>
            <a:pPr algn="ctr"/>
            <a:r>
              <a:rPr lang="en-GB" sz="2400" dirty="0" smtClean="0">
                <a:solidFill>
                  <a:srgbClr val="FF0000"/>
                </a:solidFill>
                <a:latin typeface="Arial" pitchFamily="34" charset="0"/>
                <a:cs typeface="Arial" pitchFamily="34" charset="0"/>
              </a:rPr>
              <a:t>The one you do not address and mitigate appropriately!</a:t>
            </a:r>
          </a:p>
        </p:txBody>
      </p:sp>
      <p:sp>
        <p:nvSpPr>
          <p:cNvPr id="2" name="Oval 1"/>
          <p:cNvSpPr/>
          <p:nvPr/>
        </p:nvSpPr>
        <p:spPr>
          <a:xfrm>
            <a:off x="3400723" y="5561126"/>
            <a:ext cx="781609" cy="781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1" name="Oval 20"/>
          <p:cNvSpPr/>
          <p:nvPr/>
        </p:nvSpPr>
        <p:spPr>
          <a:xfrm>
            <a:off x="571145" y="1032295"/>
            <a:ext cx="781609" cy="781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3" name="Oval 22"/>
          <p:cNvSpPr/>
          <p:nvPr/>
        </p:nvSpPr>
        <p:spPr>
          <a:xfrm>
            <a:off x="547327" y="3885045"/>
            <a:ext cx="781609" cy="781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2" name="TextBox 21"/>
          <p:cNvSpPr txBox="1"/>
          <p:nvPr/>
        </p:nvSpPr>
        <p:spPr>
          <a:xfrm rot="19766025">
            <a:off x="1369746" y="2262064"/>
            <a:ext cx="6624736" cy="461665"/>
          </a:xfrm>
          <a:prstGeom prst="rect">
            <a:avLst/>
          </a:prstGeom>
          <a:solidFill>
            <a:schemeClr val="bg1">
              <a:lumMod val="85000"/>
            </a:schemeClr>
          </a:solidFill>
          <a:ln>
            <a:solidFill>
              <a:schemeClr val="tx1"/>
            </a:solidFill>
          </a:ln>
        </p:spPr>
        <p:txBody>
          <a:bodyPr wrap="square" rtlCol="0">
            <a:spAutoFit/>
          </a:bodyPr>
          <a:lstStyle/>
          <a:p>
            <a:pPr algn="ctr"/>
            <a:r>
              <a:rPr lang="en-GB" sz="2400" dirty="0" smtClean="0">
                <a:solidFill>
                  <a:schemeClr val="tx2"/>
                </a:solidFill>
                <a:latin typeface="Arial" pitchFamily="34" charset="0"/>
                <a:cs typeface="Arial" pitchFamily="34" charset="0"/>
              </a:rPr>
              <a:t>Which property is most critical?</a:t>
            </a:r>
          </a:p>
        </p:txBody>
      </p:sp>
      <p:sp>
        <p:nvSpPr>
          <p:cNvPr id="24" name="Oval 23"/>
          <p:cNvSpPr/>
          <p:nvPr/>
        </p:nvSpPr>
        <p:spPr>
          <a:xfrm>
            <a:off x="498983" y="4779517"/>
            <a:ext cx="781609" cy="7816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7" name="Slide Number Placeholder 6"/>
          <p:cNvSpPr>
            <a:spLocks noGrp="1"/>
          </p:cNvSpPr>
          <p:nvPr>
            <p:ph type="sldNum" sz="quarter" idx="12"/>
          </p:nvPr>
        </p:nvSpPr>
        <p:spPr/>
        <p:txBody>
          <a:bodyPr/>
          <a:lstStyle/>
          <a:p>
            <a:fld id="{2485B633-6863-4B84-8019-F125347A66EC}" type="slidenum">
              <a:rPr lang="en-US" noProof="0" smtClean="0"/>
              <a:pPr/>
              <a:t>36</a:t>
            </a:fld>
            <a:endParaRPr lang="en-US" noProof="0" dirty="0"/>
          </a:p>
        </p:txBody>
      </p:sp>
    </p:spTree>
    <p:extLst>
      <p:ext uri="{BB962C8B-B14F-4D97-AF65-F5344CB8AC3E}">
        <p14:creationId xmlns:p14="http://schemas.microsoft.com/office/powerpoint/2010/main" xmlns="" val="211673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21" grpId="0" animBg="1"/>
      <p:bldP spid="23" grpId="0" animBg="1"/>
      <p:bldP spid="2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2000" dirty="0"/>
              <a:t>Fluctuations (NCV, t/h) have a big impact on combustion and heat consumption </a:t>
            </a:r>
            <a:r>
              <a:rPr lang="en-US" sz="2000" dirty="0" smtClean="0">
                <a:sym typeface="Wingdings" panose="05000000000000000000" pitchFamily="2" charset="2"/>
              </a:rPr>
              <a:t></a:t>
            </a:r>
            <a:r>
              <a:rPr lang="en-US" sz="2000" dirty="0" smtClean="0"/>
              <a:t> </a:t>
            </a:r>
            <a:r>
              <a:rPr lang="en-US" sz="2000" dirty="0"/>
              <a:t>accurate dosing is a must!</a:t>
            </a:r>
          </a:p>
          <a:p>
            <a:r>
              <a:rPr lang="en-US" sz="2000" dirty="0"/>
              <a:t>Cl input to kiln system is limited </a:t>
            </a:r>
            <a:r>
              <a:rPr lang="en-US" sz="2000" dirty="0" smtClean="0">
                <a:sym typeface="Wingdings" panose="05000000000000000000" pitchFamily="2" charset="2"/>
              </a:rPr>
              <a:t></a:t>
            </a:r>
            <a:r>
              <a:rPr lang="en-US" sz="2000" dirty="0" smtClean="0"/>
              <a:t> </a:t>
            </a:r>
            <a:r>
              <a:rPr lang="en-US" sz="2000" dirty="0"/>
              <a:t>Cl price tag for waste?!</a:t>
            </a:r>
          </a:p>
          <a:p>
            <a:r>
              <a:rPr lang="en-US" sz="2000" dirty="0"/>
              <a:t>Efficient cleaning required (air-blasters) with higher Cl input and coarser fuels.</a:t>
            </a:r>
          </a:p>
          <a:p>
            <a:r>
              <a:rPr lang="en-US" sz="2000" dirty="0"/>
              <a:t>With high TSR, water input and fluctuations an upgrade of the exhaust gas handling system could be required to avoid production loss in sold-out markets.</a:t>
            </a:r>
          </a:p>
          <a:p>
            <a:r>
              <a:rPr lang="en-US" sz="2000" dirty="0"/>
              <a:t>Raw mix review required with high ash inputs by AF.</a:t>
            </a:r>
          </a:p>
          <a:p>
            <a:r>
              <a:rPr lang="en-US" sz="2000" dirty="0"/>
              <a:t>Negative impact on emissions by AF can be largely avoided.</a:t>
            </a:r>
          </a:p>
          <a:p>
            <a:endParaRPr lang="en-US" sz="2000" dirty="0"/>
          </a:p>
        </p:txBody>
      </p:sp>
      <p:sp>
        <p:nvSpPr>
          <p:cNvPr id="4" name="Title 3"/>
          <p:cNvSpPr>
            <a:spLocks noGrp="1"/>
          </p:cNvSpPr>
          <p:nvPr>
            <p:ph type="title"/>
          </p:nvPr>
        </p:nvSpPr>
        <p:spPr/>
        <p:txBody>
          <a:bodyPr/>
          <a:lstStyle/>
          <a:p>
            <a:r>
              <a:rPr lang="en-US" dirty="0" smtClean="0"/>
              <a:t>Key messages</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37</a:t>
            </a:fld>
            <a:endParaRPr lang="en-US" noProof="0" dirty="0"/>
          </a:p>
        </p:txBody>
      </p:sp>
    </p:spTree>
    <p:extLst>
      <p:ext uri="{BB962C8B-B14F-4D97-AF65-F5344CB8AC3E}">
        <p14:creationId xmlns:p14="http://schemas.microsoft.com/office/powerpoint/2010/main" xmlns="" val="7431454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AFR fuel categories and feed-points</a:t>
            </a:r>
          </a:p>
          <a:p>
            <a:r>
              <a:rPr lang="en-US" dirty="0" smtClean="0"/>
              <a:t>Problematic AFR properties and kiln impacts</a:t>
            </a:r>
          </a:p>
          <a:p>
            <a:r>
              <a:rPr lang="en-US" b="1" dirty="0" smtClean="0"/>
              <a:t>Optimizations / modifications to mitigate AFR impacts</a:t>
            </a:r>
          </a:p>
          <a:p>
            <a:pPr lvl="1"/>
            <a:r>
              <a:rPr lang="en-US" dirty="0" smtClean="0"/>
              <a:t>Kiln</a:t>
            </a:r>
          </a:p>
          <a:p>
            <a:pPr lvl="1"/>
            <a:r>
              <a:rPr lang="en-US" dirty="0" smtClean="0"/>
              <a:t>Precalciner/preheater</a:t>
            </a:r>
          </a:p>
          <a:p>
            <a:pPr lvl="1"/>
            <a:r>
              <a:rPr lang="en-US" dirty="0" smtClean="0"/>
              <a:t>Exhaust gas handling system</a:t>
            </a:r>
          </a:p>
          <a:p>
            <a:r>
              <a:rPr lang="en-US" dirty="0" smtClean="0"/>
              <a:t>Checklist for AFR assessment (co-processing focus) and main findings</a:t>
            </a:r>
          </a:p>
          <a:p>
            <a:r>
              <a:rPr lang="en-US" dirty="0" smtClean="0"/>
              <a:t>Challenges and Solutions in kiln operation</a:t>
            </a:r>
          </a:p>
          <a:p>
            <a:endParaRPr lang="en-US" dirty="0" smtClean="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38</a:t>
            </a:fld>
            <a:endParaRPr lang="en-US" noProof="0" dirty="0"/>
          </a:p>
        </p:txBody>
      </p:sp>
    </p:spTree>
    <p:extLst>
      <p:ext uri="{BB962C8B-B14F-4D97-AF65-F5344CB8AC3E}">
        <p14:creationId xmlns:p14="http://schemas.microsoft.com/office/powerpoint/2010/main" xmlns="" val="38314510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Users\mhinkel\AppData\Local\Temp\SNAGHTML356133.PNG"/>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289932" y="2980781"/>
            <a:ext cx="7010400" cy="19716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a:xfrm>
            <a:off x="519810" y="414338"/>
            <a:ext cx="8825678" cy="500062"/>
          </a:xfrm>
        </p:spPr>
        <p:txBody>
          <a:bodyPr/>
          <a:lstStyle/>
          <a:p>
            <a:r>
              <a:rPr lang="en-US" dirty="0" smtClean="0">
                <a:solidFill>
                  <a:srgbClr val="FF0000"/>
                </a:solidFill>
              </a:rPr>
              <a:t>Kiln</a:t>
            </a:r>
            <a:r>
              <a:rPr lang="en-US" dirty="0" smtClean="0"/>
              <a:t>: </a:t>
            </a:r>
            <a:r>
              <a:rPr lang="en-US" dirty="0"/>
              <a:t>Optimizations / modifications to reduce heat consumption, exhaust gas flow and increase kiln availability</a:t>
            </a:r>
          </a:p>
        </p:txBody>
      </p:sp>
      <p:sp>
        <p:nvSpPr>
          <p:cNvPr id="31" name="Line 1043"/>
          <p:cNvSpPr>
            <a:spLocks noChangeShapeType="1"/>
          </p:cNvSpPr>
          <p:nvPr/>
        </p:nvSpPr>
        <p:spPr bwMode="auto">
          <a:xfrm flipV="1">
            <a:off x="6267144" y="3541399"/>
            <a:ext cx="666073" cy="144693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0" name="Text Box 1036"/>
          <p:cNvSpPr txBox="1">
            <a:spLocks noChangeArrowheads="1"/>
          </p:cNvSpPr>
          <p:nvPr/>
        </p:nvSpPr>
        <p:spPr bwMode="auto">
          <a:xfrm>
            <a:off x="3648510" y="5085184"/>
            <a:ext cx="3065561"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Burner Optimization/upgrade </a:t>
            </a:r>
            <a:br>
              <a:rPr lang="en-US" sz="1600" dirty="0" smtClean="0">
                <a:latin typeface="Arial" pitchFamily="34" charset="0"/>
                <a:cs typeface="Arial" pitchFamily="34" charset="0"/>
              </a:rPr>
            </a:br>
            <a:r>
              <a:rPr lang="en-US" sz="1600" dirty="0" smtClean="0">
                <a:latin typeface="Arial" pitchFamily="34" charset="0"/>
                <a:cs typeface="Arial" pitchFamily="34" charset="0"/>
              </a:rPr>
              <a:t>(e.g. PA volume and split, </a:t>
            </a:r>
            <a:br>
              <a:rPr lang="en-US" sz="1600" dirty="0" smtClean="0">
                <a:latin typeface="Arial" pitchFamily="34" charset="0"/>
                <a:cs typeface="Arial" pitchFamily="34" charset="0"/>
              </a:rPr>
            </a:br>
            <a:r>
              <a:rPr lang="en-US" sz="1600" dirty="0" smtClean="0">
                <a:latin typeface="Arial" pitchFamily="34" charset="0"/>
                <a:cs typeface="Arial" pitchFamily="34" charset="0"/>
              </a:rPr>
              <a:t>burner position, swirl air device)</a:t>
            </a:r>
            <a:endParaRPr lang="en-GB" sz="1600" dirty="0"/>
          </a:p>
        </p:txBody>
      </p:sp>
      <p:sp>
        <p:nvSpPr>
          <p:cNvPr id="49" name="Text Box 1036"/>
          <p:cNvSpPr txBox="1">
            <a:spLocks noChangeArrowheads="1"/>
          </p:cNvSpPr>
          <p:nvPr/>
        </p:nvSpPr>
        <p:spPr bwMode="auto">
          <a:xfrm>
            <a:off x="6645039" y="5301208"/>
            <a:ext cx="2412417" cy="10793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Cooler Optimization/upgrade (e.g. bed height, </a:t>
            </a:r>
            <a:br>
              <a:rPr lang="en-GB" sz="1600" dirty="0" smtClean="0"/>
            </a:br>
            <a:r>
              <a:rPr lang="en-GB" sz="1600" dirty="0" smtClean="0"/>
              <a:t>air distribution, control)</a:t>
            </a:r>
            <a:endParaRPr lang="en-GB" sz="1600" dirty="0"/>
          </a:p>
        </p:txBody>
      </p:sp>
      <p:sp>
        <p:nvSpPr>
          <p:cNvPr id="50" name="Line 1043"/>
          <p:cNvSpPr>
            <a:spLocks noChangeShapeType="1"/>
          </p:cNvSpPr>
          <p:nvPr/>
        </p:nvSpPr>
        <p:spPr bwMode="auto">
          <a:xfrm flipH="1" flipV="1">
            <a:off x="7473278" y="3861048"/>
            <a:ext cx="293949" cy="144016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69" name="Text Box 1036"/>
          <p:cNvSpPr txBox="1">
            <a:spLocks noChangeArrowheads="1"/>
          </p:cNvSpPr>
          <p:nvPr/>
        </p:nvSpPr>
        <p:spPr bwMode="auto">
          <a:xfrm>
            <a:off x="5396" y="2462000"/>
            <a:ext cx="2575042" cy="10793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Optimization of O</a:t>
            </a:r>
            <a:r>
              <a:rPr lang="en-GB" sz="1600" baseline="-25000" dirty="0" smtClean="0"/>
              <a:t>2</a:t>
            </a:r>
            <a:r>
              <a:rPr lang="en-GB" sz="1600" dirty="0"/>
              <a:t> </a:t>
            </a:r>
            <a:r>
              <a:rPr lang="en-GB" sz="1600" dirty="0" smtClean="0"/>
              <a:t>control</a:t>
            </a:r>
            <a:r>
              <a:rPr lang="en-GB" sz="1600" baseline="-25000" dirty="0" smtClean="0"/>
              <a:t/>
            </a:r>
            <a:br>
              <a:rPr lang="en-GB" sz="1600" baseline="-25000" dirty="0" smtClean="0"/>
            </a:br>
            <a:r>
              <a:rPr lang="en-GB" sz="1600" dirty="0"/>
              <a:t>(</a:t>
            </a:r>
            <a:r>
              <a:rPr lang="en-GB" sz="1600" dirty="0" smtClean="0"/>
              <a:t>e.g</a:t>
            </a:r>
            <a:r>
              <a:rPr lang="en-GB" sz="1600" dirty="0"/>
              <a:t>. </a:t>
            </a:r>
            <a:r>
              <a:rPr lang="en-GB" sz="1600" dirty="0" smtClean="0"/>
              <a:t>reliable TA damper, </a:t>
            </a:r>
            <a:br>
              <a:rPr lang="en-GB" sz="1600" dirty="0" smtClean="0"/>
            </a:br>
            <a:r>
              <a:rPr lang="en-GB" sz="1600" dirty="0" smtClean="0"/>
              <a:t>well maintained kiln inlet </a:t>
            </a:r>
            <a:br>
              <a:rPr lang="en-GB" sz="1600" dirty="0" smtClean="0"/>
            </a:br>
            <a:r>
              <a:rPr lang="en-GB" sz="1600" dirty="0" smtClean="0"/>
              <a:t>probe &amp; </a:t>
            </a:r>
            <a:r>
              <a:rPr lang="en-GB" sz="1600" dirty="0" err="1" smtClean="0"/>
              <a:t>analyzer</a:t>
            </a:r>
            <a:r>
              <a:rPr lang="en-GB" sz="1600" dirty="0" smtClean="0"/>
              <a:t>)</a:t>
            </a:r>
            <a:endParaRPr lang="en-GB" sz="1600" baseline="-25000" dirty="0"/>
          </a:p>
        </p:txBody>
      </p:sp>
      <p:sp>
        <p:nvSpPr>
          <p:cNvPr id="70" name="Line 1043"/>
          <p:cNvSpPr>
            <a:spLocks noChangeShapeType="1"/>
          </p:cNvSpPr>
          <p:nvPr/>
        </p:nvSpPr>
        <p:spPr bwMode="auto">
          <a:xfrm>
            <a:off x="2289932" y="3341554"/>
            <a:ext cx="442413" cy="174247"/>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9" name="Line 1043"/>
          <p:cNvSpPr>
            <a:spLocks noChangeShapeType="1"/>
          </p:cNvSpPr>
          <p:nvPr/>
        </p:nvSpPr>
        <p:spPr bwMode="auto">
          <a:xfrm flipH="1">
            <a:off x="7483937" y="2462000"/>
            <a:ext cx="241369" cy="879555"/>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0" name="Rectangle 29"/>
          <p:cNvSpPr/>
          <p:nvPr/>
        </p:nvSpPr>
        <p:spPr>
          <a:xfrm>
            <a:off x="5844150" y="1191906"/>
            <a:ext cx="3672407" cy="13256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pPr algn="ctr">
              <a:spcBef>
                <a:spcPct val="50000"/>
              </a:spcBef>
              <a:spcAft>
                <a:spcPct val="0"/>
              </a:spcAft>
            </a:pPr>
            <a:r>
              <a:rPr lang="en-US" sz="1600" dirty="0" smtClean="0">
                <a:latin typeface="Arial" charset="0"/>
              </a:rPr>
              <a:t>Optimization of Pre-Processing</a:t>
            </a:r>
            <a:r>
              <a:rPr lang="en-US" sz="1600" dirty="0">
                <a:latin typeface="Arial" charset="0"/>
              </a:rPr>
              <a:t>: shredding and air </a:t>
            </a:r>
            <a:r>
              <a:rPr lang="en-US" sz="1600" dirty="0" smtClean="0">
                <a:latin typeface="Arial" charset="0"/>
              </a:rPr>
              <a:t>separation; </a:t>
            </a:r>
            <a:br>
              <a:rPr lang="en-US" sz="1600" dirty="0" smtClean="0">
                <a:latin typeface="Arial" charset="0"/>
              </a:rPr>
            </a:br>
            <a:r>
              <a:rPr lang="en-US" sz="1600" dirty="0" smtClean="0">
                <a:latin typeface="Arial" charset="0"/>
              </a:rPr>
              <a:t>handling &amp; feeding (e.g. </a:t>
            </a:r>
            <a:r>
              <a:rPr lang="en-US" sz="1600" dirty="0">
                <a:latin typeface="Arial" charset="0"/>
              </a:rPr>
              <a:t>h</a:t>
            </a:r>
            <a:r>
              <a:rPr lang="en-US" sz="1600" dirty="0" smtClean="0">
                <a:latin typeface="Arial" charset="0"/>
              </a:rPr>
              <a:t>omogenization, screening, dosing, injection speed)</a:t>
            </a:r>
            <a:endParaRPr lang="en-US" sz="1600" dirty="0">
              <a:latin typeface="Arial" charset="0"/>
            </a:endParaRPr>
          </a:p>
        </p:txBody>
      </p:sp>
      <p:sp>
        <p:nvSpPr>
          <p:cNvPr id="26" name="Line 1043"/>
          <p:cNvSpPr>
            <a:spLocks noChangeShapeType="1"/>
          </p:cNvSpPr>
          <p:nvPr/>
        </p:nvSpPr>
        <p:spPr bwMode="auto">
          <a:xfrm flipV="1">
            <a:off x="2732346" y="3759152"/>
            <a:ext cx="1253194" cy="1510697"/>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8" name="Text Box 1036"/>
          <p:cNvSpPr txBox="1">
            <a:spLocks noChangeArrowheads="1"/>
          </p:cNvSpPr>
          <p:nvPr/>
        </p:nvSpPr>
        <p:spPr bwMode="auto">
          <a:xfrm>
            <a:off x="982797" y="5269850"/>
            <a:ext cx="2242011"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Alkali </a:t>
            </a:r>
            <a:r>
              <a:rPr lang="en-GB" sz="1600" dirty="0"/>
              <a:t>resistant refractory qualities </a:t>
            </a:r>
          </a:p>
        </p:txBody>
      </p:sp>
      <p:sp>
        <p:nvSpPr>
          <p:cNvPr id="34" name="Line 1043"/>
          <p:cNvSpPr>
            <a:spLocks noChangeShapeType="1"/>
          </p:cNvSpPr>
          <p:nvPr/>
        </p:nvSpPr>
        <p:spPr bwMode="auto">
          <a:xfrm flipV="1">
            <a:off x="2000672" y="3759155"/>
            <a:ext cx="1080120" cy="484332"/>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5" name="Text Box 1036"/>
          <p:cNvSpPr txBox="1">
            <a:spLocks noChangeArrowheads="1"/>
          </p:cNvSpPr>
          <p:nvPr/>
        </p:nvSpPr>
        <p:spPr bwMode="auto">
          <a:xfrm>
            <a:off x="416496" y="4292564"/>
            <a:ext cx="2020202"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de-CH" sz="1600" dirty="0" smtClean="0"/>
              <a:t>Bricks </a:t>
            </a:r>
            <a:r>
              <a:rPr lang="de-CH" sz="1600" dirty="0" err="1" smtClean="0"/>
              <a:t>with</a:t>
            </a:r>
            <a:r>
              <a:rPr lang="de-CH" sz="1600" dirty="0" smtClean="0"/>
              <a:t> </a:t>
            </a:r>
            <a:r>
              <a:rPr lang="de-CH" sz="1600" dirty="0" err="1" smtClean="0"/>
              <a:t>low</a:t>
            </a:r>
            <a:r>
              <a:rPr lang="de-CH" sz="1600" dirty="0" smtClean="0"/>
              <a:t> </a:t>
            </a:r>
            <a:r>
              <a:rPr lang="de-CH" sz="1600" dirty="0" err="1" smtClean="0"/>
              <a:t>coating</a:t>
            </a:r>
            <a:r>
              <a:rPr lang="de-CH" sz="1600" dirty="0" smtClean="0"/>
              <a:t> </a:t>
            </a:r>
            <a:r>
              <a:rPr lang="de-CH" sz="1600" dirty="0" err="1" smtClean="0"/>
              <a:t>tendency</a:t>
            </a:r>
            <a:endParaRPr lang="en-GB" sz="1600" dirty="0"/>
          </a:p>
        </p:txBody>
      </p:sp>
      <p:sp>
        <p:nvSpPr>
          <p:cNvPr id="36" name="Line 1043"/>
          <p:cNvSpPr>
            <a:spLocks noChangeShapeType="1"/>
          </p:cNvSpPr>
          <p:nvPr/>
        </p:nvSpPr>
        <p:spPr bwMode="auto">
          <a:xfrm>
            <a:off x="2598718" y="2179471"/>
            <a:ext cx="1058138" cy="1162083"/>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7" name="Text Box 1036"/>
          <p:cNvSpPr txBox="1">
            <a:spLocks noChangeArrowheads="1"/>
          </p:cNvSpPr>
          <p:nvPr/>
        </p:nvSpPr>
        <p:spPr bwMode="auto">
          <a:xfrm>
            <a:off x="1495388" y="1268760"/>
            <a:ext cx="1882620"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JM" sz="1600" dirty="0"/>
              <a:t>Vapour barrier against </a:t>
            </a:r>
            <a:r>
              <a:rPr lang="en-GB" sz="1600" dirty="0" smtClean="0"/>
              <a:t>kiln shell corrosion</a:t>
            </a:r>
            <a:endParaRPr lang="en-GB" sz="1600" dirty="0"/>
          </a:p>
        </p:txBody>
      </p:sp>
      <p:sp>
        <p:nvSpPr>
          <p:cNvPr id="2" name="Footer Placeholder 1"/>
          <p:cNvSpPr>
            <a:spLocks noGrp="1"/>
          </p:cNvSpPr>
          <p:nvPr>
            <p:ph type="ftr" sz="quarter" idx="10"/>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870748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0" grpId="0"/>
      <p:bldP spid="49" grpId="0"/>
      <p:bldP spid="50" grpId="0" animBg="1"/>
      <p:bldP spid="69" grpId="0"/>
      <p:bldP spid="70" grpId="0" animBg="1"/>
      <p:bldP spid="29" grpId="0" animBg="1"/>
      <p:bldP spid="30" grpId="0"/>
      <p:bldP spid="26" grpId="0" animBg="1"/>
      <p:bldP spid="28" grpId="0"/>
      <p:bldP spid="34" grpId="0" animBg="1"/>
      <p:bldP spid="35" grpId="0"/>
      <p:bldP spid="36" grpId="0" animBg="1"/>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Geocycle</a:t>
            </a:r>
            <a:r>
              <a:rPr lang="en-US" dirty="0" smtClean="0"/>
              <a:t> at a glance</a:t>
            </a:r>
            <a:endParaRPr lang="en-US" dirty="0"/>
          </a:p>
        </p:txBody>
      </p:sp>
      <p:sp>
        <p:nvSpPr>
          <p:cNvPr id="5" name="Footer Placeholder 4"/>
          <p:cNvSpPr>
            <a:spLocks noGrp="1"/>
          </p:cNvSpPr>
          <p:nvPr>
            <p:ph type="ftr" sz="quarter" idx="13"/>
          </p:nvPr>
        </p:nvSpPr>
        <p:spPr/>
        <p:txBody>
          <a:bodyPr/>
          <a:lstStyle/>
          <a:p>
            <a:r>
              <a:rPr lang="en-US" noProof="0" smtClean="0"/>
              <a:t>SPREAD Course 2016, 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4</a:t>
            </a:fld>
            <a:endParaRPr lang="en-US" noProof="0" dirty="0"/>
          </a:p>
        </p:txBody>
      </p:sp>
      <p:pic>
        <p:nvPicPr>
          <p:cNvPr id="69634" name="Picture 2"/>
          <p:cNvPicPr>
            <a:picLocks noGrp="1" noChangeAspect="1" noChangeArrowheads="1"/>
          </p:cNvPicPr>
          <p:nvPr>
            <p:ph sz="quarter" idx="14"/>
          </p:nvPr>
        </p:nvPicPr>
        <p:blipFill>
          <a:blip r:embed="rId2" cstate="print"/>
          <a:srcRect/>
          <a:stretch>
            <a:fillRect/>
          </a:stretch>
        </p:blipFill>
        <p:spPr bwMode="auto">
          <a:xfrm>
            <a:off x="200472" y="1124744"/>
            <a:ext cx="5224196" cy="5113338"/>
          </a:xfrm>
          <a:prstGeom prst="rect">
            <a:avLst/>
          </a:prstGeom>
          <a:noFill/>
          <a:ln w="9525">
            <a:solidFill>
              <a:schemeClr val="accent1"/>
            </a:solidFill>
            <a:miter lim="800000"/>
            <a:headEnd/>
            <a:tailEnd/>
          </a:ln>
        </p:spPr>
      </p:pic>
      <p:pic>
        <p:nvPicPr>
          <p:cNvPr id="69636" name="Picture 4" descr="d:\temp\x10sctmp1.png"/>
          <p:cNvPicPr>
            <a:picLocks noChangeAspect="1" noChangeArrowheads="1"/>
          </p:cNvPicPr>
          <p:nvPr/>
        </p:nvPicPr>
        <p:blipFill>
          <a:blip r:embed="rId3" cstate="print"/>
          <a:srcRect/>
          <a:stretch>
            <a:fillRect/>
          </a:stretch>
        </p:blipFill>
        <p:spPr bwMode="auto">
          <a:xfrm>
            <a:off x="5241032" y="1124744"/>
            <a:ext cx="4514330" cy="1552360"/>
          </a:xfrm>
          <a:prstGeom prst="rect">
            <a:avLst/>
          </a:prstGeom>
          <a:noFill/>
          <a:ln>
            <a:solidFill>
              <a:schemeClr val="accent1"/>
            </a:solidFill>
          </a:ln>
        </p:spPr>
      </p:pic>
      <p:pic>
        <p:nvPicPr>
          <p:cNvPr id="69638" name="Picture 6" descr="d:\temp\x10sctmp6.png"/>
          <p:cNvPicPr>
            <a:picLocks noChangeAspect="1" noChangeArrowheads="1"/>
          </p:cNvPicPr>
          <p:nvPr/>
        </p:nvPicPr>
        <p:blipFill>
          <a:blip r:embed="rId4"/>
          <a:srcRect/>
          <a:stretch>
            <a:fillRect/>
          </a:stretch>
        </p:blipFill>
        <p:spPr bwMode="auto">
          <a:xfrm>
            <a:off x="4736976" y="3830422"/>
            <a:ext cx="4968552" cy="2751258"/>
          </a:xfrm>
          <a:prstGeom prst="rect">
            <a:avLst/>
          </a:prstGeom>
          <a:noFill/>
          <a:ln>
            <a:solidFill>
              <a:schemeClr val="accent1"/>
            </a:solidFill>
          </a:ln>
        </p:spPr>
      </p:pic>
    </p:spTree>
    <p:extLst>
      <p:ext uri="{BB962C8B-B14F-4D97-AF65-F5344CB8AC3E}">
        <p14:creationId xmlns:p14="http://schemas.microsoft.com/office/powerpoint/2010/main" xmlns="" val="193793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9636"/>
                                        </p:tgtEl>
                                        <p:attrNameLst>
                                          <p:attrName>style.visibility</p:attrName>
                                        </p:attrNameLst>
                                      </p:cBhvr>
                                      <p:to>
                                        <p:strVal val="visible"/>
                                      </p:to>
                                    </p:set>
                                    <p:animEffect transition="in" filter="box(in)">
                                      <p:cBhvr>
                                        <p:cTn id="7" dur="500"/>
                                        <p:tgtEl>
                                          <p:spTgt spid="6963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69638"/>
                                        </p:tgtEl>
                                        <p:attrNameLst>
                                          <p:attrName>style.visibility</p:attrName>
                                        </p:attrNameLst>
                                      </p:cBhvr>
                                      <p:to>
                                        <p:strVal val="visible"/>
                                      </p:to>
                                    </p:set>
                                    <p:animEffect transition="in" filter="diamond(in)">
                                      <p:cBhvr>
                                        <p:cTn id="12" dur="20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sz="2000" dirty="0" smtClean="0"/>
              <a:t>150 mm pipe, 0.8 m into kiln </a:t>
            </a:r>
            <a:r>
              <a:rPr lang="en-US" sz="2000" dirty="0"/>
              <a:t>hood, ~40 m/s, 5-8 </a:t>
            </a:r>
            <a:r>
              <a:rPr lang="en-US" sz="2000" dirty="0" smtClean="0"/>
              <a:t>t/h</a:t>
            </a:r>
          </a:p>
          <a:p>
            <a:endParaRPr lang="en-US" dirty="0"/>
          </a:p>
          <a:p>
            <a:endParaRPr lang="en-US" dirty="0" smtClean="0"/>
          </a:p>
          <a:p>
            <a:endParaRPr lang="en-US" dirty="0"/>
          </a:p>
          <a:p>
            <a:endParaRPr lang="en-US" dirty="0" smtClean="0"/>
          </a:p>
          <a:p>
            <a:endParaRPr lang="en-US" dirty="0"/>
          </a:p>
          <a:p>
            <a:endParaRPr lang="en-US" sz="1400" dirty="0" smtClean="0"/>
          </a:p>
          <a:p>
            <a:r>
              <a:rPr lang="en-US" sz="1800" dirty="0" smtClean="0"/>
              <a:t>Fluff “dries” while flying trough the </a:t>
            </a:r>
            <a:r>
              <a:rPr lang="en-US" sz="1800" dirty="0"/>
              <a:t>kiln </a:t>
            </a:r>
            <a:r>
              <a:rPr lang="en-US" sz="1800" dirty="0" smtClean="0"/>
              <a:t>hood - ignites when reaching main burner tip</a:t>
            </a:r>
            <a:endParaRPr lang="en-US" sz="1800" dirty="0"/>
          </a:p>
          <a:p>
            <a:r>
              <a:rPr lang="en-US" sz="1800" dirty="0"/>
              <a:t>Axial air (main burner) required to suck the fluff into flame</a:t>
            </a:r>
          </a:p>
          <a:p>
            <a:r>
              <a:rPr lang="en-US" sz="1800" dirty="0"/>
              <a:t>Shorter and more stable sinter/burning zone</a:t>
            </a:r>
          </a:p>
          <a:p>
            <a:r>
              <a:rPr lang="en-US" sz="1800" dirty="0"/>
              <a:t>Better sulfur incorporation in clinker, good C3S</a:t>
            </a:r>
          </a:p>
          <a:p>
            <a:r>
              <a:rPr lang="en-US" sz="1800" dirty="0"/>
              <a:t>Higher feed rates or less problems with lower quality fluff</a:t>
            </a:r>
          </a:p>
          <a:p>
            <a:r>
              <a:rPr lang="en-US" sz="1800" dirty="0"/>
              <a:t>More homogeneous flame (less double </a:t>
            </a:r>
            <a:r>
              <a:rPr lang="en-US" sz="1800" dirty="0" smtClean="0"/>
              <a:t>flame tendency)</a:t>
            </a:r>
            <a:endParaRPr lang="en-US" sz="1800" dirty="0"/>
          </a:p>
          <a:p>
            <a:r>
              <a:rPr lang="en-US" sz="1800" b="1" dirty="0" smtClean="0"/>
              <a:t>Correct </a:t>
            </a:r>
            <a:r>
              <a:rPr lang="en-US" sz="1800" b="1" dirty="0"/>
              <a:t>positioning </a:t>
            </a:r>
            <a:r>
              <a:rPr lang="en-US" sz="1800" dirty="0" smtClean="0"/>
              <a:t>is</a:t>
            </a:r>
            <a:r>
              <a:rPr lang="en-US" sz="1800" b="1" dirty="0" smtClean="0"/>
              <a:t> </a:t>
            </a:r>
            <a:r>
              <a:rPr lang="en-US" sz="1800" dirty="0" smtClean="0"/>
              <a:t>very </a:t>
            </a:r>
            <a:r>
              <a:rPr lang="en-US" sz="1800" dirty="0"/>
              <a:t>important: </a:t>
            </a:r>
            <a:r>
              <a:rPr lang="en-US" sz="1800" dirty="0" smtClean="0"/>
              <a:t>adjusting of </a:t>
            </a:r>
            <a:r>
              <a:rPr lang="en-US" sz="1800" dirty="0"/>
              <a:t>the satellite pipe required.</a:t>
            </a:r>
          </a:p>
          <a:p>
            <a:endParaRPr lang="en-US" dirty="0" smtClean="0"/>
          </a:p>
          <a:p>
            <a:endParaRPr lang="en-US" dirty="0" smtClean="0"/>
          </a:p>
        </p:txBody>
      </p:sp>
      <p:sp>
        <p:nvSpPr>
          <p:cNvPr id="5" name="Title 4"/>
          <p:cNvSpPr>
            <a:spLocks noGrp="1"/>
          </p:cNvSpPr>
          <p:nvPr>
            <p:ph type="title"/>
          </p:nvPr>
        </p:nvSpPr>
        <p:spPr/>
        <p:txBody>
          <a:bodyPr/>
          <a:lstStyle/>
          <a:p>
            <a:r>
              <a:rPr lang="en-US" dirty="0" smtClean="0"/>
              <a:t>“Satellite burner”: Experience in Höver and Lägerdorf</a:t>
            </a:r>
            <a:endParaRPr lang="en-US"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7" name="Slide Number Placeholder 6"/>
          <p:cNvSpPr>
            <a:spLocks noGrp="1"/>
          </p:cNvSpPr>
          <p:nvPr>
            <p:ph type="sldNum" sz="quarter" idx="12"/>
          </p:nvPr>
        </p:nvSpPr>
        <p:spPr/>
        <p:txBody>
          <a:bodyPr/>
          <a:lstStyle/>
          <a:p>
            <a:fld id="{2485B633-6863-4B84-8019-F125347A66EC}" type="slidenum">
              <a:rPr lang="en-US" noProof="0" smtClean="0"/>
              <a:pPr/>
              <a:t>40</a:t>
            </a:fld>
            <a:endParaRPr lang="en-US" noProof="0" dirty="0"/>
          </a:p>
        </p:txBody>
      </p:sp>
      <p:pic>
        <p:nvPicPr>
          <p:cNvPr id="3074" name="Picture 2" descr="https://lh3.googleusercontent.com/Xdpeb1wfxblCSIaeyt65OSnxpgCjEa3maHF1PVpaOh4o_XfAunMSe33WNTmIdK-RxHwsSl0Bslrs0vwdnrung5V5anyAQF6IYGi1BORUFQkWlTjEGXXHw0hsBgfUD2ShE5LzjPL0eQ"/>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6681192" y="1291988"/>
            <a:ext cx="3154781" cy="2297030"/>
          </a:xfrm>
          <a:prstGeom prst="rect">
            <a:avLst/>
          </a:prstGeom>
          <a:noFill/>
          <a:extLst>
            <a:ext uri="{909E8E84-426E-40DD-AFC4-6F175D3DCCD1}">
              <a14:hiddenFill xmlns:a14="http://schemas.microsoft.com/office/drawing/2010/main" xmlns="">
                <a:solidFill>
                  <a:srgbClr val="FFFFFF"/>
                </a:solidFill>
              </a14:hiddenFill>
            </a:ext>
          </a:extLst>
        </p:spPr>
      </p:pic>
      <p:pic>
        <p:nvPicPr>
          <p:cNvPr id="3075" name="Picture 3" descr="20150116_105752[1].jpg"/>
          <p:cNvPicPr>
            <a:picLocks noChangeAspect="1" noChangeArrowheads="1"/>
          </p:cNvPicPr>
          <p:nvPr/>
        </p:nvPicPr>
        <p:blipFill>
          <a:blip r:embed="rId3" cstate="screen">
            <a:extLst>
              <a:ext uri="{28A0092B-C50C-407E-A947-70E740481C1C}">
                <a14:useLocalDpi xmlns:a14="http://schemas.microsoft.com/office/drawing/2010/main" xmlns=""/>
              </a:ext>
            </a:extLst>
          </a:blip>
          <a:stretch>
            <a:fillRect/>
          </a:stretch>
        </p:blipFill>
        <p:spPr bwMode="auto">
          <a:xfrm>
            <a:off x="2865168" y="1564018"/>
            <a:ext cx="3600000" cy="2025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0" name="Straight Arrow Connector 9"/>
          <p:cNvCxnSpPr/>
          <p:nvPr/>
        </p:nvCxnSpPr>
        <p:spPr>
          <a:xfrm flipH="1" flipV="1">
            <a:off x="4953000" y="1772816"/>
            <a:ext cx="3168352" cy="50405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60512" y="1757248"/>
            <a:ext cx="2183409" cy="16385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2872702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“Satellite burner”: Experience in </a:t>
            </a:r>
            <a:r>
              <a:rPr lang="en-US" dirty="0" err="1" smtClean="0"/>
              <a:t>Mannersdorf</a:t>
            </a:r>
            <a:endParaRPr lang="en-US" dirty="0"/>
          </a:p>
        </p:txBody>
      </p:sp>
      <p:sp>
        <p:nvSpPr>
          <p:cNvPr id="6" name="Footer Placeholder 5"/>
          <p:cNvSpPr>
            <a:spLocks noGrp="1"/>
          </p:cNvSpPr>
          <p:nvPr>
            <p:ph type="ftr" sz="quarter" idx="13"/>
          </p:nvPr>
        </p:nvSpPr>
        <p:spPr/>
        <p:txBody>
          <a:bodyPr/>
          <a:lstStyle/>
          <a:p>
            <a:r>
              <a:rPr lang="en-US" noProof="0" smtClean="0"/>
              <a:t>SPREAD Course 2016, Settat</a:t>
            </a:r>
            <a:endParaRPr lang="en-US" noProof="0" dirty="0"/>
          </a:p>
        </p:txBody>
      </p:sp>
      <p:sp>
        <p:nvSpPr>
          <p:cNvPr id="7" name="Slide Number Placeholder 6"/>
          <p:cNvSpPr>
            <a:spLocks noGrp="1"/>
          </p:cNvSpPr>
          <p:nvPr>
            <p:ph type="sldNum" sz="quarter" idx="12"/>
          </p:nvPr>
        </p:nvSpPr>
        <p:spPr/>
        <p:txBody>
          <a:bodyPr/>
          <a:lstStyle/>
          <a:p>
            <a:fld id="{2485B633-6863-4B84-8019-F125347A66EC}" type="slidenum">
              <a:rPr lang="en-US" noProof="0" smtClean="0"/>
              <a:pPr/>
              <a:t>41</a:t>
            </a:fld>
            <a:endParaRPr lang="en-US" noProof="0" dirty="0"/>
          </a:p>
        </p:txBody>
      </p:sp>
      <p:pic>
        <p:nvPicPr>
          <p:cNvPr id="11" name="Picture 10" descr="Mdf satelite installation.jpg"/>
          <p:cNvPicPr>
            <a:picLocks noChangeAspect="1"/>
          </p:cNvPicPr>
          <p:nvPr/>
        </p:nvPicPr>
        <p:blipFill>
          <a:blip r:embed="rId2"/>
          <a:stretch>
            <a:fillRect/>
          </a:stretch>
        </p:blipFill>
        <p:spPr>
          <a:xfrm>
            <a:off x="272480" y="1196752"/>
            <a:ext cx="4480498" cy="2520280"/>
          </a:xfrm>
          <a:prstGeom prst="rect">
            <a:avLst/>
          </a:prstGeom>
        </p:spPr>
      </p:pic>
      <p:pic>
        <p:nvPicPr>
          <p:cNvPr id="67587" name="Picture 3"/>
          <p:cNvPicPr>
            <a:picLocks noGrp="1" noChangeAspect="1" noChangeArrowheads="1"/>
          </p:cNvPicPr>
          <p:nvPr>
            <p:ph sz="quarter" idx="14"/>
          </p:nvPr>
        </p:nvPicPr>
        <p:blipFill>
          <a:blip r:embed="rId3"/>
          <a:srcRect/>
          <a:stretch>
            <a:fillRect/>
          </a:stretch>
        </p:blipFill>
        <p:spPr bwMode="auto">
          <a:xfrm>
            <a:off x="5025008" y="980728"/>
            <a:ext cx="4176464" cy="2985227"/>
          </a:xfrm>
          <a:prstGeom prst="rect">
            <a:avLst/>
          </a:prstGeom>
          <a:noFill/>
          <a:ln w="9525">
            <a:solidFill>
              <a:schemeClr val="tx1"/>
            </a:solidFill>
            <a:miter lim="800000"/>
            <a:headEnd/>
            <a:tailEnd/>
          </a:ln>
        </p:spPr>
      </p:pic>
      <p:sp>
        <p:nvSpPr>
          <p:cNvPr id="13" name="Content Placeholder 3"/>
          <p:cNvSpPr txBox="1">
            <a:spLocks/>
          </p:cNvSpPr>
          <p:nvPr/>
        </p:nvSpPr>
        <p:spPr>
          <a:xfrm>
            <a:off x="560512" y="4437112"/>
            <a:ext cx="8785223" cy="2016198"/>
          </a:xfrm>
          <a:prstGeom prst="rect">
            <a:avLst/>
          </a:prstGeom>
        </p:spPr>
        <p:txBody>
          <a:bodyPr vert="horz" lIns="0" tIns="0" rIns="0" bIns="0" rtlCol="0">
            <a:noAutofit/>
          </a:bodyPr>
          <a:lstStyle/>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rPr>
              <a:t>Installed in Feb</a:t>
            </a:r>
            <a:r>
              <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rPr>
              <a:t> 2016, collaboration with </a:t>
            </a:r>
            <a:r>
              <a:rPr kumimoji="0" lang="en-US" sz="1800" b="0" i="0" u="none" strike="noStrike" kern="1200" cap="none" spc="0" normalizeH="0" noProof="0" dirty="0" err="1" smtClean="0">
                <a:ln>
                  <a:noFill/>
                </a:ln>
                <a:solidFill>
                  <a:schemeClr val="tx1"/>
                </a:solidFill>
                <a:effectLst/>
                <a:uLnTx/>
                <a:uFillTx/>
                <a:latin typeface="Arial" pitchFamily="34" charset="0"/>
                <a:ea typeface="+mn-ea"/>
                <a:cs typeface="Arial" pitchFamily="34" charset="0"/>
              </a:rPr>
              <a:t>Unitherm</a:t>
            </a:r>
            <a:endParaRPr kumimoji="0" lang="en-US" sz="1800" b="0" i="0" u="none" strike="noStrike" kern="1200" cap="none" spc="0" normalizeH="0" noProof="0" dirty="0" smtClean="0">
              <a:ln>
                <a:noFill/>
              </a:ln>
              <a:solidFill>
                <a:schemeClr val="tx1"/>
              </a:solidFill>
              <a:effectLst/>
              <a:uLnTx/>
              <a:uFillTx/>
              <a:latin typeface="Arial" pitchFamily="34" charset="0"/>
              <a:ea typeface="+mn-ea"/>
              <a:cs typeface="Arial" pitchFamily="34" charset="0"/>
            </a:endParaRP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US" noProof="0" dirty="0" smtClean="0">
                <a:latin typeface="Arial" pitchFamily="34" charset="0"/>
                <a:cs typeface="Arial" pitchFamily="34" charset="0"/>
              </a:rPr>
              <a:t>Refractory + cooling air</a:t>
            </a: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US" dirty="0" smtClean="0">
                <a:latin typeface="Arial" pitchFamily="34" charset="0"/>
                <a:cs typeface="Arial" pitchFamily="34" charset="0"/>
              </a:rPr>
              <a:t>Above MB, centered, 1.5m behind (MB is flush to kiln i.e. 0mm inside when cold)</a:t>
            </a: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US" dirty="0" smtClean="0">
                <a:latin typeface="Arial" pitchFamily="34" charset="0"/>
                <a:cs typeface="Arial" pitchFamily="34" charset="0"/>
              </a:rPr>
              <a:t>Good results with 4 </a:t>
            </a:r>
            <a:r>
              <a:rPr lang="en-US" dirty="0" err="1" smtClean="0">
                <a:latin typeface="Arial" pitchFamily="34" charset="0"/>
                <a:cs typeface="Arial" pitchFamily="34" charset="0"/>
              </a:rPr>
              <a:t>tph</a:t>
            </a:r>
            <a:r>
              <a:rPr lang="en-US" dirty="0" smtClean="0">
                <a:latin typeface="Arial" pitchFamily="34" charset="0"/>
                <a:cs typeface="Arial" pitchFamily="34" charset="0"/>
              </a:rPr>
              <a:t> SSW and 1 </a:t>
            </a:r>
            <a:r>
              <a:rPr lang="en-US" dirty="0" err="1" smtClean="0">
                <a:latin typeface="Arial" pitchFamily="34" charset="0"/>
                <a:cs typeface="Arial" pitchFamily="34" charset="0"/>
              </a:rPr>
              <a:t>tph</a:t>
            </a:r>
            <a:r>
              <a:rPr lang="en-US" dirty="0" smtClean="0">
                <a:latin typeface="Arial" pitchFamily="34" charset="0"/>
                <a:cs typeface="Arial" pitchFamily="34" charset="0"/>
              </a:rPr>
              <a:t> </a:t>
            </a:r>
            <a:r>
              <a:rPr lang="en-US" dirty="0" err="1" smtClean="0">
                <a:latin typeface="Arial" pitchFamily="34" charset="0"/>
                <a:cs typeface="Arial" pitchFamily="34" charset="0"/>
              </a:rPr>
              <a:t>petcoke</a:t>
            </a:r>
            <a:endParaRPr lang="en-US" dirty="0" smtClean="0">
              <a:latin typeface="Arial" pitchFamily="34" charset="0"/>
              <a:cs typeface="Arial" pitchFamily="34" charset="0"/>
            </a:endParaRP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r>
              <a:rPr lang="en-US" dirty="0" smtClean="0">
                <a:latin typeface="Arial" pitchFamily="34" charset="0"/>
                <a:cs typeface="Arial" pitchFamily="34" charset="0"/>
              </a:rPr>
              <a:t>Build-ups on main burner disturb </a:t>
            </a:r>
            <a:r>
              <a:rPr lang="en-US" smtClean="0">
                <a:latin typeface="Arial" pitchFamily="34" charset="0"/>
                <a:cs typeface="Arial" pitchFamily="34" charset="0"/>
              </a:rPr>
              <a:t>the SB</a:t>
            </a:r>
            <a:endParaRPr lang="en-US" dirty="0" smtClean="0">
              <a:latin typeface="Arial" pitchFamily="34" charset="0"/>
              <a:cs typeface="Arial" pitchFamily="34" charset="0"/>
            </a:endParaRP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a:p>
            <a:pPr marL="270000" marR="0" lvl="0" indent="-270000" algn="l" defTabSz="914400" rtl="0" eaLnBrk="1" fontAlgn="auto" latinLnBrk="0" hangingPunct="1">
              <a:lnSpc>
                <a:spcPct val="100000"/>
              </a:lnSpc>
              <a:spcBef>
                <a:spcPts val="576"/>
              </a:spcBef>
              <a:spcAft>
                <a:spcPts val="0"/>
              </a:spcAft>
              <a:buClr>
                <a:srgbClr val="22934B"/>
              </a:buClr>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xmlns="" val="32872702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smtClean="0"/>
              <a:t>Kiln Shell Protection</a:t>
            </a:r>
          </a:p>
        </p:txBody>
      </p:sp>
      <p:pic>
        <p:nvPicPr>
          <p:cNvPr id="26628"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183898" y="2817256"/>
            <a:ext cx="4228095" cy="26820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6629" name="Picture 4"/>
          <p:cNvPicPr>
            <a:picLocks noGrp="1" noChangeAspect="1" noChangeArrowheads="1"/>
          </p:cNvPicPr>
          <p:nvPr>
            <p:ph type="body" idx="1"/>
          </p:nvPr>
        </p:nvPicPr>
        <p:blipFill>
          <a:blip r:embed="rId3">
            <a:extLst>
              <a:ext uri="{28A0092B-C50C-407E-A947-70E740481C1C}">
                <a14:useLocalDpi xmlns:a14="http://schemas.microsoft.com/office/drawing/2010/main" xmlns=""/>
              </a:ext>
            </a:extLst>
          </a:blip>
          <a:srcRect/>
          <a:stretch>
            <a:fillRect/>
          </a:stretch>
        </p:blipFill>
        <p:spPr>
          <a:xfrm>
            <a:off x="5556425" y="2788866"/>
            <a:ext cx="3774546" cy="2736000"/>
          </a:xfrm>
          <a:noFill/>
          <a:ln>
            <a:noFill/>
            <a:miter lim="800000"/>
            <a:headEnd/>
            <a:tailEnd/>
          </a:ln>
        </p:spPr>
      </p:pic>
      <p:sp>
        <p:nvSpPr>
          <p:cNvPr id="26630" name="Text Box 5"/>
          <p:cNvSpPr txBox="1">
            <a:spLocks noChangeArrowheads="1"/>
          </p:cNvSpPr>
          <p:nvPr/>
        </p:nvSpPr>
        <p:spPr bwMode="auto">
          <a:xfrm>
            <a:off x="560512" y="1122187"/>
            <a:ext cx="8712968" cy="2154436"/>
          </a:xfrm>
          <a:prstGeom prst="rect">
            <a:avLst/>
          </a:prstGeom>
        </p:spPr>
        <p:txBody>
          <a:bodyPr vert="horz" lIns="0" tIns="0" rIns="0" bIns="0" rtlCol="0">
            <a:noAutofit/>
          </a:bodyPr>
          <a:lstStyle>
            <a:defPPr>
              <a:defRPr lang="de-DE"/>
            </a:defPPr>
            <a:lvl1pPr marL="270000" indent="-270000">
              <a:spcBef>
                <a:spcPts val="576"/>
              </a:spcBef>
              <a:buClr>
                <a:srgbClr val="FF1100"/>
              </a:buClr>
              <a:buFont typeface="Arial" pitchFamily="34" charset="0"/>
              <a:buChar char="•"/>
              <a:defRPr sz="2400">
                <a:latin typeface="Arial" pitchFamily="34" charset="0"/>
                <a:cs typeface="Arial" pitchFamily="34" charset="0"/>
              </a:defRPr>
            </a:lvl1pPr>
            <a:lvl2pPr marL="536400" lvl="1"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indent="-284400">
              <a:spcBef>
                <a:spcPts val="480"/>
              </a:spcBef>
              <a:buClr>
                <a:srgbClr val="FF1100"/>
              </a:buClr>
              <a:buSzPct val="60000"/>
              <a:buFont typeface="Symbol" pitchFamily="18" charset="2"/>
              <a:buChar char="-"/>
              <a:defRPr sz="200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 </a:t>
            </a:r>
            <a:r>
              <a:rPr lang="en-JM" dirty="0" smtClean="0"/>
              <a:t>Vapour </a:t>
            </a:r>
            <a:r>
              <a:rPr lang="en-JM" dirty="0"/>
              <a:t>barrier against steel shell corrosion</a:t>
            </a:r>
          </a:p>
          <a:p>
            <a:pPr lvl="1"/>
            <a:r>
              <a:rPr lang="en-US" dirty="0"/>
              <a:t> anticorrosive ceramic paint (corrosion protection)</a:t>
            </a:r>
          </a:p>
          <a:p>
            <a:pPr lvl="1"/>
            <a:r>
              <a:rPr lang="en-US" dirty="0"/>
              <a:t> stainless steel plates (avoid abrasion of ceramic paint)</a:t>
            </a:r>
          </a:p>
          <a:p>
            <a:pPr lvl="1"/>
            <a:r>
              <a:rPr lang="en-US" dirty="0"/>
              <a:t> low porous brick lining </a:t>
            </a:r>
            <a:r>
              <a:rPr lang="en-US" dirty="0" smtClean="0"/>
              <a:t>with mortar (</a:t>
            </a:r>
            <a:r>
              <a:rPr lang="en-US" dirty="0"/>
              <a:t>e.g. </a:t>
            </a:r>
            <a:r>
              <a:rPr lang="en-US" dirty="0" err="1"/>
              <a:t>Kronal</a:t>
            </a:r>
            <a:r>
              <a:rPr lang="en-US" dirty="0"/>
              <a:t> 60, R2000,…)</a:t>
            </a:r>
          </a:p>
          <a:p>
            <a:pPr lvl="1"/>
            <a:endParaRPr lang="en-US" dirty="0"/>
          </a:p>
        </p:txBody>
      </p:sp>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263325456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4" name="Rectangle 3"/>
          <p:cNvSpPr>
            <a:spLocks noChangeArrowheads="1"/>
          </p:cNvSpPr>
          <p:nvPr/>
        </p:nvSpPr>
        <p:spPr bwMode="auto">
          <a:xfrm>
            <a:off x="2009775" y="1276350"/>
            <a:ext cx="9906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de-CH"/>
          </a:p>
        </p:txBody>
      </p:sp>
      <p:sp>
        <p:nvSpPr>
          <p:cNvPr id="25606" name="Text Box 5"/>
          <p:cNvSpPr txBox="1">
            <a:spLocks noChangeArrowheads="1"/>
          </p:cNvSpPr>
          <p:nvPr/>
        </p:nvSpPr>
        <p:spPr bwMode="auto">
          <a:xfrm>
            <a:off x="6753200" y="1646906"/>
            <a:ext cx="2881312" cy="1089025"/>
          </a:xfrm>
          <a:prstGeom prst="rect">
            <a:avLst/>
          </a:prstGeom>
          <a:noFill/>
          <a:ln w="38100">
            <a:solidFill>
              <a:srgbClr val="00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Calcining zone:</a:t>
            </a:r>
          </a:p>
          <a:p>
            <a:pPr algn="l">
              <a:spcBef>
                <a:spcPct val="50000"/>
              </a:spcBef>
              <a:spcAft>
                <a:spcPct val="0"/>
              </a:spcAft>
              <a:buFontTx/>
              <a:buChar char="-"/>
            </a:pPr>
            <a:r>
              <a:rPr lang="en-US" sz="1600"/>
              <a:t> Fireclay brick</a:t>
            </a:r>
          </a:p>
          <a:p>
            <a:pPr algn="l">
              <a:spcBef>
                <a:spcPct val="50000"/>
              </a:spcBef>
              <a:spcAft>
                <a:spcPct val="0"/>
              </a:spcAft>
              <a:buFontTx/>
              <a:buChar char="-"/>
            </a:pPr>
            <a:r>
              <a:rPr lang="en-US" sz="1600"/>
              <a:t> High alumina brick with SiC</a:t>
            </a:r>
          </a:p>
        </p:txBody>
      </p:sp>
      <p:sp>
        <p:nvSpPr>
          <p:cNvPr id="25607" name="Text Box 6"/>
          <p:cNvSpPr txBox="1">
            <a:spLocks noChangeArrowheads="1"/>
          </p:cNvSpPr>
          <p:nvPr/>
        </p:nvSpPr>
        <p:spPr bwMode="auto">
          <a:xfrm>
            <a:off x="6434112" y="5119836"/>
            <a:ext cx="3200400" cy="1333500"/>
          </a:xfrm>
          <a:prstGeom prst="rect">
            <a:avLst/>
          </a:prstGeom>
          <a:noFill/>
          <a:ln w="38100">
            <a:solidFill>
              <a:srgbClr val="00FF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Safety zone:</a:t>
            </a:r>
          </a:p>
          <a:p>
            <a:pPr algn="l">
              <a:spcBef>
                <a:spcPct val="50000"/>
              </a:spcBef>
              <a:spcAft>
                <a:spcPct val="0"/>
              </a:spcAft>
              <a:buFontTx/>
              <a:buChar char="-"/>
            </a:pPr>
            <a:r>
              <a:rPr lang="en-US" sz="1600"/>
              <a:t> High alumina brick with SiC</a:t>
            </a:r>
          </a:p>
          <a:p>
            <a:pPr algn="l">
              <a:spcBef>
                <a:spcPct val="50000"/>
              </a:spcBef>
              <a:spcAft>
                <a:spcPct val="0"/>
              </a:spcAft>
              <a:buFontTx/>
              <a:buChar char="-"/>
            </a:pPr>
            <a:r>
              <a:rPr lang="en-US" sz="1600"/>
              <a:t> Magnesia spinel brick with low porosity (&lt; 15 %)</a:t>
            </a:r>
          </a:p>
        </p:txBody>
      </p:sp>
      <p:sp>
        <p:nvSpPr>
          <p:cNvPr id="25608" name="Text Box 7"/>
          <p:cNvSpPr txBox="1">
            <a:spLocks noChangeArrowheads="1"/>
          </p:cNvSpPr>
          <p:nvPr/>
        </p:nvSpPr>
        <p:spPr bwMode="auto">
          <a:xfrm>
            <a:off x="3369394" y="5486548"/>
            <a:ext cx="2819400" cy="966788"/>
          </a:xfrm>
          <a:prstGeom prst="rect">
            <a:avLst/>
          </a:prstGeom>
          <a:noFill/>
          <a:ln w="381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Sintering zone:</a:t>
            </a:r>
          </a:p>
          <a:p>
            <a:pPr algn="l">
              <a:spcBef>
                <a:spcPct val="50000"/>
              </a:spcBef>
              <a:spcAft>
                <a:spcPct val="0"/>
              </a:spcAft>
              <a:buFontTx/>
              <a:buChar char="-"/>
            </a:pPr>
            <a:r>
              <a:rPr lang="en-US" sz="1600"/>
              <a:t> Magnesia spinel brick with low porosity (&lt; 15 %)</a:t>
            </a:r>
          </a:p>
        </p:txBody>
      </p:sp>
      <p:grpSp>
        <p:nvGrpSpPr>
          <p:cNvPr id="25609" name="Group 8"/>
          <p:cNvGrpSpPr>
            <a:grpSpLocks/>
          </p:cNvGrpSpPr>
          <p:nvPr/>
        </p:nvGrpSpPr>
        <p:grpSpPr bwMode="auto">
          <a:xfrm>
            <a:off x="228600" y="3298825"/>
            <a:ext cx="9448800" cy="1652588"/>
            <a:chOff x="144" y="1632"/>
            <a:chExt cx="5952" cy="1041"/>
          </a:xfrm>
        </p:grpSpPr>
        <p:pic>
          <p:nvPicPr>
            <p:cNvPr id="25614" name="Picture 9" descr="preheater"/>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44" y="1632"/>
              <a:ext cx="5952" cy="10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15" name="Oval 10"/>
            <p:cNvSpPr>
              <a:spLocks noChangeArrowheads="1"/>
            </p:cNvSpPr>
            <p:nvPr/>
          </p:nvSpPr>
          <p:spPr bwMode="auto">
            <a:xfrm>
              <a:off x="4470" y="1728"/>
              <a:ext cx="1338" cy="624"/>
            </a:xfrm>
            <a:prstGeom prst="ellipse">
              <a:avLst/>
            </a:prstGeom>
            <a:noFill/>
            <a:ln w="38100">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sp>
          <p:nvSpPr>
            <p:cNvPr id="25616" name="Oval 11"/>
            <p:cNvSpPr>
              <a:spLocks noChangeArrowheads="1"/>
            </p:cNvSpPr>
            <p:nvPr/>
          </p:nvSpPr>
          <p:spPr bwMode="auto">
            <a:xfrm>
              <a:off x="2880" y="1728"/>
              <a:ext cx="864" cy="624"/>
            </a:xfrm>
            <a:prstGeom prst="ellipse">
              <a:avLst/>
            </a:prstGeom>
            <a:noFill/>
            <a:ln w="38100">
              <a:solidFill>
                <a:srgbClr val="FF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sp>
          <p:nvSpPr>
            <p:cNvPr id="25617" name="Oval 12"/>
            <p:cNvSpPr>
              <a:spLocks noChangeArrowheads="1"/>
            </p:cNvSpPr>
            <p:nvPr/>
          </p:nvSpPr>
          <p:spPr bwMode="auto">
            <a:xfrm>
              <a:off x="1482" y="1728"/>
              <a:ext cx="1383" cy="624"/>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sp>
          <p:nvSpPr>
            <p:cNvPr id="25618" name="Oval 13"/>
            <p:cNvSpPr>
              <a:spLocks noChangeArrowheads="1"/>
            </p:cNvSpPr>
            <p:nvPr/>
          </p:nvSpPr>
          <p:spPr bwMode="auto">
            <a:xfrm>
              <a:off x="720" y="1728"/>
              <a:ext cx="288" cy="624"/>
            </a:xfrm>
            <a:prstGeom prst="ellipse">
              <a:avLst/>
            </a:prstGeom>
            <a:noFill/>
            <a:ln w="38100">
              <a:solidFill>
                <a:srgbClr val="FF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sp>
          <p:nvSpPr>
            <p:cNvPr id="25619" name="Oval 14"/>
            <p:cNvSpPr>
              <a:spLocks noChangeArrowheads="1"/>
            </p:cNvSpPr>
            <p:nvPr/>
          </p:nvSpPr>
          <p:spPr bwMode="auto">
            <a:xfrm>
              <a:off x="3768" y="1728"/>
              <a:ext cx="672" cy="624"/>
            </a:xfrm>
            <a:prstGeom prst="ellipse">
              <a:avLst/>
            </a:prstGeom>
            <a:noFill/>
            <a:ln w="38100">
              <a:solidFill>
                <a:srgbClr val="00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sp>
          <p:nvSpPr>
            <p:cNvPr id="25620" name="Oval 15"/>
            <p:cNvSpPr>
              <a:spLocks noChangeArrowheads="1"/>
            </p:cNvSpPr>
            <p:nvPr/>
          </p:nvSpPr>
          <p:spPr bwMode="auto">
            <a:xfrm>
              <a:off x="1032" y="1728"/>
              <a:ext cx="432" cy="624"/>
            </a:xfrm>
            <a:prstGeom prst="ellipse">
              <a:avLst/>
            </a:prstGeom>
            <a:noFill/>
            <a:ln w="38100">
              <a:solidFill>
                <a:srgbClr val="FFFF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grpSp>
      <p:sp>
        <p:nvSpPr>
          <p:cNvPr id="25610" name="Text Box 16"/>
          <p:cNvSpPr txBox="1">
            <a:spLocks noChangeArrowheads="1"/>
          </p:cNvSpPr>
          <p:nvPr/>
        </p:nvSpPr>
        <p:spPr bwMode="auto">
          <a:xfrm>
            <a:off x="258638" y="5731023"/>
            <a:ext cx="2865438" cy="722313"/>
          </a:xfrm>
          <a:prstGeom prst="rect">
            <a:avLst/>
          </a:prstGeom>
          <a:noFill/>
          <a:ln w="38100">
            <a:solidFill>
              <a:srgbClr val="FF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Cooling zone:</a:t>
            </a:r>
          </a:p>
          <a:p>
            <a:pPr algn="l">
              <a:spcBef>
                <a:spcPct val="50000"/>
              </a:spcBef>
              <a:spcAft>
                <a:spcPct val="0"/>
              </a:spcAft>
              <a:buFontTx/>
              <a:buNone/>
            </a:pPr>
            <a:r>
              <a:rPr lang="en-US" sz="1600"/>
              <a:t>- High alumina brick with  SiC</a:t>
            </a:r>
          </a:p>
        </p:txBody>
      </p:sp>
      <p:sp>
        <p:nvSpPr>
          <p:cNvPr id="25611" name="Text Box 17"/>
          <p:cNvSpPr txBox="1">
            <a:spLocks noChangeArrowheads="1"/>
          </p:cNvSpPr>
          <p:nvPr/>
        </p:nvSpPr>
        <p:spPr bwMode="auto">
          <a:xfrm>
            <a:off x="3778747" y="1646906"/>
            <a:ext cx="2592387" cy="966788"/>
          </a:xfrm>
          <a:prstGeom prst="rect">
            <a:avLst/>
          </a:prstGeom>
          <a:noFill/>
          <a:ln w="38100">
            <a:solidFill>
              <a:srgbClr val="FFFF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Upper transition zone:</a:t>
            </a:r>
          </a:p>
          <a:p>
            <a:pPr algn="l">
              <a:spcBef>
                <a:spcPct val="50000"/>
              </a:spcBef>
              <a:spcAft>
                <a:spcPct val="0"/>
              </a:spcAft>
              <a:buFontTx/>
              <a:buChar char="-"/>
            </a:pPr>
            <a:r>
              <a:rPr lang="en-US" sz="1600"/>
              <a:t> Magnesia spinel brick with low porosity (&lt; 15 %)</a:t>
            </a:r>
          </a:p>
        </p:txBody>
      </p:sp>
      <p:sp>
        <p:nvSpPr>
          <p:cNvPr id="25612" name="Text Box 18"/>
          <p:cNvSpPr txBox="1">
            <a:spLocks noChangeArrowheads="1"/>
          </p:cNvSpPr>
          <p:nvPr/>
        </p:nvSpPr>
        <p:spPr bwMode="auto">
          <a:xfrm>
            <a:off x="258638" y="1646906"/>
            <a:ext cx="3124200" cy="1577975"/>
          </a:xfrm>
          <a:prstGeom prst="rect">
            <a:avLst/>
          </a:prstGeom>
          <a:noFill/>
          <a:ln w="38100">
            <a:solidFill>
              <a:srgbClr val="FFFF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600">
                <a:solidFill>
                  <a:schemeClr val="tx1"/>
                </a:solidFill>
                <a:latin typeface="Arial" pitchFamily="34" charset="0"/>
              </a:defRPr>
            </a:lvl1pPr>
            <a:lvl2pPr marL="742950" indent="-285750">
              <a:defRPr sz="2600">
                <a:solidFill>
                  <a:schemeClr val="tx1"/>
                </a:solidFill>
                <a:latin typeface="Arial" pitchFamily="34" charset="0"/>
              </a:defRPr>
            </a:lvl2pPr>
            <a:lvl3pPr marL="1143000" indent="-228600">
              <a:defRPr sz="2600">
                <a:solidFill>
                  <a:schemeClr val="tx1"/>
                </a:solidFill>
                <a:latin typeface="Arial" pitchFamily="34" charset="0"/>
              </a:defRPr>
            </a:lvl3pPr>
            <a:lvl4pPr marL="1600200" indent="-228600">
              <a:defRPr sz="2600">
                <a:solidFill>
                  <a:schemeClr val="tx1"/>
                </a:solidFill>
                <a:latin typeface="Arial" pitchFamily="34" charset="0"/>
              </a:defRPr>
            </a:lvl4pPr>
            <a:lvl5pPr marL="2057400" indent="-228600">
              <a:defRPr sz="2600">
                <a:solidFill>
                  <a:schemeClr val="tx1"/>
                </a:solidFill>
                <a:latin typeface="Arial" pitchFamily="34"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pitchFamily="34" charset="0"/>
              </a:defRPr>
            </a:lvl9pPr>
          </a:lstStyle>
          <a:p>
            <a:pPr algn="l">
              <a:spcBef>
                <a:spcPct val="50000"/>
              </a:spcBef>
              <a:spcAft>
                <a:spcPct val="0"/>
              </a:spcAft>
            </a:pPr>
            <a:r>
              <a:rPr lang="en-US" sz="1600" b="1"/>
              <a:t>Lower transition zone:</a:t>
            </a:r>
          </a:p>
          <a:p>
            <a:pPr algn="l">
              <a:spcBef>
                <a:spcPct val="50000"/>
              </a:spcBef>
              <a:spcAft>
                <a:spcPct val="0"/>
              </a:spcAft>
              <a:buFontTx/>
              <a:buChar char="-"/>
            </a:pPr>
            <a:r>
              <a:rPr lang="en-US" sz="1600"/>
              <a:t> Magnesia spinel brick with low porosity (&lt;15 %)</a:t>
            </a:r>
          </a:p>
          <a:p>
            <a:pPr algn="l">
              <a:spcBef>
                <a:spcPct val="50000"/>
              </a:spcBef>
              <a:spcAft>
                <a:spcPct val="0"/>
              </a:spcAft>
              <a:buFontTx/>
              <a:buChar char="-"/>
            </a:pPr>
            <a:r>
              <a:rPr lang="en-US" sz="1600"/>
              <a:t> Magnesia zirconia spinel brick, where required</a:t>
            </a:r>
          </a:p>
        </p:txBody>
      </p:sp>
      <p:sp>
        <p:nvSpPr>
          <p:cNvPr id="25613" name="Text Box 19"/>
          <p:cNvSpPr txBox="1">
            <a:spLocks noChangeArrowheads="1"/>
          </p:cNvSpPr>
          <p:nvPr/>
        </p:nvSpPr>
        <p:spPr bwMode="auto">
          <a:xfrm>
            <a:off x="632520" y="981075"/>
            <a:ext cx="7993063" cy="457200"/>
          </a:xfrm>
          <a:prstGeom prst="rect">
            <a:avLst/>
          </a:prstGeom>
        </p:spPr>
        <p:txBody>
          <a:bodyPr vert="horz" lIns="0" tIns="0" rIns="0" bIns="0" rtlCol="0">
            <a:noAutofit/>
          </a:bodyPr>
          <a:lstStyle>
            <a:lvl1pPr marL="270000" indent="-270000">
              <a:spcBef>
                <a:spcPts val="576"/>
              </a:spcBef>
              <a:buClr>
                <a:srgbClr val="FF1100"/>
              </a:buClr>
              <a:buFont typeface="Arial" pitchFamily="34" charset="0"/>
              <a:buChar char="•"/>
              <a:defRPr sz="2400">
                <a:latin typeface="Arial" pitchFamily="34" charset="0"/>
                <a:cs typeface="Arial" pitchFamily="34" charset="0"/>
              </a:defRPr>
            </a:lvl1pPr>
            <a:lvl2pPr marL="536400" lvl="1"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indent="-284400">
              <a:spcBef>
                <a:spcPts val="480"/>
              </a:spcBef>
              <a:buClr>
                <a:srgbClr val="FF1100"/>
              </a:buClr>
              <a:buSzPct val="60000"/>
              <a:buFont typeface="Symbol" pitchFamily="18" charset="2"/>
              <a:buChar char="-"/>
              <a:defRPr lang="de-CH" sz="2000" dirty="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dirty="0"/>
              <a:t> Use of alkali resistant refractory qualities </a:t>
            </a:r>
          </a:p>
        </p:txBody>
      </p:sp>
      <p:sp>
        <p:nvSpPr>
          <p:cNvPr id="21" name="Title 2"/>
          <p:cNvSpPr txBox="1">
            <a:spLocks/>
          </p:cNvSpPr>
          <p:nvPr/>
        </p:nvSpPr>
        <p:spPr>
          <a:xfrm>
            <a:off x="519810" y="414338"/>
            <a:ext cx="8208963" cy="500062"/>
          </a:xfrm>
          <a:prstGeom prst="rect">
            <a:avLst/>
          </a:prstGeom>
        </p:spPr>
        <p:txBody>
          <a:bodyPr vert="horz" lIns="0" tIns="0" rIns="0" bIns="7200" rtlCol="0" anchor="b" anchorCtr="0">
            <a:noAutofit/>
          </a:bodyPr>
          <a:lst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a:lstStyle>
          <a:p>
            <a:r>
              <a:rPr lang="en-US" dirty="0" smtClean="0"/>
              <a:t>Refractory concept for rotary kiln</a:t>
            </a:r>
            <a:endParaRPr lang="en-US" dirty="0"/>
          </a:p>
        </p:txBody>
      </p:sp>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199210100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p:blipFill>
        <p:spPr bwMode="auto">
          <a:xfrm>
            <a:off x="3483031" y="3284984"/>
            <a:ext cx="5430409" cy="3312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Reliable signal from the kiln inlet gas analyzer and optimize combustion by using sufficient excess air!</a:t>
            </a:r>
            <a:endParaRPr lang="en-US" dirty="0"/>
          </a:p>
        </p:txBody>
      </p:sp>
      <p:pic>
        <p:nvPicPr>
          <p:cNvPr id="8194"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808984" y="1173810"/>
            <a:ext cx="3503091" cy="185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Rectangle 8"/>
          <p:cNvSpPr>
            <a:spLocks noChangeArrowheads="1"/>
          </p:cNvSpPr>
          <p:nvPr/>
        </p:nvSpPr>
        <p:spPr bwMode="auto">
          <a:xfrm>
            <a:off x="560512" y="1124744"/>
            <a:ext cx="4032448" cy="3522662"/>
          </a:xfrm>
          <a:prstGeom prst="rect">
            <a:avLst/>
          </a:prstGeom>
        </p:spPr>
        <p:txBody>
          <a:bodyPr vert="horz" lIns="0" tIns="0" rIns="0" bIns="0" rtlCol="0">
            <a:noAutofit/>
          </a:bodyPr>
          <a:lstStyle/>
          <a:p>
            <a:pPr marL="270000" indent="-270000">
              <a:spcBef>
                <a:spcPts val="576"/>
              </a:spcBef>
              <a:buClr>
                <a:srgbClr val="FF1100"/>
              </a:buClr>
              <a:buFont typeface="Arial" pitchFamily="34" charset="0"/>
              <a:buChar char="•"/>
            </a:pPr>
            <a:r>
              <a:rPr lang="en-US" dirty="0" smtClean="0">
                <a:latin typeface="Arial" pitchFamily="34" charset="0"/>
                <a:cs typeface="Arial" pitchFamily="34" charset="0"/>
              </a:rPr>
              <a:t>Probe </a:t>
            </a:r>
            <a:r>
              <a:rPr lang="en-US" dirty="0">
                <a:latin typeface="Arial" pitchFamily="34" charset="0"/>
                <a:cs typeface="Arial" pitchFamily="34" charset="0"/>
              </a:rPr>
              <a:t>location is </a:t>
            </a:r>
            <a:r>
              <a:rPr lang="en-US" dirty="0" smtClean="0">
                <a:latin typeface="Arial" pitchFamily="34" charset="0"/>
                <a:cs typeface="Arial" pitchFamily="34" charset="0"/>
              </a:rPr>
              <a:t>critical: Keep </a:t>
            </a:r>
            <a:r>
              <a:rPr lang="en-US" dirty="0">
                <a:latin typeface="Arial" pitchFamily="34" charset="0"/>
                <a:cs typeface="Arial" pitchFamily="34" charset="0"/>
              </a:rPr>
              <a:t>the part of the probe within the kiln </a:t>
            </a:r>
            <a:r>
              <a:rPr lang="en-US" dirty="0" smtClean="0">
                <a:latin typeface="Arial" pitchFamily="34" charset="0"/>
                <a:cs typeface="Arial" pitchFamily="34" charset="0"/>
              </a:rPr>
              <a:t>inlet/riser </a:t>
            </a:r>
            <a:r>
              <a:rPr lang="en-US" dirty="0">
                <a:latin typeface="Arial" pitchFamily="34" charset="0"/>
                <a:cs typeface="Arial" pitchFamily="34" charset="0"/>
              </a:rPr>
              <a:t>as short as </a:t>
            </a:r>
            <a:r>
              <a:rPr lang="en-US" dirty="0" smtClean="0">
                <a:latin typeface="Arial" pitchFamily="34" charset="0"/>
                <a:cs typeface="Arial" pitchFamily="34" charset="0"/>
              </a:rPr>
              <a:t>possible.</a:t>
            </a:r>
          </a:p>
          <a:p>
            <a:pPr marL="270000" indent="-270000">
              <a:spcBef>
                <a:spcPts val="576"/>
              </a:spcBef>
              <a:buClr>
                <a:srgbClr val="FF1100"/>
              </a:buClr>
              <a:buFont typeface="Arial" pitchFamily="34" charset="0"/>
              <a:buChar char="•"/>
            </a:pPr>
            <a:r>
              <a:rPr lang="en-US" dirty="0" smtClean="0">
                <a:latin typeface="Arial" pitchFamily="34" charset="0"/>
                <a:cs typeface="Arial" pitchFamily="34" charset="0"/>
              </a:rPr>
              <a:t>The following are recommended:</a:t>
            </a:r>
          </a:p>
          <a:p>
            <a:pPr marL="727200" lvl="1" indent="-270000">
              <a:spcBef>
                <a:spcPts val="576"/>
              </a:spcBef>
              <a:buClr>
                <a:srgbClr val="FF1100"/>
              </a:buClr>
              <a:buFont typeface="Arial" pitchFamily="34" charset="0"/>
              <a:buChar char="•"/>
            </a:pPr>
            <a:r>
              <a:rPr lang="en-US" sz="1400" dirty="0" err="1" smtClean="0">
                <a:latin typeface="Arial" pitchFamily="34" charset="0"/>
                <a:cs typeface="Arial" pitchFamily="34" charset="0"/>
              </a:rPr>
              <a:t>KilnLoq</a:t>
            </a:r>
            <a:r>
              <a:rPr lang="en-US" sz="1400" dirty="0" smtClean="0">
                <a:latin typeface="Arial" pitchFamily="34" charset="0"/>
                <a:cs typeface="Arial" pitchFamily="34" charset="0"/>
              </a:rPr>
              <a:t> </a:t>
            </a:r>
            <a:r>
              <a:rPr lang="en-US" sz="1400" dirty="0">
                <a:latin typeface="Arial" pitchFamily="34" charset="0"/>
                <a:cs typeface="Arial" pitchFamily="34" charset="0"/>
              </a:rPr>
              <a:t>from </a:t>
            </a:r>
            <a:r>
              <a:rPr lang="en-US" sz="1400" dirty="0" smtClean="0">
                <a:latin typeface="Arial" pitchFamily="34" charset="0"/>
                <a:cs typeface="Arial" pitchFamily="34" charset="0"/>
              </a:rPr>
              <a:t>FLS </a:t>
            </a:r>
            <a:r>
              <a:rPr lang="en-US" sz="1400" dirty="0" err="1" smtClean="0">
                <a:latin typeface="Arial" pitchFamily="34" charset="0"/>
                <a:cs typeface="Arial" pitchFamily="34" charset="0"/>
              </a:rPr>
              <a:t>AirLoq</a:t>
            </a:r>
            <a:endParaRPr lang="en-US" sz="1400" dirty="0" smtClean="0">
              <a:latin typeface="Arial" pitchFamily="34" charset="0"/>
              <a:cs typeface="Arial" pitchFamily="34" charset="0"/>
            </a:endParaRPr>
          </a:p>
          <a:p>
            <a:pPr marL="727200" lvl="1" indent="-270000">
              <a:spcBef>
                <a:spcPts val="576"/>
              </a:spcBef>
              <a:buClr>
                <a:srgbClr val="FF1100"/>
              </a:buClr>
              <a:buFont typeface="Arial" pitchFamily="34" charset="0"/>
              <a:buChar char="•"/>
            </a:pPr>
            <a:r>
              <a:rPr lang="en-US" sz="1400" dirty="0" smtClean="0">
                <a:latin typeface="Arial" pitchFamily="34" charset="0"/>
                <a:cs typeface="Arial" pitchFamily="34" charset="0"/>
              </a:rPr>
              <a:t>SCP 3000 from SICK</a:t>
            </a:r>
          </a:p>
          <a:p>
            <a:pPr marL="727200" lvl="1" indent="-270000">
              <a:spcBef>
                <a:spcPts val="576"/>
              </a:spcBef>
              <a:buClr>
                <a:srgbClr val="FF1100"/>
              </a:buClr>
              <a:buFont typeface="Arial" pitchFamily="34" charset="0"/>
              <a:buChar char="•"/>
            </a:pPr>
            <a:r>
              <a:rPr lang="en-US" sz="1400" dirty="0" err="1" smtClean="0">
                <a:latin typeface="Arial" pitchFamily="34" charset="0"/>
                <a:cs typeface="Arial" pitchFamily="34" charset="0"/>
              </a:rPr>
              <a:t>Cemtec</a:t>
            </a:r>
            <a:r>
              <a:rPr lang="en-US" sz="1400" dirty="0" smtClean="0">
                <a:latin typeface="Arial" pitchFamily="34" charset="0"/>
                <a:cs typeface="Arial" pitchFamily="34" charset="0"/>
              </a:rPr>
              <a:t> from ENOTEC</a:t>
            </a:r>
          </a:p>
          <a:p>
            <a:pPr marL="727200" lvl="1" indent="-270000">
              <a:spcBef>
                <a:spcPts val="576"/>
              </a:spcBef>
              <a:buClr>
                <a:srgbClr val="FF1100"/>
              </a:buClr>
              <a:buFont typeface="Arial" pitchFamily="34" charset="0"/>
              <a:buChar char="•"/>
            </a:pPr>
            <a:r>
              <a:rPr lang="en-US" sz="1400" dirty="0" smtClean="0">
                <a:latin typeface="Arial" pitchFamily="34" charset="0"/>
                <a:cs typeface="Arial" pitchFamily="34" charset="0"/>
              </a:rPr>
              <a:t>SCK with type H probe </a:t>
            </a:r>
            <a:r>
              <a:rPr lang="en-US" sz="1400" dirty="0">
                <a:latin typeface="Arial" pitchFamily="34" charset="0"/>
                <a:cs typeface="Arial" pitchFamily="34" charset="0"/>
              </a:rPr>
              <a:t>from </a:t>
            </a:r>
            <a:r>
              <a:rPr lang="en-US" sz="1400" dirty="0" smtClean="0">
                <a:latin typeface="Arial" pitchFamily="34" charset="0"/>
                <a:cs typeface="Arial" pitchFamily="34" charset="0"/>
              </a:rPr>
              <a:t>ABB</a:t>
            </a:r>
          </a:p>
          <a:p>
            <a:pPr marL="727200" lvl="1" indent="-270000">
              <a:spcBef>
                <a:spcPts val="576"/>
              </a:spcBef>
              <a:buClr>
                <a:srgbClr val="FF1100"/>
              </a:buClr>
              <a:buFont typeface="Arial" pitchFamily="34" charset="0"/>
              <a:buChar char="•"/>
            </a:pPr>
            <a:endParaRPr lang="en-US" sz="1600" dirty="0">
              <a:latin typeface="Arial" pitchFamily="34" charset="0"/>
              <a:cs typeface="Arial" pitchFamily="34" charset="0"/>
            </a:endParaRPr>
          </a:p>
          <a:p>
            <a:pPr marL="270000" indent="-270000">
              <a:spcBef>
                <a:spcPts val="576"/>
              </a:spcBef>
              <a:buClr>
                <a:srgbClr val="FF1100"/>
              </a:buClr>
              <a:buFont typeface="Arial" pitchFamily="34" charset="0"/>
              <a:buChar char="•"/>
            </a:pPr>
            <a:r>
              <a:rPr lang="en-US" dirty="0" smtClean="0">
                <a:latin typeface="Arial" pitchFamily="34" charset="0"/>
                <a:cs typeface="Arial" pitchFamily="34" charset="0"/>
              </a:rPr>
              <a:t>Operate the kiln with</a:t>
            </a:r>
            <a:br>
              <a:rPr lang="en-US" dirty="0" smtClean="0">
                <a:latin typeface="Arial" pitchFamily="34" charset="0"/>
                <a:cs typeface="Arial" pitchFamily="34" charset="0"/>
              </a:rPr>
            </a:br>
            <a:r>
              <a:rPr lang="en-US" dirty="0" smtClean="0">
                <a:latin typeface="Arial" pitchFamily="34" charset="0"/>
                <a:cs typeface="Arial" pitchFamily="34" charset="0"/>
              </a:rPr>
              <a:t>sufficient O2 (but not </a:t>
            </a:r>
            <a:br>
              <a:rPr lang="en-US" dirty="0" smtClean="0">
                <a:latin typeface="Arial" pitchFamily="34" charset="0"/>
                <a:cs typeface="Arial" pitchFamily="34" charset="0"/>
              </a:rPr>
            </a:br>
            <a:r>
              <a:rPr lang="en-US" dirty="0" smtClean="0">
                <a:latin typeface="Arial" pitchFamily="34" charset="0"/>
                <a:cs typeface="Arial" pitchFamily="34" charset="0"/>
              </a:rPr>
              <a:t>excessive).</a:t>
            </a:r>
            <a:endParaRPr lang="en-US" dirty="0">
              <a:latin typeface="Arial" pitchFamily="34" charset="0"/>
              <a:cs typeface="Arial" pitchFamily="34" charset="0"/>
            </a:endParaRPr>
          </a:p>
        </p:txBody>
      </p:sp>
      <p:sp>
        <p:nvSpPr>
          <p:cNvPr id="7" name="Oval 6"/>
          <p:cNvSpPr/>
          <p:nvPr/>
        </p:nvSpPr>
        <p:spPr>
          <a:xfrm>
            <a:off x="4592959" y="4328186"/>
            <a:ext cx="1605275" cy="14770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44</a:t>
            </a:fld>
            <a:endParaRPr lang="en-US" noProof="0" dirty="0"/>
          </a:p>
        </p:txBody>
      </p:sp>
    </p:spTree>
    <p:extLst>
      <p:ext uri="{BB962C8B-B14F-4D97-AF65-F5344CB8AC3E}">
        <p14:creationId xmlns:p14="http://schemas.microsoft.com/office/powerpoint/2010/main" xmlns="" val="3259012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32802" name="Object 2"/>
          <p:cNvGraphicFramePr>
            <a:graphicFrameLocks noChangeAspect="1"/>
          </p:cNvGraphicFramePr>
          <p:nvPr>
            <p:extLst>
              <p:ext uri="{D42A27DB-BD31-4B8C-83A1-F6EECF244321}">
                <p14:modId xmlns:p14="http://schemas.microsoft.com/office/powerpoint/2010/main" xmlns="" val="3152347250"/>
              </p:ext>
            </p:extLst>
          </p:nvPr>
        </p:nvGraphicFramePr>
        <p:xfrm>
          <a:off x="847724" y="4251796"/>
          <a:ext cx="3600450" cy="1839912"/>
        </p:xfrm>
        <a:graphic>
          <a:graphicData uri="http://schemas.openxmlformats.org/presentationml/2006/ole">
            <p:oleObj spid="_x0000_s3106" name="Picture" r:id="rId4" imgW="4581144" imgH="2339340" progId="Word.Picture.8">
              <p:embed/>
            </p:oleObj>
          </a:graphicData>
        </a:graphic>
      </p:graphicFrame>
      <p:sp>
        <p:nvSpPr>
          <p:cNvPr id="332803" name="Rectangle 3"/>
          <p:cNvSpPr>
            <a:spLocks noGrp="1" noChangeArrowheads="1"/>
          </p:cNvSpPr>
          <p:nvPr>
            <p:ph type="title"/>
          </p:nvPr>
        </p:nvSpPr>
        <p:spPr/>
        <p:txBody>
          <a:bodyPr/>
          <a:lstStyle/>
          <a:p>
            <a:r>
              <a:rPr lang="en-US" dirty="0" smtClean="0"/>
              <a:t>Dispersion </a:t>
            </a:r>
            <a:r>
              <a:rPr lang="en-US" dirty="0"/>
              <a:t>of Solid AFR by Swirl Air Device</a:t>
            </a:r>
          </a:p>
        </p:txBody>
      </p:sp>
      <p:sp>
        <p:nvSpPr>
          <p:cNvPr id="332805" name="Rectangle 5"/>
          <p:cNvSpPr>
            <a:spLocks noChangeArrowheads="1"/>
          </p:cNvSpPr>
          <p:nvPr/>
        </p:nvSpPr>
        <p:spPr bwMode="auto">
          <a:xfrm>
            <a:off x="2662238" y="2257425"/>
            <a:ext cx="9906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sp>
        <p:nvSpPr>
          <p:cNvPr id="332806" name="Rectangle 6"/>
          <p:cNvSpPr>
            <a:spLocks noChangeArrowheads="1"/>
          </p:cNvSpPr>
          <p:nvPr/>
        </p:nvSpPr>
        <p:spPr bwMode="auto">
          <a:xfrm>
            <a:off x="3495675" y="2452688"/>
            <a:ext cx="9906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endParaRPr lang="en-US"/>
          </a:p>
        </p:txBody>
      </p:sp>
      <p:pic>
        <p:nvPicPr>
          <p:cNvPr id="332807" name="Picture 7" descr="Brenner"/>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4736976" y="4486746"/>
            <a:ext cx="2233612" cy="15748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332808" name="Picture 8"/>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6753225" y="1901825"/>
            <a:ext cx="1497012" cy="1101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32810" name="Text Box 10"/>
          <p:cNvSpPr txBox="1">
            <a:spLocks noChangeArrowheads="1"/>
          </p:cNvSpPr>
          <p:nvPr/>
        </p:nvSpPr>
        <p:spPr bwMode="auto">
          <a:xfrm>
            <a:off x="560512" y="1125538"/>
            <a:ext cx="7775451" cy="3785652"/>
          </a:xfrm>
          <a:prstGeom prst="rect">
            <a:avLst/>
          </a:prstGeom>
        </p:spPr>
        <p:txBody>
          <a:bodyPr vert="horz" lIns="0" tIns="0" rIns="0" bIns="0" rtlCol="0">
            <a:noAutofit/>
          </a:bodyPr>
          <a:lstStyle>
            <a:lvl1pPr marL="270000" indent="-270000">
              <a:spcBef>
                <a:spcPts val="576"/>
              </a:spcBef>
              <a:buClr>
                <a:srgbClr val="FF1100"/>
              </a:buClr>
              <a:buFont typeface="Arial" pitchFamily="34" charset="0"/>
              <a:buChar char="•"/>
              <a:defRPr sz="2200">
                <a:latin typeface="Arial" pitchFamily="34" charset="0"/>
                <a:cs typeface="Arial" pitchFamily="34" charset="0"/>
              </a:defRPr>
            </a:lvl1pPr>
            <a:lvl2pPr marL="536400"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lvl="2" indent="-284400">
              <a:spcBef>
                <a:spcPts val="480"/>
              </a:spcBef>
              <a:buClr>
                <a:srgbClr val="FF1100"/>
              </a:buClr>
              <a:buSzPct val="60000"/>
              <a:buFontTx/>
              <a:buNone/>
              <a:defRPr lang="de-CH" sz="2000" b="1" dirty="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de-CH" dirty="0"/>
              <a:t> </a:t>
            </a:r>
            <a:r>
              <a:rPr lang="en-US" dirty="0"/>
              <a:t>Swirl air device should disperse the AFR better in the flame. </a:t>
            </a:r>
            <a:br>
              <a:rPr lang="en-US" dirty="0"/>
            </a:br>
            <a:r>
              <a:rPr lang="en-US" dirty="0">
                <a:sym typeface="Wingdings" pitchFamily="2" charset="2"/>
              </a:rPr>
              <a:t> </a:t>
            </a:r>
            <a:r>
              <a:rPr lang="en-US" dirty="0"/>
              <a:t>However, if too much air is used the AFR can shoot out of the flame and land on the clinker bed.</a:t>
            </a:r>
          </a:p>
          <a:p>
            <a:endParaRPr lang="de-CH" dirty="0"/>
          </a:p>
          <a:p>
            <a:endParaRPr lang="en-US" dirty="0"/>
          </a:p>
          <a:p>
            <a:pPr marL="0" indent="0">
              <a:buNone/>
            </a:pPr>
            <a:r>
              <a:rPr lang="de-CH" dirty="0"/>
              <a:t> </a:t>
            </a:r>
            <a:endParaRPr lang="de-CH" dirty="0" smtClean="0"/>
          </a:p>
          <a:p>
            <a:r>
              <a:rPr lang="en-US" dirty="0" smtClean="0"/>
              <a:t>From </a:t>
            </a:r>
            <a:r>
              <a:rPr lang="en-US" dirty="0"/>
              <a:t>all important suppliers: </a:t>
            </a:r>
            <a:r>
              <a:rPr lang="en-US" dirty="0" err="1"/>
              <a:t>Unitherm</a:t>
            </a:r>
            <a:r>
              <a:rPr lang="en-US" dirty="0"/>
              <a:t>, </a:t>
            </a:r>
            <a:r>
              <a:rPr lang="en-US" dirty="0" err="1"/>
              <a:t>Pillard</a:t>
            </a:r>
            <a:r>
              <a:rPr lang="en-US" dirty="0"/>
              <a:t>, KHD, FLS</a:t>
            </a:r>
          </a:p>
          <a:p>
            <a:r>
              <a:rPr lang="de-CH" dirty="0" err="1" smtClean="0"/>
              <a:t>Effect</a:t>
            </a:r>
            <a:r>
              <a:rPr lang="de-CH" dirty="0" smtClean="0"/>
              <a:t> </a:t>
            </a:r>
            <a:r>
              <a:rPr lang="de-CH" dirty="0"/>
              <a:t>on </a:t>
            </a:r>
            <a:r>
              <a:rPr lang="de-CH" dirty="0" err="1"/>
              <a:t>combustion</a:t>
            </a:r>
            <a:r>
              <a:rPr lang="de-CH" dirty="0"/>
              <a:t> </a:t>
            </a:r>
            <a:r>
              <a:rPr lang="de-CH" dirty="0" err="1"/>
              <a:t>improvement</a:t>
            </a:r>
            <a:r>
              <a:rPr lang="de-CH" dirty="0"/>
              <a:t> </a:t>
            </a:r>
            <a:r>
              <a:rPr lang="de-CH" dirty="0" err="1"/>
              <a:t>often</a:t>
            </a:r>
            <a:r>
              <a:rPr lang="de-CH" dirty="0"/>
              <a:t> not </a:t>
            </a:r>
            <a:r>
              <a:rPr lang="de-CH" dirty="0" err="1"/>
              <a:t>measurable</a:t>
            </a:r>
            <a:endParaRPr lang="en-US" dirty="0"/>
          </a:p>
        </p:txBody>
      </p:sp>
      <p:pic>
        <p:nvPicPr>
          <p:cNvPr id="332812" name="Picture 12" descr="swirler concept"/>
          <p:cNvPicPr>
            <a:picLocks noChangeAspect="1" noChangeArrowheads="1"/>
          </p:cNvPicPr>
          <p:nvPr/>
        </p:nvPicPr>
        <p:blipFill>
          <a:blip r:embed="rId7">
            <a:extLst>
              <a:ext uri="{28A0092B-C50C-407E-A947-70E740481C1C}">
                <a14:useLocalDpi xmlns:a14="http://schemas.microsoft.com/office/drawing/2010/main" xmlns=""/>
              </a:ext>
            </a:extLst>
          </a:blip>
          <a:srcRect/>
          <a:stretch>
            <a:fillRect/>
          </a:stretch>
        </p:blipFill>
        <p:spPr bwMode="auto">
          <a:xfrm>
            <a:off x="848544" y="2157435"/>
            <a:ext cx="5076825"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2813" name="Picture 13" descr="swirler pillard2"/>
          <p:cNvPicPr>
            <a:picLocks noChangeAspect="1" noChangeArrowheads="1"/>
          </p:cNvPicPr>
          <p:nvPr/>
        </p:nvPicPr>
        <p:blipFill>
          <a:blip r:embed="rId8">
            <a:extLst>
              <a:ext uri="{28A0092B-C50C-407E-A947-70E740481C1C}">
                <a14:useLocalDpi xmlns:a14="http://schemas.microsoft.com/office/drawing/2010/main" xmlns=""/>
              </a:ext>
            </a:extLst>
          </a:blip>
          <a:srcRect/>
          <a:stretch>
            <a:fillRect/>
          </a:stretch>
        </p:blipFill>
        <p:spPr bwMode="auto">
          <a:xfrm>
            <a:off x="7559551" y="4458171"/>
            <a:ext cx="1787525" cy="1635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85867841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D:\Users\mhinkel\AppData\Local\Temp\SNAGHTML89fc4b.PNG"/>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4016896" y="1196752"/>
            <a:ext cx="1510809" cy="51845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itle 2"/>
          <p:cNvSpPr>
            <a:spLocks noGrp="1"/>
          </p:cNvSpPr>
          <p:nvPr>
            <p:ph type="title"/>
          </p:nvPr>
        </p:nvSpPr>
        <p:spPr>
          <a:xfrm>
            <a:off x="519810" y="414338"/>
            <a:ext cx="8825678" cy="500062"/>
          </a:xfrm>
        </p:spPr>
        <p:txBody>
          <a:bodyPr/>
          <a:lstStyle/>
          <a:p>
            <a:r>
              <a:rPr lang="en-US" dirty="0" smtClean="0">
                <a:solidFill>
                  <a:srgbClr val="FF0000"/>
                </a:solidFill>
              </a:rPr>
              <a:t>Preheater</a:t>
            </a:r>
            <a:r>
              <a:rPr lang="en-US" dirty="0" smtClean="0"/>
              <a:t>: Optimizations </a:t>
            </a:r>
            <a:r>
              <a:rPr lang="en-US" dirty="0"/>
              <a:t>/ </a:t>
            </a:r>
            <a:r>
              <a:rPr lang="en-US" dirty="0" smtClean="0"/>
              <a:t>modifications to </a:t>
            </a:r>
            <a:r>
              <a:rPr lang="en-US" dirty="0"/>
              <a:t>reduce heat consumption, exhaust gas flow and increase kiln availability</a:t>
            </a:r>
          </a:p>
        </p:txBody>
      </p:sp>
      <p:sp>
        <p:nvSpPr>
          <p:cNvPr id="51" name="Line 1043"/>
          <p:cNvSpPr>
            <a:spLocks noChangeShapeType="1"/>
          </p:cNvSpPr>
          <p:nvPr/>
        </p:nvSpPr>
        <p:spPr bwMode="auto">
          <a:xfrm>
            <a:off x="3440281" y="1766491"/>
            <a:ext cx="1226529" cy="6518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6" name="AutoShape 12" descr="data:image/jpeg;base64,/9j/4AAQSkZJRgABAQAAAQABAAD/2wCEAAkGBhQQERQUERQWFRUSFxYWFRYWGBkXGBcYFxcYFhcWGBUYHCYfGBojGRcVIC8hLycpLCwsFx4xNTAqNSYrLCkBCQoKDgwOGg8PGiwiHyUtLCktKS0sKSksKSksKSksLCkvLCwpLCksLCwsKSksLCkpLCwpKSkpLCkpLCwsLCwpKf/AABEIAJoBRwMBIgACEQEDEQH/xAAbAAABBQEBAAAAAAAAAAAAAAAAAQMEBQYHAv/EAEAQAAIBAgMHAgMFBQcDBQAAAAECEQADBBIhBQYTIjFBUTJhcYGRFCNCUqEWYnKCkgczQ1OxwdEVJKJzssLS8P/EABgBAQEBAQEAAAAAAAAAAAAAAAAEAwIB/8QAKREBAAICAQMDAwQDAAAAAAAAAAECAxESEyExBDJBM3GBIkNRYSNCUv/aAAwDAQACEQMRAD8A7jRRRQFFFJNAVE2htS3YXNdcKO09T7ADUmq/eHeQYUKqjNcf0jSFH5nPYf6xWLtpexN0kLx7hHMxaAo8Aj0D9TWGTNFZ1HeW2PFyjczqF7jf7Qf8mzIic905R/QJP1ioTb3Yw6jhDwAhM/NnE1O2Rugl22rXLjEMASiAIPJViOYxMHUV5tbu4QY3gCwYWxnluIyybgErcYmDoRE1xxzT86d8sMeI2j4bfnECM9q04iTkLKx1iRMir7ZO+Fi+QpJtudAlyBJ8Kw0Y/OoG1d0cLaXOLjWI0nMXUnUgFbub30EVn8bsm7YtZ7tscMqCXWDlkDR1Oo766ge1JnLTvPeHusV+0dpdLmvVYTYG8j2IS6c9rQK0yU9/LJ+o963CNIkd63pki8bhjkxzSdS90UUV2zFJS15Y0C1XbU29aww+9aCeigFnPwQa/wC1Ve8m9BstwbOtzTM3a2DMfFvb61mNmbPu33Itg3CT95ddtBP4S3We8Cp75tTxrG5b0xbjdp1C2xX9oDtPAs6djcPUeQq/81GO92L6zZ8wEaIjyWq3wW4tsAcV2fSCq/dL3/JzHr5qb+x2FgDgjTocz5v6s0/rWfTzT/tp3zwx8bUWH39uqYu2Ub/02IaR1hX0P18Vo9lbyWMQcqNDjrbcFXH8p6j3E1W4rcW0WDWne2QDpPEUzrqHk9fes5tLZNzDmbqCD6binSRJkH1Ifb9ac8uP3d4e8MWT29pdKFArI7s7zsStq/LZvRe05vAeOje/etaKppeLRuE96TSdS9UUk0tduBSUUxjsatlGdzCqNf8AYAdyegFA6zwCToB3NZvaO/Nq2YtK14+VhU/rPq+QNZvbO33xJlpW2DyWpHMe2aPUe0agVY7P3Su3oa6BZHYQrPHgg6L+p+FSTmteeOOPypjDWkbyT+DdzfXFMSFWyg8kOx+HUA0Jvjil6iy4P7rKf0Y+Kv7O5WGAGdWuEd3dv/aCF/SvT7mYUzFvJOvIzrr5gNE/KnDNPfk954f+Vfgd/kMcdDbH5157fWJJGq66aitPhsUtxQyMGU6gqZB+YrH4zcl7aRZbigA8rwG9ocAA/AxVPgto3MNc+6GRhOe00ANEaFeimOhFOtek6yR+TpUvG6T+HTaWoGyNqriLYdQVPRkb1KfBj/XvU6aqidxuE0xMdpLRRRXrwUUUUBRRRQFFFFAVE2ljlsWnuP0QSffwB7k6VLrG7+4yTasBoJm6w85dEB8DMf0rjJbhWZd0rztEM9aRsbeykzduSXY/4ajrK9MokAeTWw2LfWxe+yCy6wjPxchCXMpUSX7uc3ntVRuxs25bsPiLIm47MFQtyMikgDX082YyPIrXbKuXHso19BbulRnVTmAbvDDqPFZYaajlPmWma+54x4h5wGyUsvddM03mzsCxIBiOUH0j2qZl1mlpo4lcwXMMzAkLIkgaEgeBI+tUMEfa+xrWKQW76h0DK+UzGZDmWY669qg7RS5dvCxw/wDt2QM93SJDGbOXvICn2E1d0hFBzrePZSYa6eGAUc6r0FpmHQ+A0GB2+dW+5O2DLYZyeQZrU9cnQrPeD09vhVph92FTD3bJe5c4pZi9wy0kyseAukD2FYLBYjhNbukHPYeXIHUKcjqddAQWqO0dLJFo8SspPUxzWfMOsA0teLbSARqD0r3ViMVVbx7X+zWGcRnPLbB6Fz6Z9h1PsDVpWD30xfExITMMti3LA92ua/UJB/mrLNfhSZa4ac7xCv2Tsn7XdySYBz3bknmBMk+zsdPYA+1dFwmDS0oS2oVV6AaAVUbm7N4WGVj6733jE9eb0j5Llq+ArnDTjX+3ua/K39QKWiit2JIprEYdbilXUMraEESD8qepKDm23ti/Z7hQzw7gJtmW7Eckjow7Hx8K1m6W2DftFXM3LRyv7jqrfMfqDTm9myxiMM6xJUZ1/iTWPmJHzrIbsbRy4qy/RbylI8BuZJ1/MP1NR66WSNeJWb6uPv5h0ilpKWrEZDWA3q2txrrJ1t2jAExLj1OD+7MD3BPitjtvHcCxcuflXT+I6KPqRXPti7KN7E2bbnMq/ePHRguuvnnKj51LnmZ1SPlTgiI3efhpN0t21RRfuKMzw1sESba9R1/EfNaoCgClrelIrGoYWtNp3JaKKK7ckNUW8m7y4hcyAC6o0b8w7o0dQf8Air2kIrm1YtGpexMxO4cz2JtQ4a4rjRWIS8pmQBPUH8Sz1Haa6WrTWA3t2eLWKJVdMSkk9gyaMOvdSp+taTc3HcXDKCZNom2fgvpPzUqanwzNbTjlRmiLVjJC+oooqpMKKKKAooooCiiigK55vveH2p5/w7CH6s7A/pFdCNYLfSx/3c9A2H6zE5XII99GH1qb1Mf45Uen+pDU7sWMmDw69YtJr55RrVpVPulfz4OyZkquRu3MhKt+oNXNb18Qxt5lF2lh3uWnW3cNp2BC3FAYqexhhB+FUF2yDdS7cNvi2UNsXSwGUMeZ5WBqAOXprWoNZGx/ZrhkuD1G0RdNy0xLC49wghie2USABA6eK7hyvtgbOOHsJba410qCWuMZLliWJ1+NWNN4ewEVVXooCjUnQCBqdTpTleBDXKtuWFGIxKx6blwmB/mIGP0zfpXVCa5LtXEZrl+4JbPcuRGnLqin5BQPnUnqvbH3Vem7Wn7OnbEu58PZYd7aH/xFTqi7NtZLVtYjKiCPEKARUqqo8JZ8kNcr3luZsRiiNDnKfIWlt6foa6pXMd5sKVxWKAE58rgHpzWgJEa+oN8xU/qfbH3Uen934dKsW8qgeAB9NKcqPs/EC5aRx+NVb6iakTVEeE8+S0UmavCXgSQCCVMH2PWD8q9DlJUVMXN17ZEZQrKfKmQfoR+opnGXTbu2mmEbMjCdNRmVvbVSP5hQTmFcmww4bWxPNZxAQa9VS9wgfnB0966tdvAKWJ0ALfIa1yvZltrj2Cety5bYwCZluI0+DIJPipPUea/dV6fxb7Os0tea9VWlZ3fu4BhYInPctL/5hv8A4mqjcS1/3F0zottVX3DXGMx26RVzvxZzYN9PS1ttOoC3FJP0mqTcy+VxTqYGe39SrTr7wx6e9S37Zq/ZVT6Nvu3dFIKWqkoooooCikomgye/6clhvF3Kf4WRiTPaMtN/2fvriV/DnRl/mU//AFFG/wDfngWwRqXeD+6oE+55jpTu4OHIW+x/FcAGkaKg7fOpP3+38Kv2O/8ALWUUUVWlFFFFAUUUUBRRRQIazO/WDLWBdQS1kkn+BhD6d+x+Vac03cthgQRIIgg9weori9eVZh1W3G0Sxm420uG74diYf7y2THWOdBB8Q3zNbauZbY2U2DuhQSFibDiMwIEQCfxCdR3A+NXuD/tBQZbd1Lhu5MxyLmQgELnzTyiSNKwxZNf47eW2Wm/118NhQaxmI35uknh2AqwYa4XkERqVRTpAuHrPIRUDEbz4twQSLc5v7tGBAAb8ysc0jrr6G0qpO6CWqixe+dhGZVz3Ssg8NZUMCBkLmFUyw6nWsNesFjL8R2k6uzOf8QaSkLMAaQJyGNRLF10tAZuUEtkAESJM5FFudcx9P+cpI5SabiO8mpntC321vZfdWAIQOALaoHBOYqRmeA3oMkcnq0Jg1F3e2QLt6ymrcM5nJJIyJ01PWXyj61AS2xHEgh4HDUAZQXjMvQAszadOwjQV0LdXYRw6Fn/vLsFv3QBogPeNZPcmo99a/bxCz6NNT5lerXqkFLViMkVj9+sNlKXhoCOCx8EtNsn2zZhP7wrY1G2hglvW2tuJVwVPz7j3HX5VnkpzrMO6W42iWd3H2l92bDxmtyyazNsnST5BJHwg1eG+wv5DGV0JX+JTzD30YGueYi2+ExBE5b1uHVtAtxAQoYnvI0I7VYbQ3vN65hzaFxHw9wNeTIpVrZADw5PphgZE/DSs8OTf6beWmXHr9dfDZG6y4jKTy3ElR4ZDzD5hgY9jUBtrW7OP4LND4pAyLB5mtyHM9PRk+lZnbW3Gv3LVzh5Dhm4lty13xDC5aVAGGXiTrINsio2M2tiLxDXWgrnICJlCSrgiSrN+Eg82uRtOlUMGz2oLy4mxcti3wgLi4gsSrKkZgV7EZlE/GqTeva2Fxdk2Wt3L2oZcgKqGVlyzdYhV1ZdD1B6GazdzChpLKzE5vVLGPvBAJQx+HQaSw08+MTeCsFAzM5OVBCkrLZmEpyJDNroPvE0018mdRuXsd+x3eDal/FLw2fKtzRLdstaUIChm5m5nAQjlOUHiAaxV7ujguLiTd6rZDAE6S7gRA6aLP1FUOEwbO6po125PQBV5hJhRoF7n4fCukbD2SuFsraXtJJ6ZmJkmB7/pUlJ6uTn8QpvHSpx+ZWAFLRRViVHxuGFxGRujqVPzEVzGzeuWcQjfjw7xcBPaMrCO+ZCCPjXVSKyG+OxOuIQToBeAEnKvS4B3ZR+g9qmz0mYi1fMN8NoiZrbxLU4XErcRXUyrAEHyDrT1c72DvR9lHMDcs3IYZNSk9WA/IevsSatn39zLNqw8mI4hgFTBzHIGIEEHpPWQIrTHki8bcZMc45011ec1YLE744t5AFu0CAZCu7KMoJ5mXLE5tcvS21V2LxVy7rce6dCeriBznoqDpl1GoPDYRzQdWboO0duWrEZyZbooEk1nNp76XHAGGQrMS11SG1GirbJGVsxQc5HrGhrM/ZwJASJzCAO33ggEW9JHL41Gh71uL2pDoFRjbdnm6mXLAOb8vKhzsSw0MgdVmuL3isbl3Wk2ns9YHawv3L9w3eMVyoOYs7QNeoGQM88oAjSurbvbO+z4dLZ9QEt35mJZtfiax26W6tu7cTEBQqWmlCoH3hGmpjVRA+fwroYrHDXczeflrmtGopHwWiiiqU4ooooCiiigKKKKApKWigibQ2al9ClxQQfqD2IPY+9YHbW6l2zJYG9bHRwOZP4lGoOg5h47V0iisr4q38tKZJp4cdt2y0cF0ZSTGZc/NoBzDooygdJMkSK9w3ThqJnuupgjrw9SZEg66tzcxrebT2VaZyb+H0mVu2ZzD+IJzA++o+FRMPupg7pPCv3NeoF6Tp/FJFY8M0eLNueKfMMXig7GJS1mmeUXGPr/ABQAuj6yGMga9akYDA8R2SwDcdiTcIMwWk8zRCDppPaIrandPBWea5qO/FuEqSO5UmCanYfGrlCYS1KjoQMlofzRr8ga96N7e+x1q19kK3YexLVi6gvvbfFOpdU5ZUDRii9THdq1IFV+G2SA4u3Ia6J5/EiCq+F9vmdasRVFaxWNQmtabTuRRRRXTwUhpaSgrtrbEt4lYcaicrDqp8j/AI6Vz3bu7L2tLq8g9N5JgHsx/FbM+8HTWup0hSsr4q37/LSmSa9vhyDhuB92yOAJlgujCIJYDmAK9IBMnm1odmIMW11H5gY9QE/d69VERPq5uaulY3dbDXTma2A3XMhKE/ErE1DG49kNIe8B+XiEj6kZv1rHhmjtEtupinzVgMQly4CRCKScxyqzSC2skQPW3ZjrIYHrO2Lsh7rN9nUnM0td/DqDOa4fWQfHw0rdYbdDDIQeHmI6cQtcj4ZiauFSOmgHiveja3vtt51q1+nXSp2Fu6mFWRzXCIZ/9lH4VntVuKKKorWKxqE8zMzuS0UUV08FIwpaKDG7wbnEkvhvxGWtyAJj1ISND+70NYPE4V7V1RaGS4zg3LbjoAQWfhHQeldQQWjrXbYqJjdlWr397bR9I5lB08A9RU9sPfdZ03rm7atG4cgxuPNgot1Um6yop0HNA5mGXQHKNJnVuY5tPeO2iba81sDMVX80FiwVyBbE6FSe/Xm5jXQsTuBhmIjiLlJIC3GgEiOjSKVtxbDLDm63SJuMIiPyx4rzjl/l7yxd+zme0dmXLghrsXC4ZVVVAbKxOUIMxYkMdTmIma3Gxd1HvBWv5ktgaWzo7ezwBlX26n2rWYDY9mwPuraJ5IGp+LdTUyK9jDud3nbycuo1WNG8Ph1RQqAKo0AAgD4DtTkUUtUMBRRRQFFFFAUUUUBRRRQFFFFB5LUmavRrCXcBeHEC8ZeIzSy2mGUcRm1g8+mQAzoJoNzNR8Ts+3c/vEVvioP6xNZS8bzXC/BuqxayxcK0FVVM9sDrBYMZ9qLGHuGOOl25F5boPCcZQZzp1OggUGotbJsoZW0gPkKKlishZa6GSbd45WBDZG5AHYssd86kD2qRsA3UdVuLeK8O2oLK2hGYtnJ6gEgA/Cg1IpaKKAooooCiiigKKav3gilmMBQST7DrUBtvKACyuJkkECVQRznX06jpQWlEVUJvHbLKomS7p0gAoQsn90kiD3psb1WsxGohA5JKgwyhhClsx0PiKC7oqqubdylQ1q4MwY65eXJq083jXSa8ftLbys/NlCs4MeoLGYKOpIzAUFxRUTBbRS9myEnKQDp5Ab/QipdAUUUUBRRRQFFIaq8ftJ0uqq5QCAeaZckxkQjv36GgtaKzS7xXuWER8zLIWQVBFxmQ6n7xQg8TPSmsFvPduAsAh0MWwDnEWBdDNrMFjl6dTQaqis8233LwpQJ2dpIchUJtqR+KWYfy9Kb/AOt30L5wjDNcVYVhARkGZtekOSemi0GlorL4jee6ig5AwyOc4DQWFwIjACeRp+VaW28j/wDH9aD3RRRQFFFFAUUUUBSTS03eWVI8gigU3APFKbgFY9t3bxa0xuC8EW2pzcPQqrKxEoV7jXrUl9gPcN4XHS4LrLcynXhkXOg66FNO3Sg03EHmgOKpdr7GS40qLYYWbyAmJBYKEI8AQ3wmoFjd65ba2y3lCWnziIVXnKpBCwqwobsZLUGpLAUZxWUv7uXSsBldYeFY/ie5nPqBUrEaEeY7V6u7svwXEozvcV20WCqn05mU5h/FMUGpzj2pOKPIrPYTYLcZL2ZYGQQMnRbZXR1WYzfhEKfFM391m4SLnQMty5cZmRCCWS4FBBXmgsup10oNTmpQ1Ze7u9cdXVWC5kIDhiWYFQAhPWFgkN5+dWe72zblhGF187O7OWk9489OnSgtqKKKAoqPjcatlczmFlVnwWIUT4EkVAw+8tq5cyJJiTm0ywCwOs6+lugoLHE2M6ssxmBEwD19jpVL+yhIAN+4Y7lUk9OUmNV0GnTSpdjeBHNrIrsL05WCjKMphs0mRFeL+8iIXDJcGR1SSFAJbVcpLaiNaCNc3TDTmunVXU8lv0u2dh0/MAa9XN1yzsxvvzABhkt5SAIHLl8f6VIG81khjLclsXWGXXKfbuf+RS/tHazBRmObuBp0Bnr01HmgYG7bQB9ocwGElUJ5xDSSNZFNpunAI4zwRljJbgAxMaaTAJ+FSLG89t+DAf78ZkBCjSQJPN+8PJotb02mW4wDxaUsZA1AJXTXrI6GKB/ZuyDZZzxGYXCWIKqBmMS3KPYVYiqh95basqsHBZVboNAxMTDT2PSaLm89lAC5ZQxyjMPKs6tp2Kq0UFxRTGDxQu20uLOW4qsJ0MMARI7GDT9AUk1B2tjzZCFUL5rioQvWGnUajx5qkwu9btxCygBELBMvMTEgTn0MwIyn40GpNQ8TsmzdbNctoxAiWAP+tV2F2rduHDkZVFzOLqsrFlZAcwmRHTuKZxm1sRba4BlYLdS2uW2xbK1viEwXGYgSO1BZfs5hv8m3/SKBu7huvAtz/AKphvZcIIW1JyIVJkK1wlcyT00V179Z8V7ubzvIIUBSziGmTlOWImR06wf96C1/ZzDf5Fv+gUv7PYf/ACLf9IqrXb90fZgwAN4MzckRDWwFg3OWQ5116emvOD3ivNh79xk5rVoXFUrlksjMBlzmRoIMiZOgigtf2dw3+Rb/AKRU3DYVbahUAVR0AEAd+lZ//rl9b2QpIAUHkiSUZyJznKYAgQZ81Fx29920ki0tyVc8paA2TMiGAdQ0K3xmg19LTWHfMqk9wD9RTtAUUUUBRRRQFeLySpHkEV7rxeWVIHUg0GU2fuxet2iuYS6m2dRCqUtrmGVQCZtkx+91p5t1mLs2fR3L6AKR98LghlALcoA1JiPem7m6T8Owqsv3Nsg6RmcshYg/hMK3N11py/sLEFXyMEclCHzHnZbgfiMI0IUZY1kUEYbqXmNzOyNxVILgLIlmJ0ZCRow0mPYirI7uE2RaLCBf4hOVdVBJjJlyA9NIimH3cuPhrVlnGZLjuzHnmeJl0brqy6e1Qk3UvHOrZYfh8+bMYXJmUysn0nvGtBOx+xr11bloFUttcNwOCS3TRMmkc0az2qON1rxu3Ha4PvFvwsmFa8Fk/DlHbzUm7u9cW+122VHZB0gC0EXm8BgTl6a0mH2FdUW1crdFuVDMzKRJDcSBqWiV6/PWKD0dgXGwq2MwtnMCxUA6DUQFVBqwXtUbae7N67zBlJZ7bOjTlYIoEDxJntrPtTr7tlUK20TW5eYrmKjnYm08x1QdB70h3bucW5cziXzFSNCGyIEJaJK5lJK9BINBdbJwhtpDQJZmCj0oCfQvsKmxUfBWMihfyjrMyTqT9ZqTQFFFFBX7cZBZZrltripDlVAJ5DmBhiAQCKoMTdwdo3CwdWAKvaBAMNbN08oaIysehitDtm6q2LhdGdMjZ1WJywc3Vl7T3qrvW8PecpctMDcYByYEObMBCysTPC8ae9An2zD2LaXltlVLsEVcmjMObQPlAIQmJ69tabO1MNddwUZjnBg5SGdCEUBc2nqA1ABp1MdZWEuo6LavZA10qw4htl/VnJPI3fzTezcRhsU7LbtkHUl5UEl8t2RlfPMuCDGh6UBbwuF5QtpyzgqcvrVRFtgxBnKCoECemlRBiMI0XBbuAG6xhSsFiZJKi5pqvTQ+1O2dtYN0LDPFhFc+oEi4x5G15yWWSD31rziPs1tXU27xtoEuSHGUi6zIuWbnpJnQwKCZhbWGuMuVWT7GMqn0jKp8A/udwDTVm7gwuXIUF/LaKnTNm51LQTMz1OsNXnB7Vwy3HC23zXFlpZWEFDcygByQInoI6UYQYO5OVSxVrScxzFTcK5IkysQB7RFB6xeOwss7Wmm21u3ICjUMyqFlhlEkzMSD4ijDYTDXm4RtuYAbmMgQsBAQxMBWgaRqYJqzfd+y2YkHnZWJDt1ViwjXlEk6e9O4bY9u2+cA5oiSxPYCYJ6mBJoJWHsBEVV0VQFA9gIH6U7SCloK/bl90tFrWXMsHmUsImOgI11n5VR7S269rPFkZkc2+LkXKQEDac4MyToYHvV7tjFG2gIgSygsRIQHqxHcf81VYjbVwSAqmFJy5TLfdF+L/BmAWI70Ei5tZkSywQ3Dczk5AoPKpaYz5e0eo0xgds3LvZAxVjEElCqgh211VpgdPnTdnat5nUALbCuqOMk9bXEYqdNJ0B96MPt+4yEsgsk3IzMpgWyua2xHefT8aBMdtq5Zw9hyFLXJLQgA9BYKAzjUwBM/LtTeG25dZxmtCC3LKQY4pt8jZiWMDWQsadZqeuJuk3pysEto9tckasGMSTJjL4HWo1jbd52A4YUMbZBg6JeaEn94AMWHuKDydtMeHK23zSQQpi1orc09Mvcjr7VIx22Xt3CoRWQDmIBnLw2ckaawY08T3qM2179u1Jt8UlMQ3IgWDbcKsgt0Ik6SfapWNx163cuQA6KtkhAnMTcuFGGctGgE/OgtcBc4lu25Al1VjHkqD/vTwsAdAO56Dv1rPJt66b9tCpthmuCCEnluhAJz/l10zVpRQIBS0UUBRRRQFFFFAUhpabvqSCB1II/SgXOKC4rK7N3Vu2lYO63ZFkBXLZWW0HXI2h5SGXsdRqKe/Zli6FuG6rbyNm1PpcAAEdOYdx6ekxAaXNSZxVE2754VhLbC1wldSUAAJZMugiOuvmoOE3XuKt1CyDiwDcX1ZZBYegGYHdj3oNYGFJxBVRs7YoS5xHFtnNq2jPlGZiucMxMfiBH0qtvbnAhQvDTJxSAFXVncMvVdIURmEEdqDVF6Q3BWdubuXGdmN3R7i3I1BQpmCZSOvKVmfBqH+yd0iHa2cyhXbUkmZIAK+nvBJHTTvQa7OKOIKzWK3bY3bpXh5blrhqdAy/d5NALfSddGA9qes7uFLD2lZeZ0cGAohShgqoAB5SNOveg0AavVVGwtlPYzB2zDLaVOpICKQQSeup6+Kt6BvEWA6srCVYEEeQRBqP8A9MTicSObzJjQZZyzExpPWplFBFOz0LZionPxP5suSf6RFNYLY1qyxa2Cs9RmYr0UaKTA0UfSp9FBWWt3bCem0vUHyCV6SO8Sa93NiWipTLClUXQkcttiyAEHSCTVhRQQU2PbH4ZPkklvTk9RM+nSmxu/ZC5QmUAKJVmU8rZl5gQZDazVlRQN2bIQACdPJLH6kzXuKWigKKKKCr3g2qcNbV8ucF1Vh3yn1EeTHaq7C7xu/ABtgG6hLNqyo5zZFJ00JU9x1FaQik4Y8UGYXeO6GtB+H94jOYB7MVgS+mg96TCbzuVzXbYA6kQQf7o3QAsmewB7z0rTmyD1A06adKOGKCm2Zt8XGC3MttigJVjDZwzIywfcD61dBaQ2RMwJ+Ar1QJFGWvVFB4NseK9ClooCiiigKKKKAooooCmsSTlOX1QYnpPaadooM9h9k30w5tcQFhcRlua+nMjtpJPXP3rxb2fftmVGeTckcSPUltQ+v7yuY960cURQZvB7FvpbdS8ylpUJZpGUktmPxmDSpsa7lxYGhvK4TmnVs5BmNBzKNdRHitJFFBnNk7DuWypYmAzsVzDzNocumkv08jxUe/u1dNy6y3I4xuA/uq7KQREFjlBAEiDWrooMrd2NfY8wGfhovFDRlKhgwC9eaRXpNgXmt3lusrcYAga8jLoADPTIB2GtaeKWgzb7DuBuWModinMRwgWUhh55QRHvT+yNlXbNwFmzLlcRmJIZ7mcxP4YAjxrV7RFAlLRRQFFFFAUUUUBRRRQFFFFAUUUUBRRRQFFFFAUUUUBRRRQFFFFAUUUUBRRRQFFFFAUUUUH/2Q=="/>
          <p:cNvSpPr>
            <a:spLocks noChangeAspect="1" noChangeArrowheads="1"/>
          </p:cNvSpPr>
          <p:nvPr/>
        </p:nvSpPr>
        <p:spPr bwMode="auto">
          <a:xfrm>
            <a:off x="63500" y="-15398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1043"/>
          <p:cNvSpPr>
            <a:spLocks noChangeShapeType="1"/>
          </p:cNvSpPr>
          <p:nvPr/>
        </p:nvSpPr>
        <p:spPr bwMode="auto">
          <a:xfrm flipH="1">
            <a:off x="4880991" y="1580735"/>
            <a:ext cx="1224136" cy="2465851"/>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8" name="Line 1043"/>
          <p:cNvSpPr>
            <a:spLocks noChangeShapeType="1"/>
          </p:cNvSpPr>
          <p:nvPr/>
        </p:nvSpPr>
        <p:spPr bwMode="auto">
          <a:xfrm>
            <a:off x="3029638" y="4868720"/>
            <a:ext cx="1637172" cy="36048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9" name="Text Box 1036"/>
          <p:cNvSpPr txBox="1">
            <a:spLocks noChangeArrowheads="1"/>
          </p:cNvSpPr>
          <p:nvPr/>
        </p:nvSpPr>
        <p:spPr bwMode="auto">
          <a:xfrm>
            <a:off x="982588" y="4868720"/>
            <a:ext cx="204705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Optimization of fuel feed points</a:t>
            </a:r>
            <a:endParaRPr lang="en-GB" sz="1600" dirty="0"/>
          </a:p>
        </p:txBody>
      </p:sp>
      <p:sp>
        <p:nvSpPr>
          <p:cNvPr id="42" name="Text Box 1036"/>
          <p:cNvSpPr txBox="1">
            <a:spLocks noChangeArrowheads="1"/>
          </p:cNvSpPr>
          <p:nvPr/>
        </p:nvSpPr>
        <p:spPr bwMode="auto">
          <a:xfrm>
            <a:off x="5736645" y="1072932"/>
            <a:ext cx="3182245"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err="1" smtClean="0"/>
              <a:t>PC</a:t>
            </a:r>
            <a:r>
              <a:rPr lang="en-GB" sz="1600" baseline="-25000" dirty="0" err="1" smtClean="0"/>
              <a:t>exit</a:t>
            </a:r>
            <a:r>
              <a:rPr lang="en-GB" sz="1600" dirty="0" smtClean="0"/>
              <a:t>/</a:t>
            </a:r>
            <a:r>
              <a:rPr lang="en-GB" sz="1600" dirty="0" err="1" smtClean="0"/>
              <a:t>Ph</a:t>
            </a:r>
            <a:r>
              <a:rPr lang="en-GB" sz="1600" baseline="-25000" dirty="0" err="1" smtClean="0"/>
              <a:t>exit</a:t>
            </a:r>
            <a:r>
              <a:rPr lang="en-GB" sz="1600" baseline="-25000" dirty="0" smtClean="0"/>
              <a:t> </a:t>
            </a:r>
            <a:r>
              <a:rPr lang="en-GB" sz="1600" dirty="0" smtClean="0"/>
              <a:t>O</a:t>
            </a:r>
            <a:r>
              <a:rPr lang="en-GB" sz="1600" baseline="-25000" dirty="0" smtClean="0"/>
              <a:t>2</a:t>
            </a:r>
            <a:r>
              <a:rPr lang="en-GB" sz="1600" dirty="0" smtClean="0"/>
              <a:t> optimization </a:t>
            </a:r>
            <a:br>
              <a:rPr lang="en-GB" sz="1600" dirty="0" smtClean="0"/>
            </a:br>
            <a:r>
              <a:rPr lang="en-GB" sz="1600" dirty="0" smtClean="0"/>
              <a:t>(e.g. reliable </a:t>
            </a:r>
            <a:r>
              <a:rPr lang="en-GB" sz="1600" dirty="0" err="1" smtClean="0"/>
              <a:t>PC</a:t>
            </a:r>
            <a:r>
              <a:rPr lang="en-GB" sz="1600" baseline="-25000" dirty="0" err="1" smtClean="0"/>
              <a:t>exit</a:t>
            </a:r>
            <a:r>
              <a:rPr lang="en-GB" sz="1600" dirty="0" smtClean="0"/>
              <a:t>/</a:t>
            </a:r>
            <a:r>
              <a:rPr lang="en-GB" sz="1600" dirty="0" err="1" smtClean="0"/>
              <a:t>PH</a:t>
            </a:r>
            <a:r>
              <a:rPr lang="en-GB" sz="1600" baseline="-25000" dirty="0" err="1" smtClean="0"/>
              <a:t>exit</a:t>
            </a:r>
            <a:r>
              <a:rPr lang="en-GB" sz="1600" dirty="0"/>
              <a:t/>
            </a:r>
            <a:br>
              <a:rPr lang="en-GB" sz="1600" dirty="0"/>
            </a:br>
            <a:r>
              <a:rPr lang="en-GB" sz="1600" dirty="0"/>
              <a:t>probe &amp; </a:t>
            </a:r>
            <a:r>
              <a:rPr lang="en-GB" sz="1600" dirty="0" err="1"/>
              <a:t>analyzer</a:t>
            </a:r>
            <a:r>
              <a:rPr lang="en-GB" sz="1600" dirty="0"/>
              <a:t> </a:t>
            </a:r>
            <a:r>
              <a:rPr lang="en-GB" sz="1600" dirty="0" smtClean="0"/>
              <a:t>)</a:t>
            </a:r>
            <a:endParaRPr lang="en-GB" sz="1600" baseline="-25000" dirty="0"/>
          </a:p>
        </p:txBody>
      </p:sp>
      <p:sp>
        <p:nvSpPr>
          <p:cNvPr id="62" name="Line 1043"/>
          <p:cNvSpPr>
            <a:spLocks noChangeShapeType="1"/>
          </p:cNvSpPr>
          <p:nvPr/>
        </p:nvSpPr>
        <p:spPr bwMode="auto">
          <a:xfrm flipV="1">
            <a:off x="2792760" y="5572910"/>
            <a:ext cx="1463667" cy="268357"/>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65" name="Rectangle 64"/>
          <p:cNvSpPr/>
          <p:nvPr/>
        </p:nvSpPr>
        <p:spPr>
          <a:xfrm>
            <a:off x="949199" y="5599833"/>
            <a:ext cx="1915569"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p>
            <a:pPr algn="ctr">
              <a:spcBef>
                <a:spcPct val="50000"/>
              </a:spcBef>
              <a:spcAft>
                <a:spcPct val="0"/>
              </a:spcAft>
            </a:pPr>
            <a:r>
              <a:rPr lang="en-US" sz="1600" dirty="0">
                <a:latin typeface="Arial" charset="0"/>
              </a:rPr>
              <a:t>Optimization </a:t>
            </a:r>
            <a:r>
              <a:rPr lang="en-US" sz="1600" dirty="0" smtClean="0">
                <a:latin typeface="Arial" charset="0"/>
              </a:rPr>
              <a:t>of </a:t>
            </a:r>
            <a:r>
              <a:rPr lang="en-US" sz="1600" dirty="0">
                <a:latin typeface="Arial" charset="0"/>
              </a:rPr>
              <a:t/>
            </a:r>
            <a:br>
              <a:rPr lang="en-US" sz="1600" dirty="0">
                <a:latin typeface="Arial" charset="0"/>
              </a:rPr>
            </a:br>
            <a:r>
              <a:rPr lang="en-US" sz="1600" dirty="0">
                <a:latin typeface="Arial" charset="0"/>
              </a:rPr>
              <a:t>Fuel Preparation</a:t>
            </a:r>
            <a:br>
              <a:rPr lang="en-US" sz="1600" dirty="0">
                <a:latin typeface="Arial" charset="0"/>
              </a:rPr>
            </a:br>
            <a:r>
              <a:rPr lang="en-US" sz="1600" dirty="0">
                <a:latin typeface="Arial" charset="0"/>
              </a:rPr>
              <a:t> &amp; Feeding</a:t>
            </a:r>
          </a:p>
        </p:txBody>
      </p:sp>
      <p:sp>
        <p:nvSpPr>
          <p:cNvPr id="69" name="Line 1043"/>
          <p:cNvSpPr>
            <a:spLocks noChangeShapeType="1"/>
          </p:cNvSpPr>
          <p:nvPr/>
        </p:nvSpPr>
        <p:spPr bwMode="auto">
          <a:xfrm flipH="1" flipV="1">
            <a:off x="5296154" y="1350148"/>
            <a:ext cx="724717" cy="62627"/>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1" name="Text Box 1036"/>
          <p:cNvSpPr txBox="1">
            <a:spLocks noChangeArrowheads="1"/>
          </p:cNvSpPr>
          <p:nvPr/>
        </p:nvSpPr>
        <p:spPr bwMode="auto">
          <a:xfrm>
            <a:off x="1466367" y="1580735"/>
            <a:ext cx="1868117"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False air reduction</a:t>
            </a:r>
            <a:endParaRPr lang="en-GB" sz="1600" dirty="0"/>
          </a:p>
        </p:txBody>
      </p:sp>
      <p:sp>
        <p:nvSpPr>
          <p:cNvPr id="35" name="Line 1043"/>
          <p:cNvSpPr>
            <a:spLocks noChangeShapeType="1"/>
          </p:cNvSpPr>
          <p:nvPr/>
        </p:nvSpPr>
        <p:spPr bwMode="auto">
          <a:xfrm>
            <a:off x="3681036" y="2595612"/>
            <a:ext cx="1026046" cy="55283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7" name="Text Box 1036"/>
          <p:cNvSpPr txBox="1">
            <a:spLocks noChangeArrowheads="1"/>
          </p:cNvSpPr>
          <p:nvPr/>
        </p:nvSpPr>
        <p:spPr bwMode="auto">
          <a:xfrm>
            <a:off x="754460" y="2132856"/>
            <a:ext cx="2974404"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Optimization (maintenance) of meal flaps, splash boxes and dip tubes</a:t>
            </a:r>
            <a:endParaRPr lang="en-GB" sz="1600" dirty="0"/>
          </a:p>
        </p:txBody>
      </p:sp>
      <p:sp>
        <p:nvSpPr>
          <p:cNvPr id="24" name="Line 1043"/>
          <p:cNvSpPr>
            <a:spLocks noChangeShapeType="1"/>
          </p:cNvSpPr>
          <p:nvPr/>
        </p:nvSpPr>
        <p:spPr bwMode="auto">
          <a:xfrm>
            <a:off x="3029639" y="4148424"/>
            <a:ext cx="1563322" cy="238816"/>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5" name="Text Box 1036"/>
          <p:cNvSpPr txBox="1">
            <a:spLocks noChangeArrowheads="1"/>
          </p:cNvSpPr>
          <p:nvPr/>
        </p:nvSpPr>
        <p:spPr bwMode="auto">
          <a:xfrm>
            <a:off x="982588" y="3822716"/>
            <a:ext cx="2273046" cy="7716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Enlargement of </a:t>
            </a:r>
            <a:r>
              <a:rPr lang="en-GB" sz="1600" dirty="0" err="1" smtClean="0"/>
              <a:t>calciner</a:t>
            </a:r>
            <a:r>
              <a:rPr lang="en-GB" sz="1600" dirty="0" smtClean="0"/>
              <a:t> volume</a:t>
            </a:r>
            <a:br>
              <a:rPr lang="en-GB" sz="1600" dirty="0" smtClean="0"/>
            </a:br>
            <a:r>
              <a:rPr lang="en-GB" sz="1200" dirty="0" smtClean="0"/>
              <a:t>(large gas retention time &gt; 5s)</a:t>
            </a:r>
            <a:endParaRPr lang="en-GB" sz="1200" dirty="0"/>
          </a:p>
        </p:txBody>
      </p:sp>
      <p:sp>
        <p:nvSpPr>
          <p:cNvPr id="32" name="Line 1043"/>
          <p:cNvSpPr>
            <a:spLocks noChangeShapeType="1"/>
          </p:cNvSpPr>
          <p:nvPr/>
        </p:nvSpPr>
        <p:spPr bwMode="auto">
          <a:xfrm>
            <a:off x="4016896" y="3341155"/>
            <a:ext cx="755404" cy="9414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3" name="Text Box 1036"/>
          <p:cNvSpPr txBox="1">
            <a:spLocks noChangeArrowheads="1"/>
          </p:cNvSpPr>
          <p:nvPr/>
        </p:nvSpPr>
        <p:spPr bwMode="auto">
          <a:xfrm>
            <a:off x="128464" y="2996512"/>
            <a:ext cx="4005843"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Cyclone upgrade or replacements </a:t>
            </a:r>
            <a:br>
              <a:rPr lang="en-GB" sz="1600" dirty="0" smtClean="0"/>
            </a:br>
            <a:r>
              <a:rPr lang="en-GB" sz="1600" dirty="0" smtClean="0"/>
              <a:t>(e.g. inlet modification</a:t>
            </a:r>
            <a:r>
              <a:rPr lang="en-GB" sz="1600" dirty="0"/>
              <a:t>,</a:t>
            </a:r>
            <a:r>
              <a:rPr lang="en-GB" sz="1600" dirty="0" smtClean="0"/>
              <a:t> enlargement)</a:t>
            </a:r>
            <a:endParaRPr lang="en-GB" sz="1600" dirty="0"/>
          </a:p>
        </p:txBody>
      </p:sp>
      <p:sp>
        <p:nvSpPr>
          <p:cNvPr id="36" name="Line 1043"/>
          <p:cNvSpPr>
            <a:spLocks noChangeShapeType="1"/>
          </p:cNvSpPr>
          <p:nvPr/>
        </p:nvSpPr>
        <p:spPr bwMode="auto">
          <a:xfrm flipH="1" flipV="1">
            <a:off x="4592959" y="4690776"/>
            <a:ext cx="1427911" cy="16057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0" name="Text Box 1036"/>
          <p:cNvSpPr txBox="1">
            <a:spLocks noChangeArrowheads="1"/>
          </p:cNvSpPr>
          <p:nvPr/>
        </p:nvSpPr>
        <p:spPr bwMode="auto">
          <a:xfrm>
            <a:off x="6020871" y="4557868"/>
            <a:ext cx="2282076"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Turbulence generation </a:t>
            </a:r>
            <a:br>
              <a:rPr lang="en-US" sz="1600" dirty="0" smtClean="0">
                <a:latin typeface="Arial" pitchFamily="34" charset="0"/>
                <a:cs typeface="Arial" pitchFamily="34" charset="0"/>
              </a:rPr>
            </a:br>
            <a:r>
              <a:rPr lang="en-US" sz="1600" dirty="0" smtClean="0">
                <a:latin typeface="Arial" pitchFamily="34" charset="0"/>
                <a:cs typeface="Arial" pitchFamily="34" charset="0"/>
              </a:rPr>
              <a:t>by secondary orifice</a:t>
            </a:r>
            <a:endParaRPr lang="en-GB" sz="1600" dirty="0"/>
          </a:p>
        </p:txBody>
      </p:sp>
      <p:sp>
        <p:nvSpPr>
          <p:cNvPr id="44" name="Line 1043"/>
          <p:cNvSpPr>
            <a:spLocks noChangeShapeType="1"/>
          </p:cNvSpPr>
          <p:nvPr/>
        </p:nvSpPr>
        <p:spPr bwMode="auto">
          <a:xfrm flipH="1" flipV="1">
            <a:off x="5036984" y="5229198"/>
            <a:ext cx="864097" cy="225861"/>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5" name="Rectangle 44"/>
          <p:cNvSpPr/>
          <p:nvPr/>
        </p:nvSpPr>
        <p:spPr>
          <a:xfrm>
            <a:off x="6020870" y="5194067"/>
            <a:ext cx="3100977" cy="523220"/>
          </a:xfrm>
          <a:prstGeom prst="rect">
            <a:avLst/>
          </a:prstGeom>
        </p:spPr>
        <p:txBody>
          <a:bodyPr wrap="none">
            <a:spAutoFit/>
          </a:bodyPr>
          <a:lstStyle/>
          <a:p>
            <a:r>
              <a:rPr lang="de-CH" sz="1600" dirty="0" err="1" smtClean="0"/>
              <a:t>Segmented</a:t>
            </a:r>
            <a:r>
              <a:rPr lang="de-CH" sz="1600" dirty="0" smtClean="0"/>
              <a:t> Dip Tube</a:t>
            </a:r>
            <a:br>
              <a:rPr lang="de-CH" sz="1600" dirty="0" smtClean="0"/>
            </a:br>
            <a:r>
              <a:rPr lang="de-CH" sz="1200" dirty="0" smtClean="0"/>
              <a:t>(</a:t>
            </a:r>
            <a:r>
              <a:rPr lang="de-CH" sz="1200" dirty="0" err="1" smtClean="0"/>
              <a:t>better</a:t>
            </a:r>
            <a:r>
              <a:rPr lang="de-CH" sz="1200" dirty="0" smtClean="0"/>
              <a:t> </a:t>
            </a:r>
            <a:r>
              <a:rPr lang="de-CH" sz="1200" dirty="0" err="1" smtClean="0"/>
              <a:t>cyclone</a:t>
            </a:r>
            <a:r>
              <a:rPr lang="de-CH" sz="1200" dirty="0" smtClean="0"/>
              <a:t> </a:t>
            </a:r>
            <a:r>
              <a:rPr lang="de-CH" sz="1200" dirty="0" err="1" smtClean="0"/>
              <a:t>efficiency</a:t>
            </a:r>
            <a:r>
              <a:rPr lang="de-CH" sz="1200" dirty="0" smtClean="0"/>
              <a:t> / </a:t>
            </a:r>
            <a:r>
              <a:rPr lang="de-CH" sz="1200" dirty="0" err="1" smtClean="0"/>
              <a:t>dust</a:t>
            </a:r>
            <a:r>
              <a:rPr lang="de-CH" sz="1200" dirty="0" smtClean="0"/>
              <a:t> </a:t>
            </a:r>
            <a:r>
              <a:rPr lang="de-CH" sz="1200" dirty="0" err="1" smtClean="0"/>
              <a:t>separation</a:t>
            </a:r>
            <a:r>
              <a:rPr lang="de-CH" sz="1200" dirty="0" smtClean="0"/>
              <a:t>)</a:t>
            </a:r>
            <a:endParaRPr lang="en-US" sz="1200" dirty="0"/>
          </a:p>
        </p:txBody>
      </p:sp>
      <p:sp>
        <p:nvSpPr>
          <p:cNvPr id="46" name="Line 1043"/>
          <p:cNvSpPr>
            <a:spLocks noChangeShapeType="1"/>
          </p:cNvSpPr>
          <p:nvPr/>
        </p:nvSpPr>
        <p:spPr bwMode="auto">
          <a:xfrm flipH="1" flipV="1">
            <a:off x="4614603" y="5642220"/>
            <a:ext cx="854428" cy="375801"/>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7" name="Rectangle 46"/>
          <p:cNvSpPr/>
          <p:nvPr/>
        </p:nvSpPr>
        <p:spPr>
          <a:xfrm>
            <a:off x="5455946" y="5833356"/>
            <a:ext cx="2702984" cy="338554"/>
          </a:xfrm>
          <a:prstGeom prst="rect">
            <a:avLst/>
          </a:prstGeom>
        </p:spPr>
        <p:txBody>
          <a:bodyPr wrap="none">
            <a:spAutoFit/>
          </a:bodyPr>
          <a:lstStyle/>
          <a:p>
            <a:r>
              <a:rPr lang="de-CH" sz="1600" dirty="0" err="1" smtClean="0"/>
              <a:t>Reduction</a:t>
            </a:r>
            <a:r>
              <a:rPr lang="de-CH" sz="1600" dirty="0" smtClean="0"/>
              <a:t> </a:t>
            </a:r>
            <a:r>
              <a:rPr lang="de-CH" sz="1600" dirty="0" err="1" smtClean="0"/>
              <a:t>of</a:t>
            </a:r>
            <a:r>
              <a:rPr lang="de-CH" sz="1600" dirty="0" smtClean="0"/>
              <a:t> </a:t>
            </a:r>
            <a:r>
              <a:rPr lang="de-CH" sz="1600" dirty="0" err="1" smtClean="0"/>
              <a:t>calciner</a:t>
            </a:r>
            <a:r>
              <a:rPr lang="de-CH" sz="1600" dirty="0" smtClean="0"/>
              <a:t> </a:t>
            </a:r>
            <a:r>
              <a:rPr lang="de-CH" sz="1600" dirty="0" err="1" smtClean="0"/>
              <a:t>orifice</a:t>
            </a:r>
            <a:endParaRPr lang="en-US" sz="1600" dirty="0"/>
          </a:p>
        </p:txBody>
      </p:sp>
      <p:sp>
        <p:nvSpPr>
          <p:cNvPr id="49" name="Text Box 1036"/>
          <p:cNvSpPr txBox="1">
            <a:spLocks noChangeArrowheads="1"/>
          </p:cNvSpPr>
          <p:nvPr/>
        </p:nvSpPr>
        <p:spPr bwMode="auto">
          <a:xfrm>
            <a:off x="5878325" y="3298072"/>
            <a:ext cx="3397376"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a:t>Gas-tight capsulated </a:t>
            </a:r>
            <a:r>
              <a:rPr lang="en-GB" sz="1600" dirty="0" smtClean="0"/>
              <a:t>lining,</a:t>
            </a:r>
            <a:r>
              <a:rPr lang="en-GB" sz="1600" dirty="0"/>
              <a:t/>
            </a:r>
            <a:br>
              <a:rPr lang="en-GB" sz="1600" dirty="0"/>
            </a:br>
            <a:r>
              <a:rPr lang="en-GB" sz="1600" dirty="0" smtClean="0"/>
              <a:t>Coating neutral refractory (</a:t>
            </a:r>
            <a:r>
              <a:rPr lang="en-GB" sz="1600" dirty="0" err="1" smtClean="0"/>
              <a:t>SiC</a:t>
            </a:r>
            <a:r>
              <a:rPr lang="en-GB" sz="1600" dirty="0" smtClean="0"/>
              <a:t>)</a:t>
            </a:r>
          </a:p>
        </p:txBody>
      </p:sp>
      <p:sp>
        <p:nvSpPr>
          <p:cNvPr id="52" name="Line 1043"/>
          <p:cNvSpPr>
            <a:spLocks noChangeShapeType="1"/>
          </p:cNvSpPr>
          <p:nvPr/>
        </p:nvSpPr>
        <p:spPr bwMode="auto">
          <a:xfrm flipH="1">
            <a:off x="4707081" y="3148446"/>
            <a:ext cx="1398045" cy="123879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53" name="Text Box 1036"/>
          <p:cNvSpPr txBox="1">
            <a:spLocks noChangeArrowheads="1"/>
          </p:cNvSpPr>
          <p:nvPr/>
        </p:nvSpPr>
        <p:spPr bwMode="auto">
          <a:xfrm>
            <a:off x="6020871" y="2610027"/>
            <a:ext cx="204705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Alkali resistant </a:t>
            </a:r>
            <a:r>
              <a:rPr lang="en-US" sz="1600" dirty="0">
                <a:latin typeface="Arial" pitchFamily="34" charset="0"/>
                <a:cs typeface="Arial" pitchFamily="34" charset="0"/>
              </a:rPr>
              <a:t>refractory qualities</a:t>
            </a:r>
            <a:endParaRPr lang="en-GB" sz="1600" dirty="0"/>
          </a:p>
        </p:txBody>
      </p:sp>
      <p:sp>
        <p:nvSpPr>
          <p:cNvPr id="54" name="Line 1043"/>
          <p:cNvSpPr>
            <a:spLocks noChangeShapeType="1"/>
          </p:cNvSpPr>
          <p:nvPr/>
        </p:nvSpPr>
        <p:spPr bwMode="auto">
          <a:xfrm flipH="1">
            <a:off x="4794034" y="3767842"/>
            <a:ext cx="1311092" cy="752035"/>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55" name="Text Box 1036"/>
          <p:cNvSpPr txBox="1">
            <a:spLocks noChangeArrowheads="1"/>
          </p:cNvSpPr>
          <p:nvPr/>
        </p:nvSpPr>
        <p:spPr bwMode="auto">
          <a:xfrm>
            <a:off x="6020870" y="4021603"/>
            <a:ext cx="2813763"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Efficient </a:t>
            </a:r>
            <a:r>
              <a:rPr lang="en-GB" sz="1600" dirty="0"/>
              <a:t>p</a:t>
            </a:r>
            <a:r>
              <a:rPr lang="en-GB" sz="1600" dirty="0" smtClean="0"/>
              <a:t>reheater cleaning</a:t>
            </a:r>
            <a:endParaRPr lang="en-GB" sz="1600" dirty="0"/>
          </a:p>
        </p:txBody>
      </p:sp>
      <p:sp>
        <p:nvSpPr>
          <p:cNvPr id="56" name="Line 1043"/>
          <p:cNvSpPr>
            <a:spLocks noChangeShapeType="1"/>
          </p:cNvSpPr>
          <p:nvPr/>
        </p:nvSpPr>
        <p:spPr bwMode="auto">
          <a:xfrm flipH="1">
            <a:off x="5036983" y="4208527"/>
            <a:ext cx="1068143" cy="385812"/>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 name="Footer Placeholder 1"/>
          <p:cNvSpPr>
            <a:spLocks noGrp="1"/>
          </p:cNvSpPr>
          <p:nvPr>
            <p:ph type="ftr" sz="quarter" idx="10"/>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8522415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0" grpId="0" animBg="1"/>
      <p:bldP spid="38" grpId="0" animBg="1"/>
      <p:bldP spid="39" grpId="0"/>
      <p:bldP spid="42" grpId="0"/>
      <p:bldP spid="62" grpId="0" animBg="1"/>
      <p:bldP spid="65" grpId="0"/>
      <p:bldP spid="69" grpId="0" animBg="1"/>
      <p:bldP spid="31" grpId="0"/>
      <p:bldP spid="35" grpId="0" animBg="1"/>
      <p:bldP spid="37" grpId="0"/>
      <p:bldP spid="24" grpId="0" animBg="1"/>
      <p:bldP spid="25" grpId="0"/>
      <p:bldP spid="32" grpId="0" animBg="1"/>
      <p:bldP spid="33" grpId="0"/>
      <p:bldP spid="36" grpId="0" animBg="1"/>
      <p:bldP spid="40" grpId="0"/>
      <p:bldP spid="44" grpId="0" animBg="1"/>
      <p:bldP spid="45" grpId="0"/>
      <p:bldP spid="46" grpId="0" animBg="1"/>
      <p:bldP spid="47" grpId="0"/>
      <p:bldP spid="49" grpId="0"/>
      <p:bldP spid="52" grpId="0" animBg="1"/>
      <p:bldP spid="53" grpId="0"/>
      <p:bldP spid="54" grpId="0" animBg="1"/>
      <p:bldP spid="55" grpId="0"/>
      <p:bldP spid="5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Calciner</a:t>
            </a:r>
            <a:r>
              <a:rPr lang="en-US" dirty="0" smtClean="0"/>
              <a:t> Orifice Modification</a:t>
            </a:r>
            <a:endParaRPr lang="en-US" dirty="0"/>
          </a:p>
        </p:txBody>
      </p:sp>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848544" y="3429000"/>
            <a:ext cx="4813967" cy="29698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5907732" y="1052736"/>
            <a:ext cx="3456384" cy="2646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5907731" y="3756070"/>
            <a:ext cx="3434371" cy="2723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9"/>
          <p:cNvSpPr txBox="1">
            <a:spLocks noChangeArrowheads="1"/>
          </p:cNvSpPr>
          <p:nvPr/>
        </p:nvSpPr>
        <p:spPr bwMode="auto">
          <a:xfrm>
            <a:off x="488504" y="1059411"/>
            <a:ext cx="5040560" cy="2154436"/>
          </a:xfrm>
          <a:prstGeom prst="rect">
            <a:avLst/>
          </a:prstGeom>
          <a:noFill/>
          <a:extLst/>
        </p:spPr>
        <p:txBody>
          <a:bodyPr vert="horz" lIns="0" tIns="0" rIns="0" bIns="0" rtlCol="0">
            <a:noAutofit/>
          </a:bodyPr>
          <a:lstStyle>
            <a:lvl1pPr marL="270000" indent="-270000">
              <a:spcBef>
                <a:spcPts val="576"/>
              </a:spcBef>
              <a:buClr>
                <a:srgbClr val="FF1100"/>
              </a:buClr>
              <a:buFont typeface="Arial" pitchFamily="34" charset="0"/>
              <a:buChar char="•"/>
              <a:defRPr sz="2400">
                <a:latin typeface="Arial" pitchFamily="34" charset="0"/>
                <a:cs typeface="Arial" pitchFamily="34" charset="0"/>
              </a:defRPr>
            </a:lvl1pPr>
            <a:lvl2pPr marL="536400" lvl="1"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indent="-284400">
              <a:spcBef>
                <a:spcPts val="480"/>
              </a:spcBef>
              <a:buClr>
                <a:srgbClr val="FF1100"/>
              </a:buClr>
              <a:buSzPct val="60000"/>
              <a:buFont typeface="Symbol" pitchFamily="18" charset="2"/>
              <a:buChar char="-"/>
              <a:defRPr lang="de-CH" sz="2000" dirty="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smtClean="0"/>
              <a:t>Low cost solution to prevent dropout of AFR from </a:t>
            </a:r>
            <a:r>
              <a:rPr lang="en-US" sz="2000" dirty="0" err="1" smtClean="0"/>
              <a:t>calciner</a:t>
            </a:r>
            <a:r>
              <a:rPr lang="en-US" sz="2000" dirty="0" smtClean="0"/>
              <a:t> to kiln inlet </a:t>
            </a:r>
          </a:p>
          <a:p>
            <a:r>
              <a:rPr lang="en-US" sz="2000" dirty="0" smtClean="0"/>
              <a:t>Reduction of orifice cross-section by increase of refractory </a:t>
            </a:r>
            <a:r>
              <a:rPr lang="en-US" sz="2000" dirty="0" err="1" smtClean="0"/>
              <a:t>thichness</a:t>
            </a:r>
            <a:r>
              <a:rPr lang="en-US" sz="2000" dirty="0" smtClean="0"/>
              <a:t> and/or shell modification</a:t>
            </a:r>
          </a:p>
          <a:p>
            <a:r>
              <a:rPr lang="en-US" sz="2000" dirty="0" smtClean="0"/>
              <a:t>Requires also orifice in TA duct to maintain air balance kiln/</a:t>
            </a:r>
            <a:r>
              <a:rPr lang="en-US" sz="2000" dirty="0" err="1" smtClean="0"/>
              <a:t>calciner</a:t>
            </a:r>
            <a:endParaRPr lang="en-US" sz="2000" dirty="0" smtClean="0"/>
          </a:p>
          <a:p>
            <a:endParaRPr lang="en-US" sz="2000" dirty="0" smtClean="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47</a:t>
            </a:fld>
            <a:endParaRPr lang="en-US" noProof="0" dirty="0"/>
          </a:p>
        </p:txBody>
      </p:sp>
    </p:spTree>
    <p:extLst>
      <p:ext uri="{BB962C8B-B14F-4D97-AF65-F5344CB8AC3E}">
        <p14:creationId xmlns:p14="http://schemas.microsoft.com/office/powerpoint/2010/main" xmlns="" val="40049079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Rectangle 2"/>
          <p:cNvSpPr>
            <a:spLocks noChangeArrowheads="1"/>
          </p:cNvSpPr>
          <p:nvPr/>
        </p:nvSpPr>
        <p:spPr bwMode="auto">
          <a:xfrm>
            <a:off x="632520" y="1057275"/>
            <a:ext cx="8096250" cy="4765675"/>
          </a:xfrm>
          <a:prstGeom prst="rect">
            <a:avLst/>
          </a:prstGeom>
        </p:spPr>
        <p:txBody>
          <a:bodyPr/>
          <a:lstStyle/>
          <a:p>
            <a:pPr marL="270000" indent="-270000">
              <a:lnSpc>
                <a:spcPct val="90000"/>
              </a:lnSpc>
              <a:spcBef>
                <a:spcPts val="576"/>
              </a:spcBef>
              <a:buClr>
                <a:srgbClr val="FF1100"/>
              </a:buClr>
              <a:buFont typeface="Arial" pitchFamily="34" charset="0"/>
              <a:buChar char="•"/>
            </a:pPr>
            <a:r>
              <a:rPr lang="en-JM" sz="2400" dirty="0">
                <a:latin typeface="Arial" pitchFamily="34" charset="0"/>
                <a:cs typeface="Arial" pitchFamily="34" charset="0"/>
              </a:rPr>
              <a:t>Cornerstones of the Holcim Refractory Concept</a:t>
            </a:r>
          </a:p>
          <a:p>
            <a:pPr marL="536400" lvl="1" indent="-266400">
              <a:lnSpc>
                <a:spcPct val="90000"/>
              </a:lnSpc>
              <a:spcBef>
                <a:spcPts val="24"/>
              </a:spcBef>
              <a:buClr>
                <a:srgbClr val="FF1100"/>
              </a:buClr>
              <a:buSzPct val="60000"/>
              <a:buFont typeface="Wingdings 3" pitchFamily="18" charset="2"/>
              <a:buChar char=""/>
            </a:pPr>
            <a:r>
              <a:rPr lang="en-US" sz="2200" dirty="0">
                <a:latin typeface="Arial" pitchFamily="34" charset="0"/>
                <a:cs typeface="Arial" pitchFamily="34" charset="0"/>
              </a:rPr>
              <a:t>Higher wall temperatures</a:t>
            </a:r>
          </a:p>
          <a:p>
            <a:pPr marL="820800" lvl="2" indent="-284400">
              <a:spcBef>
                <a:spcPts val="480"/>
              </a:spcBef>
              <a:buClr>
                <a:srgbClr val="FF1100"/>
              </a:buClr>
              <a:buSzPct val="60000"/>
              <a:buFont typeface="Symbol" pitchFamily="18" charset="2"/>
              <a:buChar char="-"/>
            </a:pPr>
            <a:r>
              <a:rPr lang="en-US" sz="2000" dirty="0">
                <a:latin typeface="Arial" pitchFamily="34" charset="0"/>
                <a:cs typeface="Arial" pitchFamily="34" charset="0"/>
              </a:rPr>
              <a:t>no water or acid condensation on steel </a:t>
            </a:r>
            <a:r>
              <a:rPr lang="en-US" sz="2000" dirty="0" smtClean="0">
                <a:latin typeface="Arial" pitchFamily="34" charset="0"/>
                <a:cs typeface="Arial" pitchFamily="34" charset="0"/>
              </a:rPr>
              <a:t>shell</a:t>
            </a:r>
            <a:br>
              <a:rPr lang="en-US" sz="2000" dirty="0" smtClean="0">
                <a:latin typeface="Arial" pitchFamily="34" charset="0"/>
                <a:cs typeface="Arial" pitchFamily="34" charset="0"/>
              </a:rPr>
            </a:br>
            <a:endParaRPr lang="en-US" sz="2000" dirty="0" smtClean="0">
              <a:latin typeface="Arial" pitchFamily="34" charset="0"/>
              <a:cs typeface="Arial" pitchFamily="34" charset="0"/>
            </a:endParaRPr>
          </a:p>
          <a:p>
            <a:pPr marL="536400" lvl="1" indent="-266400">
              <a:lnSpc>
                <a:spcPct val="90000"/>
              </a:lnSpc>
              <a:spcBef>
                <a:spcPts val="24"/>
              </a:spcBef>
              <a:buClr>
                <a:srgbClr val="FF1100"/>
              </a:buClr>
              <a:buSzPct val="60000"/>
              <a:buFont typeface="Wingdings 3" pitchFamily="18" charset="2"/>
              <a:buChar char=""/>
            </a:pPr>
            <a:r>
              <a:rPr lang="en-US" sz="2200" dirty="0" smtClean="0">
                <a:latin typeface="Arial" pitchFamily="34" charset="0"/>
                <a:cs typeface="Arial" pitchFamily="34" charset="0"/>
              </a:rPr>
              <a:t>Gas-tight </a:t>
            </a:r>
            <a:r>
              <a:rPr lang="en-US" sz="2200" dirty="0">
                <a:latin typeface="Arial" pitchFamily="34" charset="0"/>
                <a:cs typeface="Arial" pitchFamily="34" charset="0"/>
              </a:rPr>
              <a:t>capsulated lining</a:t>
            </a:r>
          </a:p>
          <a:p>
            <a:pPr marL="820800" lvl="2" indent="-284400">
              <a:spcBef>
                <a:spcPts val="480"/>
              </a:spcBef>
              <a:buClr>
                <a:srgbClr val="FF1100"/>
              </a:buClr>
              <a:buSzPct val="60000"/>
              <a:buFont typeface="Symbol" pitchFamily="18" charset="2"/>
              <a:buChar char="-"/>
            </a:pPr>
            <a:r>
              <a:rPr lang="en-US" sz="2000" dirty="0" smtClean="0">
                <a:latin typeface="Arial" pitchFamily="34" charset="0"/>
                <a:cs typeface="Arial" pitchFamily="34" charset="0"/>
              </a:rPr>
              <a:t>anchors </a:t>
            </a:r>
            <a:r>
              <a:rPr lang="en-US" sz="2000" dirty="0">
                <a:latin typeface="Arial" pitchFamily="34" charset="0"/>
                <a:cs typeface="Arial" pitchFamily="34" charset="0"/>
              </a:rPr>
              <a:t>and support flanges</a:t>
            </a:r>
            <a:br>
              <a:rPr lang="en-US" sz="2000" dirty="0">
                <a:latin typeface="Arial" pitchFamily="34" charset="0"/>
                <a:cs typeface="Arial" pitchFamily="34" charset="0"/>
              </a:rPr>
            </a:br>
            <a:r>
              <a:rPr lang="en-US" sz="2000" dirty="0">
                <a:latin typeface="Arial" pitchFamily="34" charset="0"/>
                <a:cs typeface="Arial" pitchFamily="34" charset="0"/>
              </a:rPr>
              <a:t>protected against the </a:t>
            </a:r>
            <a:r>
              <a:rPr lang="en-US" sz="2000" dirty="0" smtClean="0">
                <a:latin typeface="Arial" pitchFamily="34" charset="0"/>
                <a:cs typeface="Arial" pitchFamily="34" charset="0"/>
              </a:rPr>
              <a:t>gases</a:t>
            </a:r>
            <a:br>
              <a:rPr lang="en-US" sz="2000" dirty="0" smtClean="0">
                <a:latin typeface="Arial" pitchFamily="34" charset="0"/>
                <a:cs typeface="Arial" pitchFamily="34" charset="0"/>
              </a:rPr>
            </a:br>
            <a:endParaRPr lang="en-US" sz="2000" dirty="0">
              <a:latin typeface="Arial" pitchFamily="34" charset="0"/>
              <a:cs typeface="Arial" pitchFamily="34" charset="0"/>
            </a:endParaRPr>
          </a:p>
          <a:p>
            <a:pPr marL="536400" lvl="1" indent="-266400">
              <a:lnSpc>
                <a:spcPct val="90000"/>
              </a:lnSpc>
              <a:spcBef>
                <a:spcPts val="24"/>
              </a:spcBef>
              <a:buClr>
                <a:srgbClr val="FF1100"/>
              </a:buClr>
              <a:buSzPct val="60000"/>
              <a:buFont typeface="Wingdings 3" pitchFamily="18" charset="2"/>
              <a:buChar char=""/>
            </a:pPr>
            <a:r>
              <a:rPr lang="en-US" sz="2200" dirty="0">
                <a:latin typeface="Arial" pitchFamily="34" charset="0"/>
                <a:cs typeface="Arial" pitchFamily="34" charset="0"/>
              </a:rPr>
              <a:t>Use of alkali resistant refractory qualities</a:t>
            </a:r>
          </a:p>
          <a:p>
            <a:pPr marL="820800" lvl="2" indent="-284400">
              <a:spcBef>
                <a:spcPts val="480"/>
              </a:spcBef>
              <a:buClr>
                <a:srgbClr val="FF1100"/>
              </a:buClr>
              <a:buSzPct val="60000"/>
              <a:buFont typeface="Symbol" pitchFamily="18" charset="2"/>
              <a:buChar char="-"/>
            </a:pPr>
            <a:r>
              <a:rPr lang="en-US" sz="2000" dirty="0">
                <a:latin typeface="Arial" pitchFamily="34" charset="0"/>
                <a:cs typeface="Arial" pitchFamily="34" charset="0"/>
              </a:rPr>
              <a:t>no alkali infiltration or expansion</a:t>
            </a:r>
          </a:p>
          <a:p>
            <a:pPr marL="536400" lvl="1" indent="-266400">
              <a:lnSpc>
                <a:spcPct val="90000"/>
              </a:lnSpc>
              <a:spcBef>
                <a:spcPts val="24"/>
              </a:spcBef>
              <a:buClr>
                <a:srgbClr val="FF1100"/>
              </a:buClr>
              <a:buSzPct val="60000"/>
              <a:buFont typeface="Wingdings 3" pitchFamily="18" charset="2"/>
              <a:buChar char=""/>
            </a:pPr>
            <a:endParaRPr lang="en-US" sz="2200" dirty="0">
              <a:latin typeface="Arial" pitchFamily="34" charset="0"/>
              <a:cs typeface="Arial" pitchFamily="34" charset="0"/>
            </a:endParaRPr>
          </a:p>
          <a:p>
            <a:pPr marL="536400" lvl="1" indent="-266400">
              <a:lnSpc>
                <a:spcPct val="90000"/>
              </a:lnSpc>
              <a:spcBef>
                <a:spcPts val="24"/>
              </a:spcBef>
              <a:buClr>
                <a:srgbClr val="FF1100"/>
              </a:buClr>
              <a:buSzPct val="60000"/>
              <a:buFont typeface="Wingdings 3" pitchFamily="18" charset="2"/>
              <a:buChar char=""/>
            </a:pPr>
            <a:endParaRPr lang="en-US" sz="2200" dirty="0">
              <a:latin typeface="Arial" pitchFamily="34" charset="0"/>
              <a:cs typeface="Arial" pitchFamily="34" charset="0"/>
            </a:endParaRPr>
          </a:p>
        </p:txBody>
      </p:sp>
      <p:sp>
        <p:nvSpPr>
          <p:cNvPr id="23556" name="Rectangle 3"/>
          <p:cNvSpPr>
            <a:spLocks noGrp="1" noChangeArrowheads="1"/>
          </p:cNvSpPr>
          <p:nvPr>
            <p:ph type="title"/>
          </p:nvPr>
        </p:nvSpPr>
        <p:spPr>
          <a:xfrm>
            <a:off x="560512" y="404664"/>
            <a:ext cx="8324850" cy="500063"/>
          </a:xfrm>
        </p:spPr>
        <p:txBody>
          <a:bodyPr/>
          <a:lstStyle/>
          <a:p>
            <a:r>
              <a:rPr lang="en-US" dirty="0" smtClean="0"/>
              <a:t>Refractory concept for static part</a:t>
            </a:r>
            <a:endParaRPr lang="en-GB" dirty="0" smtClean="0"/>
          </a:p>
        </p:txBody>
      </p:sp>
      <p:sp>
        <p:nvSpPr>
          <p:cNvPr id="23557" name="Rectangle 4" descr="tem-profile"/>
          <p:cNvSpPr>
            <a:spLocks noChangeArrowheads="1"/>
          </p:cNvSpPr>
          <p:nvPr/>
        </p:nvSpPr>
        <p:spPr bwMode="auto">
          <a:xfrm>
            <a:off x="848544" y="4365104"/>
            <a:ext cx="3168352" cy="2088232"/>
          </a:xfrm>
          <a:prstGeom prst="rect">
            <a:avLst/>
          </a:prstGeom>
          <a:blipFill dpi="0" rotWithShape="0">
            <a:blip r:embed="rId2" cstate="screen">
              <a:extLst>
                <a:ext uri="{28A0092B-C50C-407E-A947-70E740481C1C}">
                  <a14:useLocalDpi xmlns:a14="http://schemas.microsoft.com/office/drawing/2010/main" xmlns=""/>
                </a:ext>
              </a:extLst>
            </a:blip>
            <a:srcRect/>
            <a:stretch>
              <a:fillRect/>
            </a:stretch>
          </a:blipFill>
          <a:ln w="9525">
            <a:solidFill>
              <a:schemeClr val="accent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CH"/>
          </a:p>
        </p:txBody>
      </p:sp>
      <p:pic>
        <p:nvPicPr>
          <p:cNvPr id="6" name="Picture 7" descr="caps-flat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7113240" y="3379972"/>
            <a:ext cx="2047875" cy="2852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8" descr="yyyuntitled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880992" y="4358868"/>
            <a:ext cx="1728192" cy="2279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3"/>
          </p:nvPr>
        </p:nvSpPr>
        <p:spPr/>
        <p:txBody>
          <a:bodyPr/>
          <a:lstStyle/>
          <a:p>
            <a:r>
              <a:rPr lang="en-US" smtClean="0"/>
              <a:t>SPREAD Course 2016, Settat</a:t>
            </a:r>
            <a:endParaRPr lang="en-US"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48</a:t>
            </a:fld>
            <a:endParaRPr lang="en-US" noProof="0" dirty="0"/>
          </a:p>
        </p:txBody>
      </p:sp>
    </p:spTree>
    <p:extLst>
      <p:ext uri="{BB962C8B-B14F-4D97-AF65-F5344CB8AC3E}">
        <p14:creationId xmlns:p14="http://schemas.microsoft.com/office/powerpoint/2010/main" xmlns="" val="751622165"/>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lstStyle/>
          <a:p>
            <a:r>
              <a:rPr lang="en-US" dirty="0" smtClean="0"/>
              <a:t>Combustion chamber for coarse solid AFR</a:t>
            </a:r>
            <a:br>
              <a:rPr lang="en-US" dirty="0" smtClean="0"/>
            </a:br>
            <a:r>
              <a:rPr lang="en-US" dirty="0" smtClean="0"/>
              <a:t>FLS </a:t>
            </a:r>
            <a:r>
              <a:rPr lang="en-US" dirty="0" err="1" smtClean="0"/>
              <a:t>HotDisc</a:t>
            </a:r>
            <a:r>
              <a:rPr lang="en-US" dirty="0" smtClean="0"/>
              <a:t> / </a:t>
            </a:r>
            <a:r>
              <a:rPr lang="en-US" dirty="0" err="1" smtClean="0"/>
              <a:t>Polysius</a:t>
            </a:r>
            <a:r>
              <a:rPr lang="en-US" dirty="0" smtClean="0"/>
              <a:t> Step </a:t>
            </a:r>
            <a:r>
              <a:rPr lang="en-US" dirty="0" err="1" smtClean="0"/>
              <a:t>Comubstor</a:t>
            </a:r>
            <a:endParaRPr lang="en-US" sz="1600" dirty="0" smtClean="0"/>
          </a:p>
        </p:txBody>
      </p:sp>
      <p:sp>
        <p:nvSpPr>
          <p:cNvPr id="7174" name="Line 4"/>
          <p:cNvSpPr>
            <a:spLocks noChangeShapeType="1"/>
          </p:cNvSpPr>
          <p:nvPr/>
        </p:nvSpPr>
        <p:spPr bwMode="auto">
          <a:xfrm>
            <a:off x="7924800" y="6858000"/>
            <a:ext cx="76200" cy="0"/>
          </a:xfrm>
          <a:prstGeom prst="line">
            <a:avLst/>
          </a:prstGeom>
          <a:noFill/>
          <a:ln>
            <a:noFill/>
          </a:ln>
          <a:effectLst/>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chemeClr val="tx1"/>
                </a:solidFill>
                <a:round/>
                <a:headEnd/>
                <a:tailEnd type="triangl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7175" name="Picture 3"/>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144688" y="1397712"/>
            <a:ext cx="2232248" cy="5126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2"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736976" y="2955388"/>
            <a:ext cx="4987803" cy="3526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6033120" y="1056726"/>
            <a:ext cx="2674987" cy="19402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2" name="Picture 12"/>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560512" y="1041771"/>
            <a:ext cx="2332839" cy="262316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p:cNvSpPr txBox="1"/>
          <p:nvPr/>
        </p:nvSpPr>
        <p:spPr>
          <a:xfrm>
            <a:off x="776536" y="3813741"/>
            <a:ext cx="1224136" cy="276999"/>
          </a:xfrm>
          <a:prstGeom prst="rect">
            <a:avLst/>
          </a:prstGeom>
          <a:noFill/>
        </p:spPr>
        <p:txBody>
          <a:bodyPr wrap="square" rtlCol="0">
            <a:spAutoFit/>
          </a:bodyPr>
          <a:lstStyle/>
          <a:p>
            <a:r>
              <a:rPr lang="en-GB" sz="1200" dirty="0" err="1" smtClean="0">
                <a:latin typeface="Arial" pitchFamily="34" charset="0"/>
                <a:cs typeface="Arial" pitchFamily="34" charset="0"/>
              </a:rPr>
              <a:t>Rohoznik</a:t>
            </a:r>
            <a:r>
              <a:rPr lang="en-GB" sz="1200" dirty="0" smtClean="0">
                <a:latin typeface="Arial" pitchFamily="34" charset="0"/>
                <a:cs typeface="Arial" pitchFamily="34" charset="0"/>
              </a:rPr>
              <a:t> plant </a:t>
            </a:r>
          </a:p>
        </p:txBody>
      </p:sp>
      <p:sp>
        <p:nvSpPr>
          <p:cNvPr id="13" name="TextBox 12"/>
          <p:cNvSpPr txBox="1"/>
          <p:nvPr/>
        </p:nvSpPr>
        <p:spPr>
          <a:xfrm>
            <a:off x="4808984" y="2564904"/>
            <a:ext cx="1224136" cy="276999"/>
          </a:xfrm>
          <a:prstGeom prst="rect">
            <a:avLst/>
          </a:prstGeom>
          <a:noFill/>
        </p:spPr>
        <p:txBody>
          <a:bodyPr wrap="square" rtlCol="0">
            <a:spAutoFit/>
          </a:bodyPr>
          <a:lstStyle/>
          <a:p>
            <a:r>
              <a:rPr lang="en-GB" sz="1200" dirty="0" err="1" smtClean="0">
                <a:latin typeface="Arial" pitchFamily="34" charset="0"/>
                <a:cs typeface="Arial" pitchFamily="34" charset="0"/>
              </a:rPr>
              <a:t>Lägerdorf</a:t>
            </a:r>
            <a:r>
              <a:rPr lang="en-GB" sz="1200" dirty="0" smtClean="0">
                <a:latin typeface="Arial" pitchFamily="34" charset="0"/>
                <a:cs typeface="Arial" pitchFamily="34" charset="0"/>
              </a:rPr>
              <a:t> plant </a:t>
            </a:r>
          </a:p>
        </p:txBody>
      </p:sp>
      <p:sp>
        <p:nvSpPr>
          <p:cNvPr id="3" name="Footer Placeholder 2"/>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193674190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8954" y="2924944"/>
            <a:ext cx="2145774" cy="646331"/>
          </a:xfrm>
          <a:prstGeom prst="rect">
            <a:avLst/>
          </a:prstGeom>
          <a:noFill/>
        </p:spPr>
        <p:txBody>
          <a:bodyPr wrap="square" rtlCol="0">
            <a:spAutoFit/>
          </a:bodyPr>
          <a:lstStyle>
            <a:defPPr>
              <a:defRPr lang="de-DE"/>
            </a:defPPr>
            <a:lvl1pPr algn="ctr">
              <a:defRPr>
                <a:latin typeface="Arial" pitchFamily="34" charset="0"/>
                <a:cs typeface="Arial" pitchFamily="34" charset="0"/>
              </a:defRPr>
            </a:lvl1pPr>
          </a:lstStyle>
          <a:p>
            <a:r>
              <a:rPr lang="en-US" dirty="0" smtClean="0"/>
              <a:t>More </a:t>
            </a:r>
            <a:r>
              <a:rPr lang="en-US" dirty="0"/>
              <a:t>difficult </a:t>
            </a:r>
            <a:r>
              <a:rPr lang="en-US" dirty="0" smtClean="0"/>
              <a:t/>
            </a:r>
            <a:br>
              <a:rPr lang="en-US" dirty="0" smtClean="0"/>
            </a:br>
            <a:r>
              <a:rPr lang="en-US" dirty="0" smtClean="0"/>
              <a:t>Fuel Properties</a:t>
            </a:r>
          </a:p>
        </p:txBody>
      </p:sp>
      <p:sp>
        <p:nvSpPr>
          <p:cNvPr id="4" name="Title 3"/>
          <p:cNvSpPr>
            <a:spLocks noGrp="1"/>
          </p:cNvSpPr>
          <p:nvPr>
            <p:ph type="title"/>
          </p:nvPr>
        </p:nvSpPr>
        <p:spPr/>
        <p:txBody>
          <a:bodyPr/>
          <a:lstStyle/>
          <a:p>
            <a:r>
              <a:rPr lang="en-US" dirty="0" smtClean="0"/>
              <a:t>AFR doesn’t make life easier, but certainly more interesting</a:t>
            </a:r>
            <a:endParaRPr lang="en-US" dirty="0"/>
          </a:p>
        </p:txBody>
      </p:sp>
      <p:sp>
        <p:nvSpPr>
          <p:cNvPr id="5" name="Right Arrow 4"/>
          <p:cNvSpPr/>
          <p:nvPr/>
        </p:nvSpPr>
        <p:spPr>
          <a:xfrm>
            <a:off x="560512" y="3645024"/>
            <a:ext cx="1944216" cy="64807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mtClean="0">
              <a:solidFill>
                <a:schemeClr val="bg1"/>
              </a:solidFill>
              <a:latin typeface="Arial" pitchFamily="34" charset="0"/>
              <a:cs typeface="Arial" pitchFamily="34" charset="0"/>
            </a:endParaRPr>
          </a:p>
        </p:txBody>
      </p:sp>
      <p:sp>
        <p:nvSpPr>
          <p:cNvPr id="8" name="Circular Arrow 7"/>
          <p:cNvSpPr/>
          <p:nvPr/>
        </p:nvSpPr>
        <p:spPr>
          <a:xfrm>
            <a:off x="3152800" y="2492896"/>
            <a:ext cx="2880320" cy="2880320"/>
          </a:xfrm>
          <a:prstGeom prst="circular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mtClean="0">
              <a:solidFill>
                <a:schemeClr val="accent2">
                  <a:lumMod val="60000"/>
                  <a:lumOff val="40000"/>
                </a:schemeClr>
              </a:solidFill>
              <a:latin typeface="Arial" pitchFamily="34" charset="0"/>
              <a:cs typeface="Arial" pitchFamily="34" charset="0"/>
            </a:endParaRPr>
          </a:p>
        </p:txBody>
      </p:sp>
      <p:sp>
        <p:nvSpPr>
          <p:cNvPr id="9" name="TextBox 8"/>
          <p:cNvSpPr txBox="1"/>
          <p:nvPr/>
        </p:nvSpPr>
        <p:spPr>
          <a:xfrm>
            <a:off x="3008784" y="2123564"/>
            <a:ext cx="3236784" cy="369332"/>
          </a:xfrm>
          <a:prstGeom prst="rect">
            <a:avLst/>
          </a:prstGeom>
          <a:noFill/>
        </p:spPr>
        <p:txBody>
          <a:bodyPr wrap="none" rtlCol="0">
            <a:spAutoFit/>
          </a:bodyPr>
          <a:lstStyle/>
          <a:p>
            <a:r>
              <a:rPr lang="en-US" dirty="0"/>
              <a:t>Increased Heat Consumption </a:t>
            </a:r>
          </a:p>
        </p:txBody>
      </p:sp>
      <p:sp>
        <p:nvSpPr>
          <p:cNvPr id="10" name="Circular Arrow 9"/>
          <p:cNvSpPr/>
          <p:nvPr/>
        </p:nvSpPr>
        <p:spPr>
          <a:xfrm flipH="1" flipV="1">
            <a:off x="3152800" y="2721434"/>
            <a:ext cx="2880000" cy="2880000"/>
          </a:xfrm>
          <a:prstGeom prst="circular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mtClean="0">
              <a:solidFill>
                <a:schemeClr val="bg1"/>
              </a:solidFill>
              <a:latin typeface="Arial" pitchFamily="34" charset="0"/>
              <a:cs typeface="Arial" pitchFamily="34" charset="0"/>
            </a:endParaRPr>
          </a:p>
        </p:txBody>
      </p:sp>
      <p:sp>
        <p:nvSpPr>
          <p:cNvPr id="11" name="TextBox 10"/>
          <p:cNvSpPr txBox="1"/>
          <p:nvPr/>
        </p:nvSpPr>
        <p:spPr>
          <a:xfrm>
            <a:off x="3080792" y="5517232"/>
            <a:ext cx="3168352" cy="646331"/>
          </a:xfrm>
          <a:prstGeom prst="rect">
            <a:avLst/>
          </a:prstGeom>
          <a:noFill/>
        </p:spPr>
        <p:txBody>
          <a:bodyPr wrap="square" rtlCol="0">
            <a:spAutoFit/>
          </a:bodyPr>
          <a:lstStyle>
            <a:defPPr>
              <a:defRPr lang="de-DE"/>
            </a:defPPr>
            <a:lvl1pPr algn="ctr">
              <a:defRPr>
                <a:latin typeface="Arial" pitchFamily="34" charset="0"/>
                <a:cs typeface="Arial" pitchFamily="34" charset="0"/>
              </a:defRPr>
            </a:lvl1pPr>
          </a:lstStyle>
          <a:p>
            <a:r>
              <a:rPr lang="en-US" dirty="0" smtClean="0"/>
              <a:t>Higher Exhaust </a:t>
            </a:r>
            <a:r>
              <a:rPr lang="en-US" dirty="0"/>
              <a:t>Gas </a:t>
            </a:r>
            <a:r>
              <a:rPr lang="en-US" dirty="0" smtClean="0"/>
              <a:t>Volume</a:t>
            </a:r>
            <a:br>
              <a:rPr lang="en-US" dirty="0" smtClean="0"/>
            </a:br>
            <a:r>
              <a:rPr lang="en-US" dirty="0" smtClean="0"/>
              <a:t>Higher Input of Chlorine</a:t>
            </a:r>
            <a:endParaRPr lang="en-US" dirty="0"/>
          </a:p>
        </p:txBody>
      </p:sp>
      <p:sp>
        <p:nvSpPr>
          <p:cNvPr id="13" name="Right Arrow 12"/>
          <p:cNvSpPr/>
          <p:nvPr/>
        </p:nvSpPr>
        <p:spPr>
          <a:xfrm>
            <a:off x="6869437" y="3081154"/>
            <a:ext cx="1944216" cy="648072"/>
          </a:xfrm>
          <a:prstGeom prst="rightArrow">
            <a:avLst/>
          </a:prstGeom>
          <a:solidFill>
            <a:srgbClr val="00B050"/>
          </a:solidFill>
          <a:ln>
            <a:solidFill>
              <a:srgbClr val="00B050"/>
            </a:solidFill>
          </a:ln>
          <a:scene3d>
            <a:camera prst="orthographicFront">
              <a:rot lat="0" lon="0" rev="1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mtClean="0">
              <a:solidFill>
                <a:srgbClr val="00B050"/>
              </a:solidFill>
              <a:latin typeface="Arial" pitchFamily="34" charset="0"/>
              <a:cs typeface="Arial" pitchFamily="34" charset="0"/>
            </a:endParaRPr>
          </a:p>
        </p:txBody>
      </p:sp>
      <p:pic>
        <p:nvPicPr>
          <p:cNvPr id="14" name="Picture 13"/>
          <p:cNvPicPr/>
          <p:nvPr/>
        </p:nvPicPr>
        <p:blipFill>
          <a:blip r:embed="rId2" cstate="screen">
            <a:extLst>
              <a:ext uri="{28A0092B-C50C-407E-A947-70E740481C1C}">
                <a14:useLocalDpi xmlns:a14="http://schemas.microsoft.com/office/drawing/2010/main" xmlns=""/>
              </a:ext>
            </a:extLst>
          </a:blip>
          <a:stretch>
            <a:fillRect/>
          </a:stretch>
        </p:blipFill>
        <p:spPr>
          <a:xfrm>
            <a:off x="3944729" y="3657218"/>
            <a:ext cx="1296144" cy="874145"/>
          </a:xfrm>
          <a:prstGeom prst="rect">
            <a:avLst/>
          </a:prstGeom>
        </p:spPr>
      </p:pic>
      <p:sp>
        <p:nvSpPr>
          <p:cNvPr id="16" name="Right Arrow 15"/>
          <p:cNvSpPr/>
          <p:nvPr/>
        </p:nvSpPr>
        <p:spPr>
          <a:xfrm>
            <a:off x="6869437" y="4377298"/>
            <a:ext cx="1944216" cy="648072"/>
          </a:xfrm>
          <a:prstGeom prst="rightArrow">
            <a:avLst/>
          </a:prstGeom>
          <a:solidFill>
            <a:srgbClr val="FF0000"/>
          </a:solidFill>
          <a:ln>
            <a:solidFill>
              <a:srgbClr val="FF0000"/>
            </a:solidFill>
          </a:ln>
          <a:scene3d>
            <a:camera prst="orthographicFront">
              <a:rot lat="0" lon="0" rev="19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smtClean="0">
              <a:solidFill>
                <a:schemeClr val="bg1"/>
              </a:solidFill>
              <a:latin typeface="Arial" pitchFamily="34" charset="0"/>
              <a:cs typeface="Arial" pitchFamily="34" charset="0"/>
            </a:endParaRPr>
          </a:p>
        </p:txBody>
      </p:sp>
      <p:sp>
        <p:nvSpPr>
          <p:cNvPr id="17" name="TextBox 16"/>
          <p:cNvSpPr txBox="1"/>
          <p:nvPr/>
        </p:nvSpPr>
        <p:spPr>
          <a:xfrm>
            <a:off x="6825374" y="5457998"/>
            <a:ext cx="2608406" cy="923330"/>
          </a:xfrm>
          <a:prstGeom prst="rect">
            <a:avLst/>
          </a:prstGeom>
          <a:noFill/>
        </p:spPr>
        <p:txBody>
          <a:bodyPr wrap="none" rtlCol="0">
            <a:spAutoFit/>
          </a:bodyPr>
          <a:lstStyle>
            <a:defPPr>
              <a:defRPr lang="de-DE"/>
            </a:defPPr>
            <a:lvl1pPr algn="ctr">
              <a:defRPr>
                <a:latin typeface="Arial" pitchFamily="34" charset="0"/>
                <a:cs typeface="Arial" pitchFamily="34" charset="0"/>
              </a:defRPr>
            </a:lvl1pPr>
          </a:lstStyle>
          <a:p>
            <a:r>
              <a:rPr lang="en-US" b="1" dirty="0" smtClean="0">
                <a:solidFill>
                  <a:srgbClr val="FF0000"/>
                </a:solidFill>
              </a:rPr>
              <a:t>Reduced Kiln OEE</a:t>
            </a:r>
          </a:p>
          <a:p>
            <a:r>
              <a:rPr lang="en-US" dirty="0" smtClean="0">
                <a:solidFill>
                  <a:srgbClr val="FF0000"/>
                </a:solidFill>
              </a:rPr>
              <a:t>Deterioration of Quality</a:t>
            </a:r>
          </a:p>
          <a:p>
            <a:r>
              <a:rPr lang="en-US" dirty="0" smtClean="0">
                <a:solidFill>
                  <a:srgbClr val="FF0000"/>
                </a:solidFill>
              </a:rPr>
              <a:t>Higher Emissions</a:t>
            </a:r>
            <a:endParaRPr lang="en-US" dirty="0">
              <a:solidFill>
                <a:srgbClr val="FF0000"/>
              </a:solidFill>
            </a:endParaRPr>
          </a:p>
        </p:txBody>
      </p:sp>
      <p:cxnSp>
        <p:nvCxnSpPr>
          <p:cNvPr id="24" name="Straight Connector 23"/>
          <p:cNvCxnSpPr/>
          <p:nvPr/>
        </p:nvCxnSpPr>
        <p:spPr>
          <a:xfrm>
            <a:off x="2864768" y="1196752"/>
            <a:ext cx="0" cy="48965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584848" y="1199799"/>
            <a:ext cx="2165978" cy="707886"/>
          </a:xfrm>
          <a:prstGeom prst="rect">
            <a:avLst/>
          </a:prstGeom>
          <a:noFill/>
        </p:spPr>
        <p:txBody>
          <a:bodyPr wrap="none" rtlCol="0">
            <a:spAutoFit/>
          </a:bodyPr>
          <a:lstStyle/>
          <a:p>
            <a:pPr algn="ctr"/>
            <a:r>
              <a:rPr lang="en-US" sz="2000" b="1" dirty="0" smtClean="0">
                <a:latin typeface="Arial" pitchFamily="34" charset="0"/>
                <a:cs typeface="Arial" pitchFamily="34" charset="0"/>
              </a:rPr>
              <a:t>Kiln Process </a:t>
            </a:r>
            <a:br>
              <a:rPr lang="en-US" sz="2000" b="1" dirty="0" smtClean="0">
                <a:latin typeface="Arial" pitchFamily="34" charset="0"/>
                <a:cs typeface="Arial" pitchFamily="34" charset="0"/>
              </a:rPr>
            </a:br>
            <a:r>
              <a:rPr lang="en-US" sz="2000" b="1" dirty="0" smtClean="0">
                <a:latin typeface="Arial" pitchFamily="34" charset="0"/>
                <a:cs typeface="Arial" pitchFamily="34" charset="0"/>
              </a:rPr>
              <a:t>(Co-Processing)</a:t>
            </a:r>
          </a:p>
        </p:txBody>
      </p:sp>
      <p:cxnSp>
        <p:nvCxnSpPr>
          <p:cNvPr id="26" name="Straight Connector 25"/>
          <p:cNvCxnSpPr/>
          <p:nvPr/>
        </p:nvCxnSpPr>
        <p:spPr>
          <a:xfrm>
            <a:off x="6393160" y="1196752"/>
            <a:ext cx="0" cy="4896544"/>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113240" y="1199799"/>
            <a:ext cx="1869423" cy="400110"/>
          </a:xfrm>
          <a:prstGeom prst="rect">
            <a:avLst/>
          </a:prstGeom>
          <a:noFill/>
        </p:spPr>
        <p:txBody>
          <a:bodyPr wrap="none" rtlCol="0">
            <a:spAutoFit/>
          </a:bodyPr>
          <a:lstStyle/>
          <a:p>
            <a:r>
              <a:rPr lang="en-US" sz="2000" b="1" dirty="0" smtClean="0">
                <a:latin typeface="Arial" pitchFamily="34" charset="0"/>
                <a:cs typeface="Arial" pitchFamily="34" charset="0"/>
              </a:rPr>
              <a:t>Consequence</a:t>
            </a:r>
          </a:p>
        </p:txBody>
      </p:sp>
      <p:sp>
        <p:nvSpPr>
          <p:cNvPr id="28" name="TextBox 27"/>
          <p:cNvSpPr txBox="1"/>
          <p:nvPr/>
        </p:nvSpPr>
        <p:spPr>
          <a:xfrm>
            <a:off x="776536" y="1208685"/>
            <a:ext cx="1553630" cy="400110"/>
          </a:xfrm>
          <a:prstGeom prst="rect">
            <a:avLst/>
          </a:prstGeom>
          <a:noFill/>
        </p:spPr>
        <p:txBody>
          <a:bodyPr wrap="none" rtlCol="0">
            <a:spAutoFit/>
          </a:bodyPr>
          <a:lstStyle/>
          <a:p>
            <a:r>
              <a:rPr lang="en-US" sz="2000" b="1" smtClean="0">
                <a:latin typeface="Arial" pitchFamily="34" charset="0"/>
                <a:cs typeface="Arial" pitchFamily="34" charset="0"/>
              </a:rPr>
              <a:t>Challenges</a:t>
            </a:r>
          </a:p>
        </p:txBody>
      </p:sp>
      <p:sp>
        <p:nvSpPr>
          <p:cNvPr id="29" name="TextBox 28"/>
          <p:cNvSpPr txBox="1"/>
          <p:nvPr/>
        </p:nvSpPr>
        <p:spPr>
          <a:xfrm>
            <a:off x="6829806" y="1628800"/>
            <a:ext cx="2467342" cy="923330"/>
          </a:xfrm>
          <a:prstGeom prst="rect">
            <a:avLst/>
          </a:prstGeom>
          <a:noFill/>
        </p:spPr>
        <p:txBody>
          <a:bodyPr wrap="none" rtlCol="0">
            <a:spAutoFit/>
          </a:bodyPr>
          <a:lstStyle>
            <a:defPPr>
              <a:defRPr lang="de-DE"/>
            </a:defPPr>
            <a:lvl1pPr algn="ctr">
              <a:defRPr>
                <a:latin typeface="Arial" pitchFamily="34" charset="0"/>
                <a:cs typeface="Arial" pitchFamily="34" charset="0"/>
              </a:defRPr>
            </a:lvl1pPr>
          </a:lstStyle>
          <a:p>
            <a:r>
              <a:rPr lang="en-US" b="1" dirty="0" smtClean="0">
                <a:solidFill>
                  <a:srgbClr val="00B050"/>
                </a:solidFill>
              </a:rPr>
              <a:t>Solutions to avoid</a:t>
            </a:r>
            <a:br>
              <a:rPr lang="en-US" b="1" dirty="0" smtClean="0">
                <a:solidFill>
                  <a:srgbClr val="00B050"/>
                </a:solidFill>
              </a:rPr>
            </a:br>
            <a:r>
              <a:rPr lang="en-US" b="1" dirty="0" smtClean="0">
                <a:solidFill>
                  <a:srgbClr val="00B050"/>
                </a:solidFill>
              </a:rPr>
              <a:t>impacts on OEE</a:t>
            </a:r>
            <a:r>
              <a:rPr lang="en-US" dirty="0" smtClean="0">
                <a:solidFill>
                  <a:srgbClr val="00B050"/>
                </a:solidFill>
              </a:rPr>
              <a:t>, </a:t>
            </a:r>
            <a:br>
              <a:rPr lang="en-US" dirty="0" smtClean="0">
                <a:solidFill>
                  <a:srgbClr val="00B050"/>
                </a:solidFill>
              </a:rPr>
            </a:br>
            <a:r>
              <a:rPr lang="en-US" dirty="0" smtClean="0">
                <a:solidFill>
                  <a:srgbClr val="00B050"/>
                </a:solidFill>
              </a:rPr>
              <a:t>Quality and Emissions</a:t>
            </a:r>
            <a:endParaRPr lang="en-US" dirty="0">
              <a:solidFill>
                <a:srgbClr val="00B050"/>
              </a:solidFill>
            </a:endParaRPr>
          </a:p>
        </p:txBody>
      </p:sp>
      <p:sp>
        <p:nvSpPr>
          <p:cNvPr id="2" name="Multiply 1"/>
          <p:cNvSpPr/>
          <p:nvPr/>
        </p:nvSpPr>
        <p:spPr>
          <a:xfrm>
            <a:off x="7257256" y="4181953"/>
            <a:ext cx="914400" cy="914400"/>
          </a:xfrm>
          <a:prstGeom prst="mathMultiply">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 name="Footer Placeholder 2"/>
          <p:cNvSpPr>
            <a:spLocks noGrp="1"/>
          </p:cNvSpPr>
          <p:nvPr>
            <p:ph type="ftr" sz="quarter" idx="13"/>
          </p:nvPr>
        </p:nvSpPr>
        <p:spPr/>
        <p:txBody>
          <a:bodyPr/>
          <a:lstStyle/>
          <a:p>
            <a:r>
              <a:rPr lang="en-US" noProof="0" smtClean="0"/>
              <a:t>SPREAD Course 2016, Settat</a:t>
            </a:r>
            <a:endParaRPr lang="en-US" noProof="0" dirty="0"/>
          </a:p>
        </p:txBody>
      </p:sp>
      <p:sp>
        <p:nvSpPr>
          <p:cNvPr id="6" name="Slide Number Placeholder 5"/>
          <p:cNvSpPr>
            <a:spLocks noGrp="1"/>
          </p:cNvSpPr>
          <p:nvPr>
            <p:ph type="sldNum" sz="quarter" idx="12"/>
          </p:nvPr>
        </p:nvSpPr>
        <p:spPr/>
        <p:txBody>
          <a:bodyPr/>
          <a:lstStyle/>
          <a:p>
            <a:fld id="{2485B633-6863-4B84-8019-F125347A66EC}" type="slidenum">
              <a:rPr lang="en-US" noProof="0" smtClean="0"/>
              <a:pPr/>
              <a:t>5</a:t>
            </a:fld>
            <a:endParaRPr lang="en-US" noProof="0" dirty="0"/>
          </a:p>
        </p:txBody>
      </p:sp>
    </p:spTree>
    <p:extLst>
      <p:ext uri="{BB962C8B-B14F-4D97-AF65-F5344CB8AC3E}">
        <p14:creationId xmlns:p14="http://schemas.microsoft.com/office/powerpoint/2010/main" xmlns="" val="4182569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CH" dirty="0" smtClean="0"/>
              <a:t>Precalciner </a:t>
            </a:r>
            <a:r>
              <a:rPr lang="de-CH" dirty="0" err="1" smtClean="0"/>
              <a:t>Enlargement</a:t>
            </a:r>
            <a:endParaRPr lang="en-US" dirty="0"/>
          </a:p>
        </p:txBody>
      </p:sp>
      <p:pic>
        <p:nvPicPr>
          <p:cNvPr id="7" name="Picture 3" descr="Umbau Calcinator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064568" y="1253946"/>
            <a:ext cx="1284457" cy="167099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descr="Calcinator Umbau"/>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1424608" y="2996952"/>
            <a:ext cx="3096344" cy="3348054"/>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Umbau Calcinator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2468292" y="1253947"/>
            <a:ext cx="1258888" cy="1670997"/>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ext Box 9"/>
          <p:cNvSpPr txBox="1">
            <a:spLocks noChangeArrowheads="1"/>
          </p:cNvSpPr>
          <p:nvPr/>
        </p:nvSpPr>
        <p:spPr bwMode="auto">
          <a:xfrm>
            <a:off x="510429" y="3400202"/>
            <a:ext cx="1957863" cy="2405062"/>
          </a:xfrm>
          <a:prstGeom prst="rect">
            <a:avLst/>
          </a:prstGeom>
          <a:noFill/>
          <a:extLst/>
        </p:spPr>
        <p:txBody>
          <a:bodyPr vert="horz" lIns="0" tIns="0" rIns="0" bIns="0" rtlCol="0">
            <a:noAutofit/>
          </a:bodyPr>
          <a:lstStyle>
            <a:lvl1pPr marL="270000" indent="-270000">
              <a:spcBef>
                <a:spcPts val="576"/>
              </a:spcBef>
              <a:buClr>
                <a:srgbClr val="FF1100"/>
              </a:buClr>
              <a:buFont typeface="Arial" pitchFamily="34" charset="0"/>
              <a:buChar char="•"/>
              <a:defRPr sz="2400">
                <a:latin typeface="Arial" pitchFamily="34" charset="0"/>
                <a:cs typeface="Arial" pitchFamily="34" charset="0"/>
              </a:defRPr>
            </a:lvl1pPr>
            <a:lvl2pPr marL="536400" lvl="1"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indent="-284400">
              <a:spcBef>
                <a:spcPts val="480"/>
              </a:spcBef>
              <a:buClr>
                <a:srgbClr val="FF1100"/>
              </a:buClr>
              <a:buSzPct val="60000"/>
              <a:buFont typeface="Symbol" pitchFamily="18" charset="2"/>
              <a:buChar char="-"/>
              <a:defRPr lang="de-CH" sz="2000" dirty="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1400" dirty="0" err="1" smtClean="0"/>
              <a:t>Lägerdorf</a:t>
            </a:r>
            <a:endParaRPr lang="en-US" sz="1400" dirty="0" smtClean="0"/>
          </a:p>
          <a:p>
            <a:pPr>
              <a:spcBef>
                <a:spcPts val="0"/>
              </a:spcBef>
            </a:pPr>
            <a:r>
              <a:rPr lang="en-US" sz="1400" dirty="0" smtClean="0"/>
              <a:t>Extension </a:t>
            </a:r>
            <a:r>
              <a:rPr lang="en-US" sz="1400" dirty="0"/>
              <a:t>of Length:</a:t>
            </a:r>
            <a:br>
              <a:rPr lang="en-US" sz="1400" dirty="0"/>
            </a:br>
            <a:r>
              <a:rPr lang="en-US" sz="1400" dirty="0"/>
              <a:t>+ 26 </a:t>
            </a:r>
            <a:r>
              <a:rPr lang="en-US" sz="1400" dirty="0" smtClean="0"/>
              <a:t>m</a:t>
            </a:r>
          </a:p>
          <a:p>
            <a:pPr>
              <a:spcBef>
                <a:spcPts val="0"/>
              </a:spcBef>
            </a:pPr>
            <a:r>
              <a:rPr lang="de-CH" sz="1400" dirty="0" err="1" smtClean="0"/>
              <a:t>Increase</a:t>
            </a:r>
            <a:r>
              <a:rPr lang="de-CH" sz="1400" dirty="0" smtClean="0"/>
              <a:t> in Volume: </a:t>
            </a:r>
            <a:br>
              <a:rPr lang="de-CH" sz="1400" dirty="0" smtClean="0"/>
            </a:br>
            <a:r>
              <a:rPr lang="de-CH" sz="1400" dirty="0" smtClean="0"/>
              <a:t>+ 525 m³</a:t>
            </a:r>
          </a:p>
          <a:p>
            <a:pPr>
              <a:spcBef>
                <a:spcPts val="0"/>
              </a:spcBef>
            </a:pPr>
            <a:r>
              <a:rPr lang="en-US" sz="1400" dirty="0" smtClean="0"/>
              <a:t>Retention </a:t>
            </a:r>
            <a:r>
              <a:rPr lang="en-US" sz="1400" dirty="0"/>
              <a:t>Time:  </a:t>
            </a:r>
            <a:br>
              <a:rPr lang="en-US" sz="1400" dirty="0"/>
            </a:br>
            <a:r>
              <a:rPr lang="en-US" sz="1400" dirty="0"/>
              <a:t>+ 1.5 sec to 5.1 </a:t>
            </a:r>
            <a:r>
              <a:rPr lang="en-US" sz="1400" dirty="0" smtClean="0"/>
              <a:t>sec</a:t>
            </a:r>
            <a:endParaRPr lang="en-US" sz="1400" dirty="0"/>
          </a:p>
        </p:txBody>
      </p:sp>
      <p:pic>
        <p:nvPicPr>
          <p:cNvPr id="11" name="Picture 4"/>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4917018" y="1253947"/>
            <a:ext cx="2556262" cy="51993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 name="Text Box 9"/>
          <p:cNvSpPr txBox="1">
            <a:spLocks noChangeArrowheads="1"/>
          </p:cNvSpPr>
          <p:nvPr/>
        </p:nvSpPr>
        <p:spPr bwMode="auto">
          <a:xfrm>
            <a:off x="7623686" y="3400202"/>
            <a:ext cx="2153850" cy="2154436"/>
          </a:xfrm>
          <a:prstGeom prst="rect">
            <a:avLst/>
          </a:prstGeom>
          <a:noFill/>
          <a:extLst/>
        </p:spPr>
        <p:txBody>
          <a:bodyPr vert="horz" lIns="0" tIns="0" rIns="0" bIns="0" rtlCol="0">
            <a:noAutofit/>
          </a:bodyPr>
          <a:lstStyle>
            <a:lvl1pPr marL="270000" indent="-270000">
              <a:spcBef>
                <a:spcPts val="576"/>
              </a:spcBef>
              <a:buClr>
                <a:srgbClr val="FF1100"/>
              </a:buClr>
              <a:buFont typeface="Arial" pitchFamily="34" charset="0"/>
              <a:buChar char="•"/>
              <a:defRPr sz="2400">
                <a:latin typeface="Arial" pitchFamily="34" charset="0"/>
                <a:cs typeface="Arial" pitchFamily="34" charset="0"/>
              </a:defRPr>
            </a:lvl1pPr>
            <a:lvl2pPr marL="536400" lvl="1" indent="-266400">
              <a:spcBef>
                <a:spcPts val="24"/>
              </a:spcBef>
              <a:buClr>
                <a:srgbClr val="FF1100"/>
              </a:buClr>
              <a:buSzPct val="60000"/>
              <a:buFont typeface="Wingdings 3" pitchFamily="18" charset="2"/>
              <a:buChar char=""/>
              <a:defRPr sz="2200" b="0">
                <a:latin typeface="Arial" pitchFamily="34" charset="0"/>
                <a:cs typeface="Arial" pitchFamily="34" charset="0"/>
              </a:defRPr>
            </a:lvl2pPr>
            <a:lvl3pPr marL="820800" indent="-284400">
              <a:spcBef>
                <a:spcPts val="480"/>
              </a:spcBef>
              <a:buClr>
                <a:srgbClr val="FF1100"/>
              </a:buClr>
              <a:buSzPct val="60000"/>
              <a:buFont typeface="Symbol" pitchFamily="18" charset="2"/>
              <a:buChar char="-"/>
              <a:defRPr lang="de-CH" sz="2000" dirty="0">
                <a:latin typeface="Arial" pitchFamily="34" charset="0"/>
                <a:cs typeface="Arial" pitchFamily="34" charset="0"/>
              </a:defRPr>
            </a:lvl3pPr>
            <a:lvl4pPr marL="1112400" indent="-284400">
              <a:spcBef>
                <a:spcPts val="480"/>
              </a:spcBef>
              <a:buClr>
                <a:srgbClr val="FF1100"/>
              </a:buClr>
              <a:buSzPct val="60000"/>
              <a:buFont typeface="Symbol" pitchFamily="18" charset="2"/>
              <a:buChar char=""/>
              <a:defRPr sz="2000">
                <a:latin typeface="Arial" pitchFamily="34" charset="0"/>
                <a:cs typeface="Arial" pitchFamily="34" charset="0"/>
              </a:defRPr>
            </a:lvl4pPr>
            <a:lvl5pPr marL="1396800" indent="-284400">
              <a:spcBef>
                <a:spcPts val="480"/>
              </a:spcBef>
              <a:buClr>
                <a:srgbClr val="FF1100"/>
              </a:buClr>
              <a:buSzPct val="60000"/>
              <a:buFont typeface="Symbol" pitchFamily="18" charset="2"/>
              <a:buChar char="-"/>
              <a:defRPr sz="20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1400" dirty="0" err="1" smtClean="0"/>
              <a:t>Eclepens</a:t>
            </a:r>
            <a:endParaRPr lang="en-US" sz="1400" dirty="0" smtClean="0"/>
          </a:p>
          <a:p>
            <a:r>
              <a:rPr lang="en-US" sz="1400" dirty="0" smtClean="0"/>
              <a:t>Increase </a:t>
            </a:r>
            <a:r>
              <a:rPr lang="en-US" sz="1400" dirty="0"/>
              <a:t>of TSR and Production increase through conversion to Precalciner </a:t>
            </a:r>
            <a:r>
              <a:rPr lang="en-US" sz="1400" dirty="0" smtClean="0"/>
              <a:t>Technology</a:t>
            </a:r>
          </a:p>
          <a:p>
            <a:r>
              <a:rPr lang="en-US" sz="1400" dirty="0" smtClean="0"/>
              <a:t>Production </a:t>
            </a:r>
            <a:r>
              <a:rPr lang="en-US" sz="1400" dirty="0"/>
              <a:t>increase from 1700 to 2300 </a:t>
            </a:r>
            <a:r>
              <a:rPr lang="en-US" sz="1400" dirty="0" smtClean="0"/>
              <a:t>t/d</a:t>
            </a:r>
          </a:p>
          <a:p>
            <a:endParaRPr lang="en-US" sz="1400" dirty="0" smtClean="0"/>
          </a:p>
        </p:txBody>
      </p:sp>
      <p:pic>
        <p:nvPicPr>
          <p:cNvPr id="6146" name="Picture 2"/>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7689304" y="5913465"/>
            <a:ext cx="1223778" cy="4014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50</a:t>
            </a:fld>
            <a:endParaRPr lang="en-US" noProof="0" dirty="0"/>
          </a:p>
        </p:txBody>
      </p:sp>
    </p:spTree>
    <p:extLst>
      <p:ext uri="{BB962C8B-B14F-4D97-AF65-F5344CB8AC3E}">
        <p14:creationId xmlns:p14="http://schemas.microsoft.com/office/powerpoint/2010/main" xmlns="" val="6361600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810" y="414338"/>
            <a:ext cx="8825678" cy="500062"/>
          </a:xfrm>
        </p:spPr>
        <p:txBody>
          <a:bodyPr/>
          <a:lstStyle/>
          <a:p>
            <a:r>
              <a:rPr lang="en-US" dirty="0" smtClean="0">
                <a:solidFill>
                  <a:srgbClr val="FF0000"/>
                </a:solidFill>
              </a:rPr>
              <a:t>Exhaust gas handling</a:t>
            </a:r>
            <a:r>
              <a:rPr lang="en-US" dirty="0" smtClean="0"/>
              <a:t>: </a:t>
            </a:r>
            <a:r>
              <a:rPr lang="en-US" dirty="0"/>
              <a:t>Optimizations / modifications to </a:t>
            </a:r>
            <a:r>
              <a:rPr lang="en-US" dirty="0" smtClean="0"/>
              <a:t>increase the capacity and availability</a:t>
            </a:r>
            <a:endParaRPr lang="en-US" dirty="0"/>
          </a:p>
        </p:txBody>
      </p:sp>
      <p:sp>
        <p:nvSpPr>
          <p:cNvPr id="6" name="AutoShape 12" descr="data:image/jpeg;base64,/9j/4AAQSkZJRgABAQAAAQABAAD/2wCEAAkGBhQQERQUERQWFRUSFxYWFRYWGBkXGBcYFxcYFhcWGBUYHCYfGBojGRcVIC8hLycpLCwsFx4xNTAqNSYrLCkBCQoKDgwOGg8PGiwiHyUtLCktKS0sKSksKSksKSksLCkvLCwpLCksLCwsKSksLCkpLCwpKSkpLCkpLCwsLCwpKf/AABEIAJoBRwMBIgACEQEDEQH/xAAbAAABBQEBAAAAAAAAAAAAAAAAAQMEBQYHAv/EAEAQAAIBAgMHAgMFBQcDBQAAAAECEQADBBIhBQYTIjFBUTJhcYGRFCNCUqEWYnKCkgczQ1OxwdEVJKJzssLS8P/EABgBAQEBAQEAAAAAAAAAAAAAAAAEAwIB/8QAKREBAAICAQMDAwQDAAAAAAAAAAECAxESEyExBDJBM3GBIkNRYSNCUv/aAAwDAQACEQMRAD8A7jRRRQFFFJNAVE2htS3YXNdcKO09T7ADUmq/eHeQYUKqjNcf0jSFH5nPYf6xWLtpexN0kLx7hHMxaAo8Aj0D9TWGTNFZ1HeW2PFyjczqF7jf7Qf8mzIic905R/QJP1ioTb3Yw6jhDwAhM/NnE1O2Rugl22rXLjEMASiAIPJViOYxMHUV5tbu4QY3gCwYWxnluIyybgErcYmDoRE1xxzT86d8sMeI2j4bfnECM9q04iTkLKx1iRMir7ZO+Fi+QpJtudAlyBJ8Kw0Y/OoG1d0cLaXOLjWI0nMXUnUgFbub30EVn8bsm7YtZ7tscMqCXWDlkDR1Oo766ge1JnLTvPeHusV+0dpdLmvVYTYG8j2IS6c9rQK0yU9/LJ+o963CNIkd63pki8bhjkxzSdS90UUV2zFJS15Y0C1XbU29aww+9aCeigFnPwQa/wC1Ve8m9BstwbOtzTM3a2DMfFvb61mNmbPu33Itg3CT95ddtBP4S3We8Cp75tTxrG5b0xbjdp1C2xX9oDtPAs6djcPUeQq/81GO92L6zZ8wEaIjyWq3wW4tsAcV2fSCq/dL3/JzHr5qb+x2FgDgjTocz5v6s0/rWfTzT/tp3zwx8bUWH39uqYu2Ub/02IaR1hX0P18Vo9lbyWMQcqNDjrbcFXH8p6j3E1W4rcW0WDWne2QDpPEUzrqHk9fes5tLZNzDmbqCD6binSRJkH1Ifb9ac8uP3d4e8MWT29pdKFArI7s7zsStq/LZvRe05vAeOje/etaKppeLRuE96TSdS9UUk0tduBSUUxjsatlGdzCqNf8AYAdyegFA6zwCToB3NZvaO/Nq2YtK14+VhU/rPq+QNZvbO33xJlpW2DyWpHMe2aPUe0agVY7P3Su3oa6BZHYQrPHgg6L+p+FSTmteeOOPypjDWkbyT+DdzfXFMSFWyg8kOx+HUA0Jvjil6iy4P7rKf0Y+Kv7O5WGAGdWuEd3dv/aCF/SvT7mYUzFvJOvIzrr5gNE/KnDNPfk954f+Vfgd/kMcdDbH5157fWJJGq66aitPhsUtxQyMGU6gqZB+YrH4zcl7aRZbigA8rwG9ocAA/AxVPgto3MNc+6GRhOe00ANEaFeimOhFOtek6yR+TpUvG6T+HTaWoGyNqriLYdQVPRkb1KfBj/XvU6aqidxuE0xMdpLRRRXrwUUUUBRRRQFFFFAVE2ljlsWnuP0QSffwB7k6VLrG7+4yTasBoJm6w85dEB8DMf0rjJbhWZd0rztEM9aRsbeykzduSXY/4ajrK9MokAeTWw2LfWxe+yCy6wjPxchCXMpUSX7uc3ntVRuxs25bsPiLIm47MFQtyMikgDX082YyPIrXbKuXHso19BbulRnVTmAbvDDqPFZYaajlPmWma+54x4h5wGyUsvddM03mzsCxIBiOUH0j2qZl1mlpo4lcwXMMzAkLIkgaEgeBI+tUMEfa+xrWKQW76h0DK+UzGZDmWY669qg7RS5dvCxw/wDt2QM93SJDGbOXvICn2E1d0hFBzrePZSYa6eGAUc6r0FpmHQ+A0GB2+dW+5O2DLYZyeQZrU9cnQrPeD09vhVph92FTD3bJe5c4pZi9wy0kyseAukD2FYLBYjhNbukHPYeXIHUKcjqddAQWqO0dLJFo8SspPUxzWfMOsA0teLbSARqD0r3ViMVVbx7X+zWGcRnPLbB6Fz6Z9h1PsDVpWD30xfExITMMti3LA92ua/UJB/mrLNfhSZa4ac7xCv2Tsn7XdySYBz3bknmBMk+zsdPYA+1dFwmDS0oS2oVV6AaAVUbm7N4WGVj6733jE9eb0j5Llq+ArnDTjX+3ua/K39QKWiit2JIprEYdbilXUMraEESD8qepKDm23ti/Z7hQzw7gJtmW7Eckjow7Hx8K1m6W2DftFXM3LRyv7jqrfMfqDTm9myxiMM6xJUZ1/iTWPmJHzrIbsbRy4qy/RbylI8BuZJ1/MP1NR66WSNeJWb6uPv5h0ilpKWrEZDWA3q2txrrJ1t2jAExLj1OD+7MD3BPitjtvHcCxcuflXT+I6KPqRXPti7KN7E2bbnMq/ePHRguuvnnKj51LnmZ1SPlTgiI3efhpN0t21RRfuKMzw1sESba9R1/EfNaoCgClrelIrGoYWtNp3JaKKK7ckNUW8m7y4hcyAC6o0b8w7o0dQf8Air2kIrm1YtGpexMxO4cz2JtQ4a4rjRWIS8pmQBPUH8Sz1Haa6WrTWA3t2eLWKJVdMSkk9gyaMOvdSp+taTc3HcXDKCZNom2fgvpPzUqanwzNbTjlRmiLVjJC+oooqpMKKKKAooooCiiigK55vveH2p5/w7CH6s7A/pFdCNYLfSx/3c9A2H6zE5XII99GH1qb1Mf45Uen+pDU7sWMmDw69YtJr55RrVpVPulfz4OyZkquRu3MhKt+oNXNb18Qxt5lF2lh3uWnW3cNp2BC3FAYqexhhB+FUF2yDdS7cNvi2UNsXSwGUMeZ5WBqAOXprWoNZGx/ZrhkuD1G0RdNy0xLC49wghie2USABA6eK7hyvtgbOOHsJba410qCWuMZLliWJ1+NWNN4ewEVVXooCjUnQCBqdTpTleBDXKtuWFGIxKx6blwmB/mIGP0zfpXVCa5LtXEZrl+4JbPcuRGnLqin5BQPnUnqvbH3Vem7Wn7OnbEu58PZYd7aH/xFTqi7NtZLVtYjKiCPEKARUqqo8JZ8kNcr3luZsRiiNDnKfIWlt6foa6pXMd5sKVxWKAE58rgHpzWgJEa+oN8xU/qfbH3Uen934dKsW8qgeAB9NKcqPs/EC5aRx+NVb6iakTVEeE8+S0UmavCXgSQCCVMH2PWD8q9DlJUVMXN17ZEZQrKfKmQfoR+opnGXTbu2mmEbMjCdNRmVvbVSP5hQTmFcmww4bWxPNZxAQa9VS9wgfnB0966tdvAKWJ0ALfIa1yvZltrj2Cety5bYwCZluI0+DIJPipPUea/dV6fxb7Os0tea9VWlZ3fu4BhYInPctL/5hv8A4mqjcS1/3F0zottVX3DXGMx26RVzvxZzYN9PS1ttOoC3FJP0mqTcy+VxTqYGe39SrTr7wx6e9S37Zq/ZVT6Nvu3dFIKWqkoooooCikomgye/6clhvF3Kf4WRiTPaMtN/2fvriV/DnRl/mU//AFFG/wDfngWwRqXeD+6oE+55jpTu4OHIW+x/FcAGkaKg7fOpP3+38Kv2O/8ALWUUUVWlFFFFAUUUUBRRRQIazO/WDLWBdQS1kkn+BhD6d+x+Vac03cthgQRIIgg9weori9eVZh1W3G0Sxm420uG74diYf7y2THWOdBB8Q3zNbauZbY2U2DuhQSFibDiMwIEQCfxCdR3A+NXuD/tBQZbd1Lhu5MxyLmQgELnzTyiSNKwxZNf47eW2Wm/118NhQaxmI35uknh2AqwYa4XkERqVRTpAuHrPIRUDEbz4twQSLc5v7tGBAAb8ysc0jrr6G0qpO6CWqixe+dhGZVz3Ssg8NZUMCBkLmFUyw6nWsNesFjL8R2k6uzOf8QaSkLMAaQJyGNRLF10tAZuUEtkAESJM5FFudcx9P+cpI5SabiO8mpntC321vZfdWAIQOALaoHBOYqRmeA3oMkcnq0Jg1F3e2QLt6ymrcM5nJJIyJ01PWXyj61AS2xHEgh4HDUAZQXjMvQAszadOwjQV0LdXYRw6Fn/vLsFv3QBogPeNZPcmo99a/bxCz6NNT5lerXqkFLViMkVj9+sNlKXhoCOCx8EtNsn2zZhP7wrY1G2hglvW2tuJVwVPz7j3HX5VnkpzrMO6W42iWd3H2l92bDxmtyyazNsnST5BJHwg1eG+wv5DGV0JX+JTzD30YGueYi2+ExBE5b1uHVtAtxAQoYnvI0I7VYbQ3vN65hzaFxHw9wNeTIpVrZADw5PphgZE/DSs8OTf6beWmXHr9dfDZG6y4jKTy3ElR4ZDzD5hgY9jUBtrW7OP4LND4pAyLB5mtyHM9PRk+lZnbW3Gv3LVzh5Dhm4lty13xDC5aVAGGXiTrINsio2M2tiLxDXWgrnICJlCSrgiSrN+Eg82uRtOlUMGz2oLy4mxcti3wgLi4gsSrKkZgV7EZlE/GqTeva2Fxdk2Wt3L2oZcgKqGVlyzdYhV1ZdD1B6GazdzChpLKzE5vVLGPvBAJQx+HQaSw08+MTeCsFAzM5OVBCkrLZmEpyJDNroPvE0018mdRuXsd+x3eDal/FLw2fKtzRLdstaUIChm5m5nAQjlOUHiAaxV7ujguLiTd6rZDAE6S7gRA6aLP1FUOEwbO6po125PQBV5hJhRoF7n4fCukbD2SuFsraXtJJ6ZmJkmB7/pUlJ6uTn8QpvHSpx+ZWAFLRRViVHxuGFxGRujqVPzEVzGzeuWcQjfjw7xcBPaMrCO+ZCCPjXVSKyG+OxOuIQToBeAEnKvS4B3ZR+g9qmz0mYi1fMN8NoiZrbxLU4XErcRXUyrAEHyDrT1c72DvR9lHMDcs3IYZNSk9WA/IevsSatn39zLNqw8mI4hgFTBzHIGIEEHpPWQIrTHki8bcZMc45011ec1YLE744t5AFu0CAZCu7KMoJ5mXLE5tcvS21V2LxVy7rce6dCeriBznoqDpl1GoPDYRzQdWboO0duWrEZyZbooEk1nNp76XHAGGQrMS11SG1GirbJGVsxQc5HrGhrM/ZwJASJzCAO33ggEW9JHL41Gh71uL2pDoFRjbdnm6mXLAOb8vKhzsSw0MgdVmuL3isbl3Wk2ns9YHawv3L9w3eMVyoOYs7QNeoGQM88oAjSurbvbO+z4dLZ9QEt35mJZtfiax26W6tu7cTEBQqWmlCoH3hGmpjVRA+fwroYrHDXczeflrmtGopHwWiiiqU4ooooCiiigKKKKApKWigibQ2al9ClxQQfqD2IPY+9YHbW6l2zJYG9bHRwOZP4lGoOg5h47V0iisr4q38tKZJp4cdt2y0cF0ZSTGZc/NoBzDooygdJMkSK9w3ThqJnuupgjrw9SZEg66tzcxrebT2VaZyb+H0mVu2ZzD+IJzA++o+FRMPupg7pPCv3NeoF6Tp/FJFY8M0eLNueKfMMXig7GJS1mmeUXGPr/ABQAuj6yGMga9akYDA8R2SwDcdiTcIMwWk8zRCDppPaIrandPBWea5qO/FuEqSO5UmCanYfGrlCYS1KjoQMlofzRr8ga96N7e+x1q19kK3YexLVi6gvvbfFOpdU5ZUDRii9THdq1IFV+G2SA4u3Ia6J5/EiCq+F9vmdasRVFaxWNQmtabTuRRRRXTwUhpaSgrtrbEt4lYcaicrDqp8j/AI6Vz3bu7L2tLq8g9N5JgHsx/FbM+8HTWup0hSsr4q37/LSmSa9vhyDhuB92yOAJlgujCIJYDmAK9IBMnm1odmIMW11H5gY9QE/d69VERPq5uaulY3dbDXTma2A3XMhKE/ErE1DG49kNIe8B+XiEj6kZv1rHhmjtEtupinzVgMQly4CRCKScxyqzSC2skQPW3ZjrIYHrO2Lsh7rN9nUnM0td/DqDOa4fWQfHw0rdYbdDDIQeHmI6cQtcj4ZiauFSOmgHiveja3vtt51q1+nXSp2Fu6mFWRzXCIZ/9lH4VntVuKKKorWKxqE8zMzuS0UUV08FIwpaKDG7wbnEkvhvxGWtyAJj1ISND+70NYPE4V7V1RaGS4zg3LbjoAQWfhHQeldQQWjrXbYqJjdlWr397bR9I5lB08A9RU9sPfdZ03rm7atG4cgxuPNgot1Um6yop0HNA5mGXQHKNJnVuY5tPeO2iba81sDMVX80FiwVyBbE6FSe/Xm5jXQsTuBhmIjiLlJIC3GgEiOjSKVtxbDLDm63SJuMIiPyx4rzjl/l7yxd+zme0dmXLghrsXC4ZVVVAbKxOUIMxYkMdTmIma3Gxd1HvBWv5ktgaWzo7ezwBlX26n2rWYDY9mwPuraJ5IGp+LdTUyK9jDud3nbycuo1WNG8Ph1RQqAKo0AAgD4DtTkUUtUMBRRRQFFFFAUUUUBRRRQFFFFB5LUmavRrCXcBeHEC8ZeIzSy2mGUcRm1g8+mQAzoJoNzNR8Ts+3c/vEVvioP6xNZS8bzXC/BuqxayxcK0FVVM9sDrBYMZ9qLGHuGOOl25F5boPCcZQZzp1OggUGotbJsoZW0gPkKKlishZa6GSbd45WBDZG5AHYssd86kD2qRsA3UdVuLeK8O2oLK2hGYtnJ6gEgA/Cg1IpaKKAooooCiiigKKav3gilmMBQST7DrUBtvKACyuJkkECVQRznX06jpQWlEVUJvHbLKomS7p0gAoQsn90kiD3psb1WsxGohA5JKgwyhhClsx0PiKC7oqqubdylQ1q4MwY65eXJq083jXSa8ftLbys/NlCs4MeoLGYKOpIzAUFxRUTBbRS9myEnKQDp5Ab/QipdAUUUUBRRRQFFIaq8ftJ0uqq5QCAeaZckxkQjv36GgtaKzS7xXuWER8zLIWQVBFxmQ6n7xQg8TPSmsFvPduAsAh0MWwDnEWBdDNrMFjl6dTQaqis8233LwpQJ2dpIchUJtqR+KWYfy9Kb/AOt30L5wjDNcVYVhARkGZtekOSemi0GlorL4jee6ig5AwyOc4DQWFwIjACeRp+VaW28j/wDH9aD3RRRQFFFFAUUUUBSTS03eWVI8gigU3APFKbgFY9t3bxa0xuC8EW2pzcPQqrKxEoV7jXrUl9gPcN4XHS4LrLcynXhkXOg66FNO3Sg03EHmgOKpdr7GS40qLYYWbyAmJBYKEI8AQ3wmoFjd65ba2y3lCWnziIVXnKpBCwqwobsZLUGpLAUZxWUv7uXSsBldYeFY/ie5nPqBUrEaEeY7V6u7svwXEozvcV20WCqn05mU5h/FMUGpzj2pOKPIrPYTYLcZL2ZYGQQMnRbZXR1WYzfhEKfFM391m4SLnQMty5cZmRCCWS4FBBXmgsup10oNTmpQ1Ze7u9cdXVWC5kIDhiWYFQAhPWFgkN5+dWe72zblhGF187O7OWk9489OnSgtqKKKAoqPjcatlczmFlVnwWIUT4EkVAw+8tq5cyJJiTm0ywCwOs6+lugoLHE2M6ssxmBEwD19jpVL+yhIAN+4Y7lUk9OUmNV0GnTSpdjeBHNrIrsL05WCjKMphs0mRFeL+8iIXDJcGR1SSFAJbVcpLaiNaCNc3TDTmunVXU8lv0u2dh0/MAa9XN1yzsxvvzABhkt5SAIHLl8f6VIG81khjLclsXWGXXKfbuf+RS/tHazBRmObuBp0Bnr01HmgYG7bQB9ocwGElUJ5xDSSNZFNpunAI4zwRljJbgAxMaaTAJ+FSLG89t+DAf78ZkBCjSQJPN+8PJotb02mW4wDxaUsZA1AJXTXrI6GKB/ZuyDZZzxGYXCWIKqBmMS3KPYVYiqh95basqsHBZVboNAxMTDT2PSaLm89lAC5ZQxyjMPKs6tp2Kq0UFxRTGDxQu20uLOW4qsJ0MMARI7GDT9AUk1B2tjzZCFUL5rioQvWGnUajx5qkwu9btxCygBELBMvMTEgTn0MwIyn40GpNQ8TsmzdbNctoxAiWAP+tV2F2rduHDkZVFzOLqsrFlZAcwmRHTuKZxm1sRba4BlYLdS2uW2xbK1viEwXGYgSO1BZfs5hv8m3/SKBu7huvAtz/AKphvZcIIW1JyIVJkK1wlcyT00V179Z8V7ubzvIIUBSziGmTlOWImR06wf96C1/ZzDf5Fv+gUv7PYf/ACLf9IqrXb90fZgwAN4MzckRDWwFg3OWQ5116emvOD3ivNh79xk5rVoXFUrlksjMBlzmRoIMiZOgigtf2dw3+Rb/AKRU3DYVbahUAVR0AEAd+lZ//rl9b2QpIAUHkiSUZyJznKYAgQZ81Fx29920ki0tyVc8paA2TMiGAdQ0K3xmg19LTWHfMqk9wD9RTtAUUUUBRRRQFeLySpHkEV7rxeWVIHUg0GU2fuxet2iuYS6m2dRCqUtrmGVQCZtkx+91p5t1mLs2fR3L6AKR98LghlALcoA1JiPem7m6T8Owqsv3Nsg6RmcshYg/hMK3N11py/sLEFXyMEclCHzHnZbgfiMI0IUZY1kUEYbqXmNzOyNxVILgLIlmJ0ZCRow0mPYirI7uE2RaLCBf4hOVdVBJjJlyA9NIimH3cuPhrVlnGZLjuzHnmeJl0brqy6e1Qk3UvHOrZYfh8+bMYXJmUysn0nvGtBOx+xr11bloFUttcNwOCS3TRMmkc0az2qON1rxu3Ha4PvFvwsmFa8Fk/DlHbzUm7u9cW+122VHZB0gC0EXm8BgTl6a0mH2FdUW1crdFuVDMzKRJDcSBqWiV6/PWKD0dgXGwq2MwtnMCxUA6DUQFVBqwXtUbae7N67zBlJZ7bOjTlYIoEDxJntrPtTr7tlUK20TW5eYrmKjnYm08x1QdB70h3bucW5cziXzFSNCGyIEJaJK5lJK9BINBdbJwhtpDQJZmCj0oCfQvsKmxUfBWMihfyjrMyTqT9ZqTQFFFFBX7cZBZZrltripDlVAJ5DmBhiAQCKoMTdwdo3CwdWAKvaBAMNbN08oaIysehitDtm6q2LhdGdMjZ1WJywc3Vl7T3qrvW8PecpctMDcYByYEObMBCysTPC8ae9An2zD2LaXltlVLsEVcmjMObQPlAIQmJ69tabO1MNddwUZjnBg5SGdCEUBc2nqA1ABp1MdZWEuo6LavZA10qw4htl/VnJPI3fzTezcRhsU7LbtkHUl5UEl8t2RlfPMuCDGh6UBbwuF5QtpyzgqcvrVRFtgxBnKCoECemlRBiMI0XBbuAG6xhSsFiZJKi5pqvTQ+1O2dtYN0LDPFhFc+oEi4x5G15yWWSD31rziPs1tXU27xtoEuSHGUi6zIuWbnpJnQwKCZhbWGuMuVWT7GMqn0jKp8A/udwDTVm7gwuXIUF/LaKnTNm51LQTMz1OsNXnB7Vwy3HC23zXFlpZWEFDcygByQInoI6UYQYO5OVSxVrScxzFTcK5IkysQB7RFB6xeOwss7Wmm21u3ICjUMyqFlhlEkzMSD4ijDYTDXm4RtuYAbmMgQsBAQxMBWgaRqYJqzfd+y2YkHnZWJDt1ViwjXlEk6e9O4bY9u2+cA5oiSxPYCYJ6mBJoJWHsBEVV0VQFA9gIH6U7SCloK/bl90tFrWXMsHmUsImOgI11n5VR7S269rPFkZkc2+LkXKQEDac4MyToYHvV7tjFG2gIgSygsRIQHqxHcf81VYjbVwSAqmFJy5TLfdF+L/BmAWI70Ei5tZkSywQ3Dczk5AoPKpaYz5e0eo0xgds3LvZAxVjEElCqgh211VpgdPnTdnat5nUALbCuqOMk9bXEYqdNJ0B96MPt+4yEsgsk3IzMpgWyua2xHefT8aBMdtq5Zw9hyFLXJLQgA9BYKAzjUwBM/LtTeG25dZxmtCC3LKQY4pt8jZiWMDWQsadZqeuJuk3pysEto9tckasGMSTJjL4HWo1jbd52A4YUMbZBg6JeaEn94AMWHuKDydtMeHK23zSQQpi1orc09Mvcjr7VIx22Xt3CoRWQDmIBnLw2ckaawY08T3qM2179u1Jt8UlMQ3IgWDbcKsgt0Ik6SfapWNx163cuQA6KtkhAnMTcuFGGctGgE/OgtcBc4lu25Al1VjHkqD/vTwsAdAO56Dv1rPJt66b9tCpthmuCCEnluhAJz/l10zVpRQIBS0UUBRRRQFFFFAUhpabvqSCB1II/SgXOKC4rK7N3Vu2lYO63ZFkBXLZWW0HXI2h5SGXsdRqKe/Zli6FuG6rbyNm1PpcAAEdOYdx6ekxAaXNSZxVE2754VhLbC1wldSUAAJZMugiOuvmoOE3XuKt1CyDiwDcX1ZZBYegGYHdj3oNYGFJxBVRs7YoS5xHFtnNq2jPlGZiucMxMfiBH0qtvbnAhQvDTJxSAFXVncMvVdIURmEEdqDVF6Q3BWdubuXGdmN3R7i3I1BQpmCZSOvKVmfBqH+yd0iHa2cyhXbUkmZIAK+nvBJHTTvQa7OKOIKzWK3bY3bpXh5blrhqdAy/d5NALfSddGA9qes7uFLD2lZeZ0cGAohShgqoAB5SNOveg0AavVVGwtlPYzB2zDLaVOpICKQQSeup6+Kt6BvEWA6srCVYEEeQRBqP8A9MTicSObzJjQZZyzExpPWplFBFOz0LZionPxP5suSf6RFNYLY1qyxa2Cs9RmYr0UaKTA0UfSp9FBWWt3bCem0vUHyCV6SO8Sa93NiWipTLClUXQkcttiyAEHSCTVhRQQU2PbH4ZPkklvTk9RM+nSmxu/ZC5QmUAKJVmU8rZl5gQZDazVlRQN2bIQACdPJLH6kzXuKWigKKKKCr3g2qcNbV8ucF1Vh3yn1EeTHaq7C7xu/ABtgG6hLNqyo5zZFJ00JU9x1FaQik4Y8UGYXeO6GtB+H94jOYB7MVgS+mg96TCbzuVzXbYA6kQQf7o3QAsmewB7z0rTmyD1A06adKOGKCm2Zt8XGC3MttigJVjDZwzIywfcD61dBaQ2RMwJ+Ar1QJFGWvVFB4NseK9ClooCiiigKKKKAooooCmsSTlOX1QYnpPaadooM9h9k30w5tcQFhcRlua+nMjtpJPXP3rxb2fftmVGeTckcSPUltQ+v7yuY960cURQZvB7FvpbdS8ylpUJZpGUktmPxmDSpsa7lxYGhvK4TmnVs5BmNBzKNdRHitJFFBnNk7DuWypYmAzsVzDzNocumkv08jxUe/u1dNy6y3I4xuA/uq7KQREFjlBAEiDWrooMrd2NfY8wGfhovFDRlKhgwC9eaRXpNgXmt3lusrcYAga8jLoADPTIB2GtaeKWgzb7DuBuWModinMRwgWUhh55QRHvT+yNlXbNwFmzLlcRmJIZ7mcxP4YAjxrV7RFAlLRRQFFFFAUUUUBRRRQFFFFAUUUUBRRRQFFFFAUUUUBRRRQFFFFAUUUUBRRRQFFFFAUUUUH/2Q=="/>
          <p:cNvSpPr>
            <a:spLocks noChangeAspect="1" noChangeArrowheads="1"/>
          </p:cNvSpPr>
          <p:nvPr/>
        </p:nvSpPr>
        <p:spPr bwMode="auto">
          <a:xfrm>
            <a:off x="63500" y="-15398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D:\Users\mhinkel\AppData\Local\Temp\SNAGHTML937715.PNG"/>
          <p:cNvPicPr>
            <a:picLocks noChangeAspect="1" noChangeArrowheads="1"/>
          </p:cNvPicPr>
          <p:nvPr/>
        </p:nvPicPr>
        <p:blipFill>
          <a:blip r:embed="rId2">
            <a:extLst>
              <a:ext uri="{28A0092B-C50C-407E-A947-70E740481C1C}">
                <a14:useLocalDpi xmlns:a14="http://schemas.microsoft.com/office/drawing/2010/main" xmlns=""/>
              </a:ext>
            </a:extLst>
          </a:blip>
          <a:srcRect/>
          <a:stretch>
            <a:fillRect/>
          </a:stretch>
        </p:blipFill>
        <p:spPr bwMode="auto">
          <a:xfrm>
            <a:off x="2288408" y="2323421"/>
            <a:ext cx="6515100" cy="3038476"/>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Line 1043"/>
          <p:cNvSpPr>
            <a:spLocks noChangeShapeType="1"/>
          </p:cNvSpPr>
          <p:nvPr/>
        </p:nvSpPr>
        <p:spPr bwMode="auto">
          <a:xfrm>
            <a:off x="5985164" y="2234045"/>
            <a:ext cx="1042013" cy="748921"/>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3" name="Text Box 1036"/>
          <p:cNvSpPr txBox="1">
            <a:spLocks noChangeArrowheads="1"/>
          </p:cNvSpPr>
          <p:nvPr/>
        </p:nvSpPr>
        <p:spPr bwMode="auto">
          <a:xfrm>
            <a:off x="4478775" y="1833931"/>
            <a:ext cx="169448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EP replacement </a:t>
            </a:r>
            <a:br>
              <a:rPr lang="en-US" sz="1600" dirty="0" smtClean="0">
                <a:latin typeface="Arial" pitchFamily="34" charset="0"/>
                <a:cs typeface="Arial" pitchFamily="34" charset="0"/>
              </a:rPr>
            </a:br>
            <a:r>
              <a:rPr lang="en-US" sz="1600" dirty="0" smtClean="0">
                <a:latin typeface="Arial" pitchFamily="34" charset="0"/>
                <a:cs typeface="Arial" pitchFamily="34" charset="0"/>
              </a:rPr>
              <a:t>by </a:t>
            </a:r>
            <a:r>
              <a:rPr lang="en-US" sz="1600" dirty="0" err="1" smtClean="0">
                <a:latin typeface="Arial" pitchFamily="34" charset="0"/>
                <a:cs typeface="Arial" pitchFamily="34" charset="0"/>
              </a:rPr>
              <a:t>baghouse</a:t>
            </a:r>
            <a:endParaRPr lang="en-US" sz="1600" dirty="0"/>
          </a:p>
        </p:txBody>
      </p:sp>
      <p:sp>
        <p:nvSpPr>
          <p:cNvPr id="25" name="Line 1043"/>
          <p:cNvSpPr>
            <a:spLocks noChangeShapeType="1"/>
          </p:cNvSpPr>
          <p:nvPr/>
        </p:nvSpPr>
        <p:spPr bwMode="auto">
          <a:xfrm flipH="1" flipV="1">
            <a:off x="8072505" y="2982966"/>
            <a:ext cx="479995" cy="2256779"/>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7" name="Line 1043"/>
          <p:cNvSpPr>
            <a:spLocks noChangeShapeType="1"/>
          </p:cNvSpPr>
          <p:nvPr/>
        </p:nvSpPr>
        <p:spPr bwMode="auto">
          <a:xfrm flipH="1" flipV="1">
            <a:off x="5545956" y="4843702"/>
            <a:ext cx="2664449" cy="792088"/>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6" name="Text Box 1036"/>
          <p:cNvSpPr txBox="1">
            <a:spLocks noChangeArrowheads="1"/>
          </p:cNvSpPr>
          <p:nvPr/>
        </p:nvSpPr>
        <p:spPr bwMode="auto">
          <a:xfrm>
            <a:off x="5025008" y="1052736"/>
            <a:ext cx="252028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err="1" smtClean="0">
                <a:latin typeface="Arial" pitchFamily="34" charset="0"/>
                <a:cs typeface="Arial" pitchFamily="34" charset="0"/>
              </a:rPr>
              <a:t>Baghouse</a:t>
            </a:r>
            <a:r>
              <a:rPr lang="en-US" sz="1600" dirty="0" smtClean="0">
                <a:latin typeface="Arial" pitchFamily="34" charset="0"/>
                <a:cs typeface="Arial" pitchFamily="34" charset="0"/>
              </a:rPr>
              <a:t> enlargement</a:t>
            </a:r>
            <a:r>
              <a:rPr lang="en-US" sz="1600" dirty="0"/>
              <a:t/>
            </a:r>
            <a:br>
              <a:rPr lang="en-US" sz="1600" dirty="0"/>
            </a:br>
            <a:r>
              <a:rPr lang="en-US" sz="1600" dirty="0" smtClean="0"/>
              <a:t>Bag replacement</a:t>
            </a:r>
            <a:endParaRPr lang="en-US" sz="1600" dirty="0" smtClean="0">
              <a:latin typeface="Arial" pitchFamily="34" charset="0"/>
              <a:cs typeface="Arial" pitchFamily="34" charset="0"/>
            </a:endParaRPr>
          </a:p>
        </p:txBody>
      </p:sp>
      <p:sp>
        <p:nvSpPr>
          <p:cNvPr id="37" name="Line 1043"/>
          <p:cNvSpPr>
            <a:spLocks noChangeShapeType="1"/>
          </p:cNvSpPr>
          <p:nvPr/>
        </p:nvSpPr>
        <p:spPr bwMode="auto">
          <a:xfrm>
            <a:off x="6609185" y="1639693"/>
            <a:ext cx="759634" cy="1343273"/>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8" name="Line 1043"/>
          <p:cNvSpPr>
            <a:spLocks noChangeShapeType="1"/>
          </p:cNvSpPr>
          <p:nvPr/>
        </p:nvSpPr>
        <p:spPr bwMode="auto">
          <a:xfrm flipH="1">
            <a:off x="2504432" y="1702489"/>
            <a:ext cx="504056" cy="1035968"/>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9" name="Line 1043"/>
          <p:cNvSpPr>
            <a:spLocks noChangeShapeType="1"/>
          </p:cNvSpPr>
          <p:nvPr/>
        </p:nvSpPr>
        <p:spPr bwMode="auto">
          <a:xfrm>
            <a:off x="3476336" y="1702489"/>
            <a:ext cx="315448" cy="934423"/>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0" name="Text Box 1036"/>
          <p:cNvSpPr txBox="1">
            <a:spLocks noChangeArrowheads="1"/>
          </p:cNvSpPr>
          <p:nvPr/>
        </p:nvSpPr>
        <p:spPr bwMode="auto">
          <a:xfrm>
            <a:off x="1992615" y="1115989"/>
            <a:ext cx="2384284"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Water injection in </a:t>
            </a:r>
            <a:br>
              <a:rPr lang="en-US" sz="1600" dirty="0" smtClean="0">
                <a:latin typeface="Arial" pitchFamily="34" charset="0"/>
                <a:cs typeface="Arial" pitchFamily="34" charset="0"/>
              </a:rPr>
            </a:br>
            <a:r>
              <a:rPr lang="en-US" sz="1600" dirty="0" smtClean="0">
                <a:latin typeface="Arial" pitchFamily="34" charset="0"/>
                <a:cs typeface="Arial" pitchFamily="34" charset="0"/>
              </a:rPr>
              <a:t>top stage or downcomer</a:t>
            </a:r>
            <a:endParaRPr lang="en-GB" sz="1600" dirty="0"/>
          </a:p>
        </p:txBody>
      </p:sp>
      <p:sp>
        <p:nvSpPr>
          <p:cNvPr id="41" name="Line 1043"/>
          <p:cNvSpPr>
            <a:spLocks noChangeShapeType="1"/>
          </p:cNvSpPr>
          <p:nvPr/>
        </p:nvSpPr>
        <p:spPr bwMode="auto">
          <a:xfrm flipV="1">
            <a:off x="2593731" y="4018895"/>
            <a:ext cx="1177966" cy="799290"/>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4" name="Text Box 1036"/>
          <p:cNvSpPr txBox="1">
            <a:spLocks noChangeArrowheads="1"/>
          </p:cNvSpPr>
          <p:nvPr/>
        </p:nvSpPr>
        <p:spPr bwMode="auto">
          <a:xfrm>
            <a:off x="8210406" y="5239746"/>
            <a:ext cx="1369583" cy="833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Fan &amp; motor </a:t>
            </a:r>
            <a:br>
              <a:rPr lang="en-US" sz="1600" dirty="0" smtClean="0">
                <a:latin typeface="Arial" pitchFamily="34" charset="0"/>
                <a:cs typeface="Arial" pitchFamily="34" charset="0"/>
              </a:rPr>
            </a:br>
            <a:r>
              <a:rPr lang="en-US" sz="1600" dirty="0" smtClean="0">
                <a:latin typeface="Arial" pitchFamily="34" charset="0"/>
                <a:cs typeface="Arial" pitchFamily="34" charset="0"/>
              </a:rPr>
              <a:t>upgrade or</a:t>
            </a:r>
            <a:br>
              <a:rPr lang="en-US" sz="1600" dirty="0" smtClean="0">
                <a:latin typeface="Arial" pitchFamily="34" charset="0"/>
                <a:cs typeface="Arial" pitchFamily="34" charset="0"/>
              </a:rPr>
            </a:br>
            <a:r>
              <a:rPr lang="en-US" sz="1600" dirty="0" smtClean="0">
                <a:latin typeface="Arial" pitchFamily="34" charset="0"/>
                <a:cs typeface="Arial" pitchFamily="34" charset="0"/>
              </a:rPr>
              <a:t>replacement</a:t>
            </a:r>
            <a:endParaRPr lang="en-US" sz="1600" dirty="0"/>
          </a:p>
        </p:txBody>
      </p:sp>
      <p:sp>
        <p:nvSpPr>
          <p:cNvPr id="45" name="Line 1043"/>
          <p:cNvSpPr>
            <a:spLocks noChangeShapeType="1"/>
          </p:cNvSpPr>
          <p:nvPr/>
        </p:nvSpPr>
        <p:spPr bwMode="auto">
          <a:xfrm flipV="1">
            <a:off x="2432720" y="3028050"/>
            <a:ext cx="1328101" cy="400949"/>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6" name="Text Box 1036"/>
          <p:cNvSpPr txBox="1">
            <a:spLocks noChangeArrowheads="1"/>
          </p:cNvSpPr>
          <p:nvPr/>
        </p:nvSpPr>
        <p:spPr bwMode="auto">
          <a:xfrm>
            <a:off x="249548" y="3214271"/>
            <a:ext cx="2183172"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False air reduction</a:t>
            </a:r>
            <a:endParaRPr lang="en-GB" sz="1600" dirty="0"/>
          </a:p>
        </p:txBody>
      </p:sp>
      <p:sp>
        <p:nvSpPr>
          <p:cNvPr id="48" name="Line 1043"/>
          <p:cNvSpPr>
            <a:spLocks noChangeShapeType="1"/>
          </p:cNvSpPr>
          <p:nvPr/>
        </p:nvSpPr>
        <p:spPr bwMode="auto">
          <a:xfrm flipV="1">
            <a:off x="2504432" y="3868209"/>
            <a:ext cx="1253848" cy="136484"/>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49" name="Text Box 1036"/>
          <p:cNvSpPr txBox="1">
            <a:spLocks noChangeArrowheads="1"/>
          </p:cNvSpPr>
          <p:nvPr/>
        </p:nvSpPr>
        <p:spPr bwMode="auto">
          <a:xfrm>
            <a:off x="844562" y="3715550"/>
            <a:ext cx="166133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Optimization</a:t>
            </a:r>
            <a:br>
              <a:rPr lang="en-US" sz="1600" dirty="0" smtClean="0">
                <a:latin typeface="Arial" pitchFamily="34" charset="0"/>
                <a:cs typeface="Arial" pitchFamily="34" charset="0"/>
              </a:rPr>
            </a:br>
            <a:r>
              <a:rPr lang="en-US" sz="1600" dirty="0" smtClean="0">
                <a:latin typeface="Arial" pitchFamily="34" charset="0"/>
                <a:cs typeface="Arial" pitchFamily="34" charset="0"/>
              </a:rPr>
              <a:t>gas conditioning</a:t>
            </a:r>
            <a:endParaRPr lang="en-GB" sz="1600" dirty="0"/>
          </a:p>
        </p:txBody>
      </p:sp>
      <p:sp>
        <p:nvSpPr>
          <p:cNvPr id="50" name="Text Box 1036"/>
          <p:cNvSpPr txBox="1">
            <a:spLocks noChangeArrowheads="1"/>
          </p:cNvSpPr>
          <p:nvPr/>
        </p:nvSpPr>
        <p:spPr bwMode="auto">
          <a:xfrm>
            <a:off x="406666" y="4843702"/>
            <a:ext cx="2451610" cy="5869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US" sz="1600" dirty="0" smtClean="0">
                <a:latin typeface="Arial" pitchFamily="34" charset="0"/>
                <a:cs typeface="Arial" pitchFamily="34" charset="0"/>
              </a:rPr>
              <a:t>Upgrade or replacement </a:t>
            </a:r>
            <a:br>
              <a:rPr lang="en-US" sz="1600" dirty="0" smtClean="0">
                <a:latin typeface="Arial" pitchFamily="34" charset="0"/>
                <a:cs typeface="Arial" pitchFamily="34" charset="0"/>
              </a:rPr>
            </a:br>
            <a:r>
              <a:rPr lang="en-US" sz="1600" dirty="0" smtClean="0">
                <a:latin typeface="Arial" pitchFamily="34" charset="0"/>
                <a:cs typeface="Arial" pitchFamily="34" charset="0"/>
              </a:rPr>
              <a:t>of nozzles &amp; pump</a:t>
            </a:r>
            <a:endParaRPr lang="en-GB" sz="1600" dirty="0"/>
          </a:p>
        </p:txBody>
      </p:sp>
      <p:sp>
        <p:nvSpPr>
          <p:cNvPr id="24" name="Line 1043"/>
          <p:cNvSpPr>
            <a:spLocks noChangeShapeType="1"/>
          </p:cNvSpPr>
          <p:nvPr/>
        </p:nvSpPr>
        <p:spPr bwMode="auto">
          <a:xfrm flipV="1">
            <a:off x="5097015" y="4867154"/>
            <a:ext cx="368437" cy="613098"/>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a:p>
        </p:txBody>
      </p:sp>
      <p:sp>
        <p:nvSpPr>
          <p:cNvPr id="26" name="Text Box 1036"/>
          <p:cNvSpPr txBox="1">
            <a:spLocks noChangeArrowheads="1"/>
          </p:cNvSpPr>
          <p:nvPr/>
        </p:nvSpPr>
        <p:spPr bwMode="auto">
          <a:xfrm>
            <a:off x="4088904" y="5481938"/>
            <a:ext cx="2265724" cy="3407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On-line fan balancing</a:t>
            </a:r>
            <a:endParaRPr lang="en-GB" sz="1600" dirty="0"/>
          </a:p>
        </p:txBody>
      </p:sp>
      <p:sp>
        <p:nvSpPr>
          <p:cNvPr id="29" name="Text Box 1036"/>
          <p:cNvSpPr txBox="1">
            <a:spLocks noChangeArrowheads="1"/>
          </p:cNvSpPr>
          <p:nvPr/>
        </p:nvSpPr>
        <p:spPr bwMode="auto">
          <a:xfrm>
            <a:off x="7459882" y="1052736"/>
            <a:ext cx="2185235" cy="14487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accent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spcAft>
                <a:spcPct val="0"/>
              </a:spcAft>
            </a:pPr>
            <a:r>
              <a:rPr lang="en-GB" sz="1600" dirty="0" smtClean="0"/>
              <a:t>Protective coating / </a:t>
            </a:r>
            <a:r>
              <a:rPr lang="en-US" sz="1600" dirty="0"/>
              <a:t>Selective use of </a:t>
            </a:r>
            <a:br>
              <a:rPr lang="en-US" sz="1600" dirty="0"/>
            </a:br>
            <a:r>
              <a:rPr lang="en-US" sz="1600" dirty="0"/>
              <a:t>high alloy steel</a:t>
            </a:r>
            <a:br>
              <a:rPr lang="en-US" sz="1600" dirty="0"/>
            </a:br>
            <a:r>
              <a:rPr lang="en-US" sz="1600" dirty="0"/>
              <a:t>(e.g. filter cages)</a:t>
            </a:r>
          </a:p>
          <a:p>
            <a:pPr algn="ctr">
              <a:spcBef>
                <a:spcPct val="50000"/>
              </a:spcBef>
              <a:spcAft>
                <a:spcPct val="0"/>
              </a:spcAft>
            </a:pPr>
            <a:endParaRPr lang="en-GB" sz="1600" dirty="0"/>
          </a:p>
        </p:txBody>
      </p:sp>
      <p:sp>
        <p:nvSpPr>
          <p:cNvPr id="30" name="Line 1043"/>
          <p:cNvSpPr>
            <a:spLocks noChangeShapeType="1"/>
          </p:cNvSpPr>
          <p:nvPr/>
        </p:nvSpPr>
        <p:spPr bwMode="auto">
          <a:xfrm>
            <a:off x="8210405" y="2093495"/>
            <a:ext cx="415003" cy="543418"/>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31" name="Line 1043"/>
          <p:cNvSpPr>
            <a:spLocks noChangeShapeType="1"/>
          </p:cNvSpPr>
          <p:nvPr/>
        </p:nvSpPr>
        <p:spPr bwMode="auto">
          <a:xfrm flipH="1">
            <a:off x="7459881" y="2127409"/>
            <a:ext cx="612623" cy="855557"/>
          </a:xfrm>
          <a:prstGeom prst="line">
            <a:avLst/>
          </a:prstGeom>
          <a:noFill/>
          <a:ln w="25400">
            <a:solidFill>
              <a:schemeClr val="tx1"/>
            </a:solidFill>
            <a:round/>
            <a:headEnd/>
            <a:tailEnd type="oval"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90000" tIns="46800" rIns="90000" bIns="46800" anchor="ctr">
            <a:spAutoFit/>
          </a:bodyPr>
          <a:lstStyle/>
          <a:p>
            <a:endParaRPr lang="en-US" sz="1600"/>
          </a:p>
        </p:txBody>
      </p:sp>
      <p:sp>
        <p:nvSpPr>
          <p:cNvPr id="2" name="Footer Placeholder 1"/>
          <p:cNvSpPr>
            <a:spLocks noGrp="1"/>
          </p:cNvSpPr>
          <p:nvPr>
            <p:ph type="ftr" sz="quarter" idx="10"/>
          </p:nvPr>
        </p:nvSpPr>
        <p:spPr/>
        <p:txBody>
          <a:bodyPr/>
          <a:lstStyle/>
          <a:p>
            <a:r>
              <a:rPr lang="en-US" smtClean="0"/>
              <a:t>SPREAD Course 2016, Settat</a:t>
            </a:r>
            <a:endParaRPr lang="en-US" dirty="0"/>
          </a:p>
        </p:txBody>
      </p:sp>
    </p:spTree>
    <p:extLst>
      <p:ext uri="{BB962C8B-B14F-4D97-AF65-F5344CB8AC3E}">
        <p14:creationId xmlns:p14="http://schemas.microsoft.com/office/powerpoint/2010/main" xmlns="" val="27757411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5" grpId="0" animBg="1"/>
      <p:bldP spid="27" grpId="0" animBg="1"/>
      <p:bldP spid="36" grpId="0"/>
      <p:bldP spid="37" grpId="0" animBg="1"/>
      <p:bldP spid="38" grpId="0" animBg="1"/>
      <p:bldP spid="39" grpId="0" animBg="1"/>
      <p:bldP spid="40" grpId="0"/>
      <p:bldP spid="41" grpId="0" animBg="1"/>
      <p:bldP spid="44" grpId="0"/>
      <p:bldP spid="45" grpId="0" animBg="1"/>
      <p:bldP spid="46" grpId="0"/>
      <p:bldP spid="48" grpId="0" animBg="1"/>
      <p:bldP spid="49" grpId="0"/>
      <p:bldP spid="50" grpId="0"/>
      <p:bldP spid="24" grpId="0" animBg="1"/>
      <p:bldP spid="26" grpId="0"/>
      <p:bldP spid="29" grpId="0"/>
      <p:bldP spid="30" grpId="0" animBg="1"/>
      <p:bldP spid="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9" y="1124743"/>
            <a:ext cx="8497068" cy="5112544"/>
          </a:xfrm>
        </p:spPr>
        <p:txBody>
          <a:bodyPr/>
          <a:lstStyle/>
          <a:p>
            <a:pPr marL="270000" lvl="1" indent="-270000">
              <a:spcBef>
                <a:spcPts val="576"/>
              </a:spcBef>
              <a:buSzTx/>
              <a:buFont typeface="Arial" pitchFamily="34" charset="0"/>
              <a:buChar char="•"/>
            </a:pPr>
            <a:r>
              <a:rPr lang="en-US" sz="2000" dirty="0" smtClean="0"/>
              <a:t>High kiln availability is a pre-requisite for high TSR!</a:t>
            </a:r>
          </a:p>
          <a:p>
            <a:pPr marL="270000" lvl="1" indent="-270000">
              <a:spcBef>
                <a:spcPts val="576"/>
              </a:spcBef>
              <a:buSzTx/>
              <a:buFont typeface="Arial" pitchFamily="34" charset="0"/>
              <a:buChar char="•"/>
            </a:pPr>
            <a:r>
              <a:rPr lang="en-US" sz="2000" dirty="0" smtClean="0"/>
              <a:t>Increase in heat consumption ≠ production loss, if the main bottlenecks of the kiln system are properly addressed</a:t>
            </a:r>
          </a:p>
          <a:p>
            <a:pPr marL="270000" lvl="1" indent="-270000">
              <a:spcBef>
                <a:spcPts val="576"/>
              </a:spcBef>
              <a:buSzTx/>
              <a:buFont typeface="Arial" pitchFamily="34" charset="0"/>
              <a:buChar char="•"/>
            </a:pPr>
            <a:r>
              <a:rPr lang="en-US" sz="2000" dirty="0" smtClean="0"/>
              <a:t>Definition of the required kiln </a:t>
            </a:r>
            <a:r>
              <a:rPr lang="en-US" sz="2000" dirty="0" smtClean="0">
                <a:sym typeface="Wingdings" pitchFamily="2" charset="2"/>
              </a:rPr>
              <a:t>optimization measures and required kiln modifications needs to be an integral part of </a:t>
            </a:r>
          </a:p>
          <a:p>
            <a:pPr lvl="1"/>
            <a:r>
              <a:rPr lang="en-US" sz="2000" dirty="0" smtClean="0">
                <a:sym typeface="Wingdings" pitchFamily="2" charset="2"/>
              </a:rPr>
              <a:t>each Plant Master Plan </a:t>
            </a:r>
          </a:p>
          <a:p>
            <a:pPr lvl="1"/>
            <a:r>
              <a:rPr lang="en-US" sz="2000" dirty="0" smtClean="0">
                <a:sym typeface="Wingdings" pitchFamily="2" charset="2"/>
              </a:rPr>
              <a:t>each AFR CAPEX Project</a:t>
            </a:r>
          </a:p>
          <a:p>
            <a:r>
              <a:rPr lang="en-US" sz="2000" dirty="0" smtClean="0"/>
              <a:t>The Process Performance Engineer is the key person to master the challenges by AFR.</a:t>
            </a:r>
          </a:p>
          <a:p>
            <a:endParaRPr lang="en-US" sz="2000" dirty="0" smtClean="0"/>
          </a:p>
          <a:p>
            <a:endParaRPr lang="en-US" sz="2000" dirty="0" smtClean="0"/>
          </a:p>
        </p:txBody>
      </p:sp>
      <p:sp>
        <p:nvSpPr>
          <p:cNvPr id="4" name="Title 3"/>
          <p:cNvSpPr>
            <a:spLocks noGrp="1"/>
          </p:cNvSpPr>
          <p:nvPr>
            <p:ph type="title"/>
          </p:nvPr>
        </p:nvSpPr>
        <p:spPr/>
        <p:txBody>
          <a:bodyPr/>
          <a:lstStyle/>
          <a:p>
            <a:r>
              <a:rPr lang="en-US" dirty="0" smtClean="0"/>
              <a:t>Key Messages</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52</a:t>
            </a:fld>
            <a:endParaRPr lang="en-US" noProof="0" dirty="0"/>
          </a:p>
        </p:txBody>
      </p:sp>
    </p:spTree>
    <p:extLst>
      <p:ext uri="{BB962C8B-B14F-4D97-AF65-F5344CB8AC3E}">
        <p14:creationId xmlns:p14="http://schemas.microsoft.com/office/powerpoint/2010/main" xmlns="" val="8634165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AFR fuel categories and feed-points</a:t>
            </a:r>
          </a:p>
          <a:p>
            <a:r>
              <a:rPr lang="en-US" dirty="0" smtClean="0"/>
              <a:t>Problematic AFR properties and kiln impacts</a:t>
            </a:r>
          </a:p>
          <a:p>
            <a:r>
              <a:rPr lang="en-US" dirty="0" smtClean="0"/>
              <a:t>Optimizations / modifications to mitigate AFR impacts</a:t>
            </a:r>
          </a:p>
          <a:p>
            <a:pPr lvl="1"/>
            <a:r>
              <a:rPr lang="en-US" dirty="0" smtClean="0"/>
              <a:t>Kiln</a:t>
            </a:r>
          </a:p>
          <a:p>
            <a:pPr lvl="1"/>
            <a:r>
              <a:rPr lang="en-US" dirty="0" smtClean="0"/>
              <a:t>Precalciner/preheater</a:t>
            </a:r>
          </a:p>
          <a:p>
            <a:pPr lvl="1"/>
            <a:r>
              <a:rPr lang="en-US" dirty="0" smtClean="0"/>
              <a:t>Exhaust gas handling system</a:t>
            </a:r>
          </a:p>
          <a:p>
            <a:r>
              <a:rPr lang="en-US" b="1" dirty="0" smtClean="0"/>
              <a:t>Checklist for AFR assessment (co-processing focus) and main findings</a:t>
            </a:r>
          </a:p>
          <a:p>
            <a:r>
              <a:rPr lang="en-US" dirty="0" smtClean="0"/>
              <a:t>Challenges and Solutions in kiln operation</a:t>
            </a:r>
          </a:p>
          <a:p>
            <a:endParaRPr lang="en-US" dirty="0" smtClean="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53</a:t>
            </a:fld>
            <a:endParaRPr lang="en-US" noProof="0" dirty="0"/>
          </a:p>
        </p:txBody>
      </p:sp>
    </p:spTree>
    <p:extLst>
      <p:ext uri="{BB962C8B-B14F-4D97-AF65-F5344CB8AC3E}">
        <p14:creationId xmlns:p14="http://schemas.microsoft.com/office/powerpoint/2010/main" xmlns="" val="1384015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052736"/>
            <a:ext cx="8785223" cy="5112544"/>
          </a:xfrm>
        </p:spPr>
        <p:txBody>
          <a:bodyPr/>
          <a:lstStyle/>
          <a:p>
            <a:r>
              <a:rPr lang="en-US" sz="2000" dirty="0" smtClean="0"/>
              <a:t>Heat and mass balance</a:t>
            </a:r>
          </a:p>
          <a:p>
            <a:r>
              <a:rPr lang="en-US" sz="2000" dirty="0" smtClean="0"/>
              <a:t>Burner check, kiln shell scanner (coating profile)</a:t>
            </a:r>
          </a:p>
          <a:p>
            <a:r>
              <a:rPr lang="en-US" sz="2000" dirty="0" smtClean="0"/>
              <a:t>Precalciner/Preheater</a:t>
            </a:r>
          </a:p>
          <a:p>
            <a:pPr lvl="1"/>
            <a:r>
              <a:rPr lang="en-US" sz="1800" dirty="0" smtClean="0"/>
              <a:t>Preheater assessment (Preheater Tool), p and T profile, false air</a:t>
            </a:r>
          </a:p>
          <a:p>
            <a:pPr lvl="1"/>
            <a:r>
              <a:rPr lang="en-US" sz="1800" dirty="0" smtClean="0"/>
              <a:t>Installed air blasters (working?), cleaning/CARDOX ports </a:t>
            </a:r>
            <a:r>
              <a:rPr lang="en-US" sz="1800" dirty="0" smtClean="0">
                <a:sym typeface="Wingdings" panose="05000000000000000000" pitchFamily="2" charset="2"/>
              </a:rPr>
              <a:t></a:t>
            </a:r>
            <a:r>
              <a:rPr lang="en-US" sz="1800" dirty="0" smtClean="0"/>
              <a:t> cleaning routine</a:t>
            </a:r>
          </a:p>
          <a:p>
            <a:pPr lvl="1"/>
            <a:r>
              <a:rPr lang="en-US" sz="1800" dirty="0" smtClean="0"/>
              <a:t>Precalciner gas residence time and orifice velocity</a:t>
            </a:r>
          </a:p>
          <a:p>
            <a:pPr lvl="1"/>
            <a:r>
              <a:rPr lang="en-US" sz="1800" dirty="0" smtClean="0"/>
              <a:t>AFR feed-points</a:t>
            </a:r>
          </a:p>
          <a:p>
            <a:pPr lvl="1"/>
            <a:r>
              <a:rPr lang="en-US" sz="1800" dirty="0" smtClean="0"/>
              <a:t>Tertiary air damper (working? used?)</a:t>
            </a:r>
          </a:p>
          <a:p>
            <a:r>
              <a:rPr lang="en-US" sz="2000" dirty="0" smtClean="0"/>
              <a:t>Cooler</a:t>
            </a:r>
          </a:p>
          <a:p>
            <a:pPr lvl="1"/>
            <a:r>
              <a:rPr lang="en-US" sz="1800" dirty="0" smtClean="0"/>
              <a:t>Efficiency, air distribution and compartment pressure profile</a:t>
            </a:r>
          </a:p>
          <a:p>
            <a:r>
              <a:rPr lang="en-US" sz="2000" dirty="0"/>
              <a:t>Gas analyzers</a:t>
            </a:r>
          </a:p>
          <a:p>
            <a:pPr lvl="1"/>
            <a:r>
              <a:rPr lang="en-US" sz="1800" dirty="0"/>
              <a:t>CO vs O2 at kiln inlet and PH(PC) exit</a:t>
            </a:r>
          </a:p>
          <a:p>
            <a:pPr lvl="1"/>
            <a:r>
              <a:rPr lang="en-US" sz="1800" dirty="0"/>
              <a:t>Trends of CO, O2 and </a:t>
            </a:r>
            <a:r>
              <a:rPr lang="en-US" sz="1800" dirty="0" err="1"/>
              <a:t>NOx</a:t>
            </a:r>
            <a:endParaRPr lang="en-US" sz="1800" dirty="0"/>
          </a:p>
          <a:p>
            <a:pPr lvl="1"/>
            <a:r>
              <a:rPr lang="en-US" sz="1800" dirty="0"/>
              <a:t>Location, availability</a:t>
            </a:r>
          </a:p>
          <a:p>
            <a:r>
              <a:rPr lang="en-US" sz="2000" dirty="0" smtClean="0"/>
              <a:t>Gas handling capacity: ID fan and filter fan reserves (speed, kW, p) in direct/compound operation </a:t>
            </a:r>
          </a:p>
          <a:p>
            <a:r>
              <a:rPr lang="en-US" sz="2000" dirty="0" smtClean="0"/>
              <a:t>TF and AF blending and dosing accuracy. Kiln feed dosing accuracy</a:t>
            </a:r>
          </a:p>
          <a:p>
            <a:endParaRPr lang="en-US" sz="2000" dirty="0" smtClean="0"/>
          </a:p>
        </p:txBody>
      </p:sp>
      <p:sp>
        <p:nvSpPr>
          <p:cNvPr id="4" name="Title 3"/>
          <p:cNvSpPr>
            <a:spLocks noGrp="1"/>
          </p:cNvSpPr>
          <p:nvPr>
            <p:ph type="title"/>
          </p:nvPr>
        </p:nvSpPr>
        <p:spPr/>
        <p:txBody>
          <a:bodyPr/>
          <a:lstStyle/>
          <a:p>
            <a:r>
              <a:rPr lang="en-US" dirty="0"/>
              <a:t>Checklist for technical AFR assessment </a:t>
            </a:r>
            <a:r>
              <a:rPr lang="en-US" dirty="0" smtClean="0"/>
              <a:t/>
            </a:r>
            <a:br>
              <a:rPr lang="en-US" dirty="0" smtClean="0"/>
            </a:br>
            <a:r>
              <a:rPr lang="en-US" dirty="0" smtClean="0"/>
              <a:t>(</a:t>
            </a:r>
            <a:r>
              <a:rPr lang="en-US" dirty="0"/>
              <a:t>co-processing focus)</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54</a:t>
            </a:fld>
            <a:endParaRPr lang="en-US" noProof="0" dirty="0"/>
          </a:p>
        </p:txBody>
      </p:sp>
    </p:spTree>
    <p:extLst>
      <p:ext uri="{BB962C8B-B14F-4D97-AF65-F5344CB8AC3E}">
        <p14:creationId xmlns:p14="http://schemas.microsoft.com/office/powerpoint/2010/main" xmlns="" val="112402411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052736"/>
            <a:ext cx="8785223" cy="5112544"/>
          </a:xfrm>
        </p:spPr>
        <p:txBody>
          <a:bodyPr/>
          <a:lstStyle/>
          <a:p>
            <a:r>
              <a:rPr lang="en-US" sz="2000" dirty="0"/>
              <a:t>Main control loops</a:t>
            </a:r>
          </a:p>
          <a:p>
            <a:pPr lvl="1"/>
            <a:r>
              <a:rPr lang="en-US" sz="1800" dirty="0"/>
              <a:t>PC temperature, cooler </a:t>
            </a:r>
            <a:r>
              <a:rPr lang="en-US" sz="1800" dirty="0" err="1"/>
              <a:t>undergrate</a:t>
            </a:r>
            <a:r>
              <a:rPr lang="en-US" sz="1800" dirty="0"/>
              <a:t> pressure/grate speed, kiln hood </a:t>
            </a:r>
            <a:r>
              <a:rPr lang="en-US" sz="1800" dirty="0" smtClean="0"/>
              <a:t>pressure, fuel compensations AF vs. TF, </a:t>
            </a:r>
            <a:r>
              <a:rPr lang="en-US" sz="1800" dirty="0" smtClean="0">
                <a:solidFill>
                  <a:schemeClr val="bg1">
                    <a:lumMod val="50000"/>
                  </a:schemeClr>
                </a:solidFill>
              </a:rPr>
              <a:t>Bypass </a:t>
            </a:r>
            <a:r>
              <a:rPr lang="en-US" sz="1800" dirty="0">
                <a:solidFill>
                  <a:schemeClr val="bg1">
                    <a:lumMod val="50000"/>
                  </a:schemeClr>
                </a:solidFill>
              </a:rPr>
              <a:t>operation, water injection (T after </a:t>
            </a:r>
            <a:r>
              <a:rPr lang="en-US" sz="1800" dirty="0" smtClean="0">
                <a:solidFill>
                  <a:schemeClr val="bg1">
                    <a:lumMod val="50000"/>
                  </a:schemeClr>
                </a:solidFill>
              </a:rPr>
              <a:t>cond. tower)</a:t>
            </a:r>
            <a:endParaRPr lang="en-US" sz="1800" dirty="0">
              <a:solidFill>
                <a:schemeClr val="bg1">
                  <a:lumMod val="50000"/>
                </a:schemeClr>
              </a:solidFill>
            </a:endParaRPr>
          </a:p>
          <a:p>
            <a:r>
              <a:rPr lang="en-US" sz="2000" dirty="0" smtClean="0"/>
              <a:t>Daily clinker production for last year</a:t>
            </a:r>
          </a:p>
          <a:p>
            <a:r>
              <a:rPr lang="en-US" sz="2000" dirty="0" smtClean="0"/>
              <a:t>Kiln </a:t>
            </a:r>
            <a:r>
              <a:rPr lang="en-US" sz="2000" dirty="0"/>
              <a:t>stop and down-time </a:t>
            </a:r>
            <a:r>
              <a:rPr lang="en-US" sz="2000" dirty="0" err="1"/>
              <a:t>p</a:t>
            </a:r>
            <a:r>
              <a:rPr lang="en-US" sz="2000" dirty="0" err="1" smtClean="0"/>
              <a:t>areto</a:t>
            </a:r>
            <a:r>
              <a:rPr lang="en-US" sz="2000" dirty="0" smtClean="0"/>
              <a:t> </a:t>
            </a:r>
            <a:r>
              <a:rPr lang="en-US" sz="2000" dirty="0"/>
              <a:t>(process related stops)</a:t>
            </a:r>
          </a:p>
          <a:p>
            <a:r>
              <a:rPr lang="en-US" sz="2000" dirty="0" smtClean="0"/>
              <a:t>Main process parameters in periods with highest TSR</a:t>
            </a:r>
          </a:p>
          <a:p>
            <a:r>
              <a:rPr lang="en-US" sz="2000" dirty="0" smtClean="0"/>
              <a:t>Quality </a:t>
            </a:r>
            <a:r>
              <a:rPr lang="en-US" sz="2000" dirty="0"/>
              <a:t>parameters</a:t>
            </a:r>
          </a:p>
          <a:p>
            <a:pPr lvl="1"/>
            <a:r>
              <a:rPr lang="en-US" sz="1800" dirty="0" smtClean="0"/>
              <a:t>Traditional fuel </a:t>
            </a:r>
            <a:r>
              <a:rPr lang="en-US" sz="1800" dirty="0"/>
              <a:t>fineness control</a:t>
            </a:r>
          </a:p>
          <a:p>
            <a:pPr lvl="1"/>
            <a:r>
              <a:rPr lang="en-US" sz="1800" dirty="0" err="1" smtClean="0"/>
              <a:t>Kilnfeed</a:t>
            </a:r>
            <a:r>
              <a:rPr lang="en-US" sz="1800" dirty="0" smtClean="0"/>
              <a:t> </a:t>
            </a:r>
            <a:r>
              <a:rPr lang="en-US" sz="1800" dirty="0"/>
              <a:t>and clinker uniformity (LS, SR, AR, </a:t>
            </a:r>
            <a:r>
              <a:rPr lang="en-US" sz="1800" dirty="0" err="1"/>
              <a:t>freelime</a:t>
            </a:r>
            <a:r>
              <a:rPr lang="en-US" sz="1800" dirty="0"/>
              <a:t>)</a:t>
            </a:r>
          </a:p>
          <a:p>
            <a:pPr lvl="1"/>
            <a:r>
              <a:rPr lang="en-US" sz="1800" dirty="0"/>
              <a:t>Fuel properties (average and fluctuations</a:t>
            </a:r>
            <a:r>
              <a:rPr lang="en-US" sz="1800" dirty="0" smtClean="0"/>
              <a:t>)</a:t>
            </a:r>
          </a:p>
          <a:p>
            <a:pPr lvl="1"/>
            <a:r>
              <a:rPr lang="en-US" sz="1800" dirty="0" smtClean="0"/>
              <a:t>Chlorine input from raw materials</a:t>
            </a:r>
          </a:p>
          <a:p>
            <a:pPr lvl="1"/>
            <a:r>
              <a:rPr lang="en-US" sz="1800" dirty="0" smtClean="0"/>
              <a:t>Hotmeal analyses and frequency</a:t>
            </a:r>
          </a:p>
          <a:p>
            <a:pPr lvl="1"/>
            <a:r>
              <a:rPr lang="en-US" sz="1800" dirty="0" smtClean="0"/>
              <a:t>Clinker appearance (</a:t>
            </a:r>
            <a:r>
              <a:rPr lang="en-US" sz="1800" dirty="0" err="1" smtClean="0"/>
              <a:t>granulometry</a:t>
            </a:r>
            <a:r>
              <a:rPr lang="en-US" sz="1800" dirty="0" smtClean="0"/>
              <a:t>, density, color)</a:t>
            </a:r>
          </a:p>
          <a:p>
            <a:r>
              <a:rPr lang="en-US" sz="2000" dirty="0" smtClean="0"/>
              <a:t>Kiln dust extraction and handling/dosing</a:t>
            </a:r>
          </a:p>
          <a:p>
            <a:r>
              <a:rPr lang="en-US" sz="2000" dirty="0" smtClean="0"/>
              <a:t>A/S/Cl-Balance</a:t>
            </a:r>
          </a:p>
          <a:p>
            <a:r>
              <a:rPr lang="en-US" sz="2000" dirty="0" smtClean="0"/>
              <a:t>AFR permits, PEP</a:t>
            </a:r>
            <a:endParaRPr lang="en-US" sz="2000" dirty="0"/>
          </a:p>
          <a:p>
            <a:endParaRPr lang="en-US" sz="2000" dirty="0" smtClean="0"/>
          </a:p>
          <a:p>
            <a:endParaRPr lang="en-US" sz="2000" dirty="0"/>
          </a:p>
        </p:txBody>
      </p:sp>
      <p:sp>
        <p:nvSpPr>
          <p:cNvPr id="4" name="Title 3"/>
          <p:cNvSpPr>
            <a:spLocks noGrp="1"/>
          </p:cNvSpPr>
          <p:nvPr>
            <p:ph type="title"/>
          </p:nvPr>
        </p:nvSpPr>
        <p:spPr/>
        <p:txBody>
          <a:bodyPr/>
          <a:lstStyle/>
          <a:p>
            <a:r>
              <a:rPr lang="en-US" dirty="0" smtClean="0"/>
              <a:t>Checklist for technical AFR assessment (cont.)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55</a:t>
            </a:fld>
            <a:endParaRPr lang="en-US" noProof="0" dirty="0"/>
          </a:p>
        </p:txBody>
      </p:sp>
    </p:spTree>
    <p:extLst>
      <p:ext uri="{BB962C8B-B14F-4D97-AF65-F5344CB8AC3E}">
        <p14:creationId xmlns:p14="http://schemas.microsoft.com/office/powerpoint/2010/main" xmlns="" val="2255553931"/>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sz="1800" b="1" dirty="0" smtClean="0"/>
              <a:t>Inadequate/inaccurate traditional fuel preparation and dosing</a:t>
            </a:r>
          </a:p>
          <a:p>
            <a:pPr lvl="1"/>
            <a:r>
              <a:rPr lang="en-US" sz="1600" dirty="0" smtClean="0"/>
              <a:t>Pre-blending of different coals, </a:t>
            </a:r>
            <a:r>
              <a:rPr lang="en-US" sz="1600" dirty="0" err="1" smtClean="0"/>
              <a:t>petcoke</a:t>
            </a:r>
            <a:r>
              <a:rPr lang="en-US" sz="1600" dirty="0" smtClean="0"/>
              <a:t> and charcoal.</a:t>
            </a:r>
          </a:p>
          <a:p>
            <a:pPr lvl="1"/>
            <a:r>
              <a:rPr lang="en-US" sz="1600" dirty="0" smtClean="0"/>
              <a:t>Uncontrolled fuel fineness (also sampling) and dosing fluctuations. On-line calibration not working (off-set between present value and set-point).</a:t>
            </a:r>
          </a:p>
          <a:p>
            <a:r>
              <a:rPr lang="en-US" sz="1800" b="1" dirty="0" smtClean="0"/>
              <a:t>Inefficient Combustion</a:t>
            </a:r>
          </a:p>
          <a:p>
            <a:pPr lvl="1"/>
            <a:r>
              <a:rPr lang="en-US" sz="1600" dirty="0" smtClean="0"/>
              <a:t>Minimum O2 levels are not respected.</a:t>
            </a:r>
          </a:p>
          <a:p>
            <a:pPr lvl="1"/>
            <a:r>
              <a:rPr lang="en-US" sz="1600" dirty="0" smtClean="0"/>
              <a:t>Low availability or not trustworthy signal and of kiln inlet analyzer.</a:t>
            </a:r>
          </a:p>
          <a:p>
            <a:pPr lvl="1"/>
            <a:r>
              <a:rPr lang="en-US" sz="1600" dirty="0" smtClean="0"/>
              <a:t>Tertiary air damper not working (not adjustable anymore).</a:t>
            </a:r>
          </a:p>
          <a:p>
            <a:r>
              <a:rPr lang="en-US" sz="1800" b="1" dirty="0" smtClean="0"/>
              <a:t>Main kiln control loops are not well-tuned</a:t>
            </a:r>
            <a:r>
              <a:rPr lang="en-US" sz="1800" dirty="0" smtClean="0"/>
              <a:t> </a:t>
            </a:r>
          </a:p>
          <a:p>
            <a:pPr lvl="1"/>
            <a:r>
              <a:rPr lang="en-US" sz="1600" dirty="0" smtClean="0"/>
              <a:t>PC temperature, </a:t>
            </a:r>
            <a:r>
              <a:rPr lang="en-US" sz="1600" dirty="0"/>
              <a:t>cooler </a:t>
            </a:r>
            <a:r>
              <a:rPr lang="en-US" sz="1600" dirty="0" err="1"/>
              <a:t>undergrate</a:t>
            </a:r>
            <a:r>
              <a:rPr lang="en-US" sz="1600" dirty="0"/>
              <a:t> </a:t>
            </a:r>
            <a:r>
              <a:rPr lang="en-US" sz="1600" dirty="0" smtClean="0"/>
              <a:t>pressure and grate speed, kiln hood pressure, ID fan speed.</a:t>
            </a:r>
          </a:p>
          <a:p>
            <a:r>
              <a:rPr lang="en-US" sz="1800" dirty="0" smtClean="0"/>
              <a:t>Kiln operation fluctuations: coal mill on/off, raw mill on/off (water injection in conditioning tower)</a:t>
            </a:r>
          </a:p>
          <a:p>
            <a:r>
              <a:rPr lang="en-US" sz="1800" b="1" dirty="0" smtClean="0"/>
              <a:t>False air !!!</a:t>
            </a:r>
          </a:p>
          <a:p>
            <a:r>
              <a:rPr lang="en-US" sz="1800" b="1" dirty="0" smtClean="0"/>
              <a:t>Insufficient exhaust gas handling capacity</a:t>
            </a:r>
            <a:r>
              <a:rPr lang="en-US" sz="1800" dirty="0" smtClean="0"/>
              <a:t>: ID fan, filter fan</a:t>
            </a:r>
          </a:p>
          <a:p>
            <a:r>
              <a:rPr lang="en-US" sz="1800" b="1" dirty="0" smtClean="0"/>
              <a:t>Low kiln availability</a:t>
            </a:r>
            <a:r>
              <a:rPr lang="en-US" sz="1800" dirty="0" smtClean="0"/>
              <a:t>: many unplanned stops (MTBF)</a:t>
            </a:r>
          </a:p>
        </p:txBody>
      </p:sp>
      <p:sp>
        <p:nvSpPr>
          <p:cNvPr id="4" name="Title 3"/>
          <p:cNvSpPr>
            <a:spLocks noGrp="1"/>
          </p:cNvSpPr>
          <p:nvPr>
            <p:ph type="title"/>
          </p:nvPr>
        </p:nvSpPr>
        <p:spPr/>
        <p:txBody>
          <a:bodyPr/>
          <a:lstStyle/>
          <a:p>
            <a:r>
              <a:rPr lang="en-US" dirty="0" smtClean="0"/>
              <a:t>Many causes limiting co-processing capacity are </a:t>
            </a:r>
            <a:r>
              <a:rPr lang="en-US" dirty="0" smtClean="0">
                <a:solidFill>
                  <a:srgbClr val="FF0000"/>
                </a:solidFill>
              </a:rPr>
              <a:t>general deficiencies in kiln operation</a:t>
            </a:r>
            <a:r>
              <a:rPr lang="en-US" dirty="0" smtClean="0"/>
              <a:t> (not directly related to AFR)</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56</a:t>
            </a:fld>
            <a:endParaRPr lang="en-US" noProof="0" dirty="0"/>
          </a:p>
        </p:txBody>
      </p:sp>
    </p:spTree>
    <p:extLst>
      <p:ext uri="{BB962C8B-B14F-4D97-AF65-F5344CB8AC3E}">
        <p14:creationId xmlns:p14="http://schemas.microsoft.com/office/powerpoint/2010/main" xmlns="" val="227552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a:xfrm>
            <a:off x="560388" y="1052736"/>
            <a:ext cx="8785223" cy="5256584"/>
          </a:xfrm>
        </p:spPr>
        <p:txBody>
          <a:bodyPr>
            <a:noAutofit/>
          </a:bodyPr>
          <a:lstStyle/>
          <a:p>
            <a:r>
              <a:rPr lang="en-US" sz="1600" b="1" dirty="0">
                <a:solidFill>
                  <a:srgbClr val="FF0000"/>
                </a:solidFill>
              </a:rPr>
              <a:t>AF dosing fluctuations</a:t>
            </a:r>
          </a:p>
          <a:p>
            <a:pPr lvl="1"/>
            <a:r>
              <a:rPr lang="en-US" sz="1400" dirty="0"/>
              <a:t>Feed starvations (detection of blockages </a:t>
            </a:r>
            <a:r>
              <a:rPr lang="en-US" sz="1400" dirty="0">
                <a:sym typeface="Wingdings" panose="05000000000000000000" pitchFamily="2" charset="2"/>
              </a:rPr>
              <a:t> cameras</a:t>
            </a:r>
            <a:r>
              <a:rPr lang="en-US" sz="1400" dirty="0"/>
              <a:t>), only volumetric dosing, </a:t>
            </a:r>
            <a:r>
              <a:rPr lang="en-US" sz="1400" dirty="0" smtClean="0"/>
              <a:t>bad feed </a:t>
            </a:r>
            <a:r>
              <a:rPr lang="en-US" sz="1400" dirty="0"/>
              <a:t>rate </a:t>
            </a:r>
            <a:r>
              <a:rPr lang="en-US" sz="1400" dirty="0" smtClean="0"/>
              <a:t>controller.</a:t>
            </a:r>
            <a:endParaRPr lang="en-US" sz="1600" b="1" dirty="0" smtClean="0"/>
          </a:p>
          <a:p>
            <a:r>
              <a:rPr lang="en-US" sz="1600" b="1" dirty="0"/>
              <a:t>Not adequate AF preparation</a:t>
            </a:r>
          </a:p>
          <a:p>
            <a:pPr lvl="1"/>
            <a:r>
              <a:rPr lang="en-US" sz="1400" dirty="0"/>
              <a:t>Inhomogeneous </a:t>
            </a:r>
            <a:r>
              <a:rPr lang="en-US" sz="1400" dirty="0" smtClean="0"/>
              <a:t>blend (NCV fluctuation), </a:t>
            </a:r>
            <a:r>
              <a:rPr lang="en-US" sz="1400" dirty="0"/>
              <a:t>oversize material causing blockages (shredding, screening</a:t>
            </a:r>
            <a:r>
              <a:rPr lang="en-US" sz="1400" dirty="0" smtClean="0"/>
              <a:t>).</a:t>
            </a:r>
            <a:endParaRPr lang="en-US" sz="1400" dirty="0"/>
          </a:p>
          <a:p>
            <a:pPr lvl="1"/>
            <a:r>
              <a:rPr lang="en-US" sz="1400" dirty="0"/>
              <a:t>No agreement of AF properties between </a:t>
            </a:r>
            <a:r>
              <a:rPr lang="en-US" sz="1400" dirty="0" err="1"/>
              <a:t>Geocycle</a:t>
            </a:r>
            <a:r>
              <a:rPr lang="en-US" sz="1400" dirty="0"/>
              <a:t> and </a:t>
            </a:r>
            <a:r>
              <a:rPr lang="en-US" sz="1400" dirty="0" smtClean="0"/>
              <a:t>plant. No </a:t>
            </a:r>
            <a:r>
              <a:rPr lang="en-US" sz="1400" dirty="0"/>
              <a:t>acceptance criteria for direct </a:t>
            </a:r>
            <a:r>
              <a:rPr lang="en-US" sz="1400" dirty="0" smtClean="0"/>
              <a:t>deliveries.</a:t>
            </a:r>
            <a:endParaRPr lang="en-US" sz="1600" b="1" dirty="0" smtClean="0"/>
          </a:p>
          <a:p>
            <a:r>
              <a:rPr lang="en-US" sz="1600" b="1" dirty="0" smtClean="0"/>
              <a:t>Inefficient Combustion</a:t>
            </a:r>
          </a:p>
          <a:p>
            <a:pPr lvl="1"/>
            <a:r>
              <a:rPr lang="en-US" sz="1400" dirty="0" smtClean="0"/>
              <a:t>O2 levels are not adjusted (increased) when using AF.</a:t>
            </a:r>
          </a:p>
          <a:p>
            <a:pPr lvl="1"/>
            <a:r>
              <a:rPr lang="en-US" sz="1400" dirty="0" smtClean="0"/>
              <a:t>Precalciner orifice design not correct (coarse AF fall-through to kiln inlet).</a:t>
            </a:r>
          </a:p>
          <a:p>
            <a:r>
              <a:rPr lang="en-US" sz="1600" b="1" dirty="0"/>
              <a:t>Surpassing </a:t>
            </a:r>
            <a:r>
              <a:rPr lang="en-US" sz="1600" b="1" dirty="0" smtClean="0"/>
              <a:t>of kiln system combustion limits for certain feed-points</a:t>
            </a:r>
          </a:p>
          <a:p>
            <a:pPr lvl="1"/>
            <a:r>
              <a:rPr lang="en-US" sz="1400" dirty="0" smtClean="0"/>
              <a:t>Excessive TSR at kiln inlet. Too fine material fed to kiln inlet/riser duct (combustion in cyclone).</a:t>
            </a:r>
          </a:p>
          <a:p>
            <a:pPr lvl="1"/>
            <a:r>
              <a:rPr lang="en-US" sz="1400" dirty="0" smtClean="0"/>
              <a:t>Small precalciner (low residence time not sufficient for complete combustion).</a:t>
            </a:r>
          </a:p>
          <a:p>
            <a:r>
              <a:rPr lang="en-US" sz="1600" b="1" dirty="0" smtClean="0"/>
              <a:t>Incorrect traditional fuel compensation</a:t>
            </a:r>
            <a:endParaRPr lang="en-US" sz="1600" dirty="0" smtClean="0"/>
          </a:p>
          <a:p>
            <a:pPr lvl="1"/>
            <a:r>
              <a:rPr lang="en-US" sz="1400" dirty="0" smtClean="0"/>
              <a:t>Too slow, too extreme or not enough compensation in case of AF feed rate changes or failures.</a:t>
            </a:r>
          </a:p>
          <a:p>
            <a:r>
              <a:rPr lang="en-US" sz="1600" b="1" dirty="0" smtClean="0"/>
              <a:t>High Cl inputs</a:t>
            </a:r>
          </a:p>
          <a:p>
            <a:r>
              <a:rPr lang="en-US" sz="1600" b="1" dirty="0" smtClean="0"/>
              <a:t>Inefficient and inadequate cleaning as build-up situation becomes more critical</a:t>
            </a:r>
          </a:p>
          <a:p>
            <a:pPr lvl="1"/>
            <a:r>
              <a:rPr lang="en-US" sz="1400" dirty="0" smtClean="0"/>
              <a:t>Low </a:t>
            </a:r>
            <a:r>
              <a:rPr lang="en-US" sz="1400" dirty="0"/>
              <a:t>h</a:t>
            </a:r>
            <a:r>
              <a:rPr lang="en-US" sz="1400" dirty="0" smtClean="0"/>
              <a:t>otmeal sampling frequency and no clear instruction what to do if SO3 and Cl surpass critical levels.</a:t>
            </a:r>
          </a:p>
          <a:p>
            <a:pPr lvl="1"/>
            <a:r>
              <a:rPr lang="en-US" sz="1400" dirty="0" smtClean="0"/>
              <a:t>Not sufficient air blasters (not working air blasters).</a:t>
            </a:r>
          </a:p>
          <a:p>
            <a:r>
              <a:rPr lang="en-US" sz="1600" b="1" dirty="0" smtClean="0"/>
              <a:t>Insufficient exhaust gas handling capacity</a:t>
            </a:r>
            <a:r>
              <a:rPr lang="en-US" sz="1600" dirty="0" smtClean="0"/>
              <a:t>: ID fan, filter fan</a:t>
            </a:r>
          </a:p>
          <a:p>
            <a:r>
              <a:rPr lang="en-US" sz="1600" b="1" dirty="0" smtClean="0"/>
              <a:t>Poor kiln feed and clinker uniformity </a:t>
            </a:r>
            <a:r>
              <a:rPr lang="en-US" sz="1600" dirty="0">
                <a:sym typeface="Wingdings" panose="05000000000000000000" pitchFamily="2" charset="2"/>
              </a:rPr>
              <a:t>(</a:t>
            </a:r>
            <a:r>
              <a:rPr lang="en-US" sz="1600" dirty="0" smtClean="0">
                <a:sym typeface="Wingdings" panose="05000000000000000000" pitchFamily="2" charset="2"/>
              </a:rPr>
              <a:t>e.g. free lime, C3S, LSF fluctuations)</a:t>
            </a:r>
          </a:p>
          <a:p>
            <a:pPr lvl="1"/>
            <a:r>
              <a:rPr lang="en-US" sz="1400" dirty="0" smtClean="0">
                <a:sym typeface="Wingdings" panose="05000000000000000000" pitchFamily="2" charset="2"/>
              </a:rPr>
              <a:t>Additional fluctuation by AF ash input prevents increasing feed rates</a:t>
            </a:r>
          </a:p>
          <a:p>
            <a:pPr lvl="1"/>
            <a:r>
              <a:rPr lang="en-US" sz="1400" dirty="0" smtClean="0">
                <a:sym typeface="Wingdings" panose="05000000000000000000" pitchFamily="2" charset="2"/>
              </a:rPr>
              <a:t>High ash input by AF may require increase use of high grade limestone that is costly</a:t>
            </a:r>
            <a:endParaRPr lang="en-US" sz="1400" dirty="0" smtClean="0"/>
          </a:p>
        </p:txBody>
      </p:sp>
      <p:sp>
        <p:nvSpPr>
          <p:cNvPr id="4" name="Title 3"/>
          <p:cNvSpPr>
            <a:spLocks noGrp="1"/>
          </p:cNvSpPr>
          <p:nvPr>
            <p:ph type="title"/>
          </p:nvPr>
        </p:nvSpPr>
        <p:spPr/>
        <p:txBody>
          <a:bodyPr/>
          <a:lstStyle/>
          <a:p>
            <a:r>
              <a:rPr lang="en-US" dirty="0" smtClean="0"/>
              <a:t>Dosing fluctuations of solid AF is often the major limiting factor to increase TSR</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57</a:t>
            </a:fld>
            <a:endParaRPr lang="en-US" noProof="0" dirty="0"/>
          </a:p>
        </p:txBody>
      </p:sp>
    </p:spTree>
    <p:extLst>
      <p:ext uri="{BB962C8B-B14F-4D97-AF65-F5344CB8AC3E}">
        <p14:creationId xmlns:p14="http://schemas.microsoft.com/office/powerpoint/2010/main" xmlns="" val="300523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AFR fuel categories and feed-points</a:t>
            </a:r>
          </a:p>
          <a:p>
            <a:r>
              <a:rPr lang="en-US" dirty="0" smtClean="0"/>
              <a:t>Problematic AFR properties and kiln impacts</a:t>
            </a:r>
          </a:p>
          <a:p>
            <a:r>
              <a:rPr lang="en-US" dirty="0" smtClean="0"/>
              <a:t>Optimizations / modifications to mitigate AFR impacts</a:t>
            </a:r>
          </a:p>
          <a:p>
            <a:pPr lvl="1"/>
            <a:r>
              <a:rPr lang="en-US" dirty="0" smtClean="0"/>
              <a:t>Kiln</a:t>
            </a:r>
          </a:p>
          <a:p>
            <a:pPr lvl="1"/>
            <a:r>
              <a:rPr lang="en-US" dirty="0" smtClean="0"/>
              <a:t>Precalciner/preheater</a:t>
            </a:r>
          </a:p>
          <a:p>
            <a:pPr lvl="1"/>
            <a:r>
              <a:rPr lang="en-US" dirty="0" smtClean="0"/>
              <a:t>Exhaust gas handling system</a:t>
            </a:r>
          </a:p>
          <a:p>
            <a:r>
              <a:rPr lang="en-US" dirty="0" smtClean="0"/>
              <a:t>Checklist for AFR assessment (co-processing focus) and main findings</a:t>
            </a:r>
          </a:p>
          <a:p>
            <a:r>
              <a:rPr lang="en-US" b="1" dirty="0" smtClean="0"/>
              <a:t>Challenges and Solutions in kiln operation</a:t>
            </a:r>
          </a:p>
          <a:p>
            <a:endParaRPr lang="en-US" dirty="0" smtClean="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58</a:t>
            </a:fld>
            <a:endParaRPr lang="en-US" noProof="0" dirty="0"/>
          </a:p>
        </p:txBody>
      </p:sp>
    </p:spTree>
    <p:extLst>
      <p:ext uri="{BB962C8B-B14F-4D97-AF65-F5344CB8AC3E}">
        <p14:creationId xmlns:p14="http://schemas.microsoft.com/office/powerpoint/2010/main" xmlns="" val="13821323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4"/>
          </p:nvPr>
        </p:nvSpPr>
        <p:spPr/>
        <p:txBody>
          <a:bodyPr/>
          <a:lstStyle/>
          <a:p>
            <a:r>
              <a:rPr lang="en-US" dirty="0" smtClean="0"/>
              <a:t>Slower reacting kiln</a:t>
            </a:r>
          </a:p>
          <a:p>
            <a:r>
              <a:rPr lang="en-US" dirty="0" smtClean="0"/>
              <a:t>Variable </a:t>
            </a:r>
            <a:r>
              <a:rPr lang="en-US" dirty="0"/>
              <a:t>fuel properties and heat </a:t>
            </a:r>
            <a:r>
              <a:rPr lang="en-US" dirty="0" smtClean="0"/>
              <a:t>input</a:t>
            </a:r>
          </a:p>
          <a:p>
            <a:r>
              <a:rPr lang="en-US" dirty="0" smtClean="0"/>
              <a:t>Ambiguous (unclear) burning zone temperature signals</a:t>
            </a:r>
          </a:p>
          <a:p>
            <a:r>
              <a:rPr lang="en-US" dirty="0"/>
              <a:t>Opposed optimization targets for O2 and </a:t>
            </a:r>
            <a:r>
              <a:rPr lang="en-US" dirty="0" smtClean="0"/>
              <a:t>kiln inlet temperature</a:t>
            </a:r>
          </a:p>
          <a:p>
            <a:endParaRPr lang="en-US" dirty="0"/>
          </a:p>
          <a:p>
            <a:pPr>
              <a:buFont typeface="Wingdings" panose="05000000000000000000" pitchFamily="2" charset="2"/>
              <a:buChar char="ü"/>
            </a:pPr>
            <a:r>
              <a:rPr lang="en-US" dirty="0">
                <a:solidFill>
                  <a:schemeClr val="accent1"/>
                </a:solidFill>
              </a:rPr>
              <a:t>Well trained </a:t>
            </a:r>
            <a:r>
              <a:rPr lang="en-US" dirty="0" smtClean="0">
                <a:solidFill>
                  <a:schemeClr val="accent1"/>
                </a:solidFill>
              </a:rPr>
              <a:t>operators</a:t>
            </a:r>
            <a:endParaRPr lang="en-US" dirty="0">
              <a:solidFill>
                <a:schemeClr val="accent1"/>
              </a:solidFill>
            </a:endParaRPr>
          </a:p>
          <a:p>
            <a:pPr>
              <a:buFont typeface="Wingdings" panose="05000000000000000000" pitchFamily="2" charset="2"/>
              <a:buChar char="ü"/>
            </a:pPr>
            <a:r>
              <a:rPr lang="en-US" dirty="0">
                <a:solidFill>
                  <a:schemeClr val="accent1"/>
                </a:solidFill>
              </a:rPr>
              <a:t>Adequate instrumentation and </a:t>
            </a:r>
            <a:r>
              <a:rPr lang="en-US" dirty="0" smtClean="0">
                <a:solidFill>
                  <a:schemeClr val="accent1"/>
                </a:solidFill>
              </a:rPr>
              <a:t>actuators</a:t>
            </a:r>
            <a:endParaRPr lang="en-US" dirty="0">
              <a:solidFill>
                <a:schemeClr val="accent1"/>
              </a:solidFill>
            </a:endParaRPr>
          </a:p>
          <a:p>
            <a:pPr>
              <a:buFont typeface="Wingdings" panose="05000000000000000000" pitchFamily="2" charset="2"/>
              <a:buChar char="ü"/>
            </a:pPr>
            <a:r>
              <a:rPr lang="en-US" dirty="0">
                <a:solidFill>
                  <a:schemeClr val="accent1"/>
                </a:solidFill>
              </a:rPr>
              <a:t>Proper target setting</a:t>
            </a:r>
          </a:p>
          <a:p>
            <a:pPr>
              <a:buFont typeface="Wingdings" panose="05000000000000000000" pitchFamily="2" charset="2"/>
              <a:buChar char="ü"/>
            </a:pPr>
            <a:r>
              <a:rPr lang="en-US" dirty="0" smtClean="0">
                <a:solidFill>
                  <a:schemeClr val="accent1"/>
                </a:solidFill>
              </a:rPr>
              <a:t>Proper </a:t>
            </a:r>
            <a:r>
              <a:rPr lang="en-US" dirty="0">
                <a:solidFill>
                  <a:schemeClr val="accent1"/>
                </a:solidFill>
              </a:rPr>
              <a:t>operation strategy</a:t>
            </a:r>
          </a:p>
          <a:p>
            <a:endParaRPr lang="en-US" dirty="0"/>
          </a:p>
        </p:txBody>
      </p:sp>
      <p:sp>
        <p:nvSpPr>
          <p:cNvPr id="5" name="Title 4"/>
          <p:cNvSpPr>
            <a:spLocks noGrp="1"/>
          </p:cNvSpPr>
          <p:nvPr>
            <p:ph type="title"/>
          </p:nvPr>
        </p:nvSpPr>
        <p:spPr/>
        <p:txBody>
          <a:bodyPr/>
          <a:lstStyle/>
          <a:p>
            <a:r>
              <a:rPr lang="en-US" dirty="0" smtClean="0"/>
              <a:t>Kiln operation challenges and solutions</a:t>
            </a:r>
            <a:endParaRPr lang="en-US" dirty="0"/>
          </a:p>
        </p:txBody>
      </p:sp>
      <p:sp>
        <p:nvSpPr>
          <p:cNvPr id="8" name="Content Placeholder 3"/>
          <p:cNvSpPr txBox="1">
            <a:spLocks/>
          </p:cNvSpPr>
          <p:nvPr/>
        </p:nvSpPr>
        <p:spPr>
          <a:xfrm>
            <a:off x="560512" y="1556792"/>
            <a:ext cx="8785223" cy="5400600"/>
          </a:xfrm>
          <a:prstGeom prst="rect">
            <a:avLst/>
          </a:prstGeom>
        </p:spPr>
        <p:txBody>
          <a:bodyPr vert="horz" lIns="0" tIns="0" rIns="0" bIns="0" rtlCol="0">
            <a:noAutofit/>
          </a:bodyPr>
          <a:lstStyle>
            <a:lvl1pPr marL="270000" indent="-270000" algn="l" defTabSz="914400" rtl="0" eaLnBrk="1" latinLnBrk="0" hangingPunct="1">
              <a:spcBef>
                <a:spcPts val="576"/>
              </a:spcBef>
              <a:buClr>
                <a:srgbClr val="22934B"/>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22934B"/>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22934B"/>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22934B"/>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ü"/>
            </a:pPr>
            <a:endParaRPr lang="en-US" dirty="0">
              <a:solidFill>
                <a:schemeClr val="accent1"/>
              </a:solidFill>
            </a:endParaRP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59</a:t>
            </a:fld>
            <a:endParaRPr lang="en-US" noProof="0" dirty="0"/>
          </a:p>
        </p:txBody>
      </p:sp>
    </p:spTree>
    <p:extLst>
      <p:ext uri="{BB962C8B-B14F-4D97-AF65-F5344CB8AC3E}">
        <p14:creationId xmlns:p14="http://schemas.microsoft.com/office/powerpoint/2010/main" xmlns="" val="224824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nodePh="1">
                                  <p:stCondLst>
                                    <p:cond delay="0"/>
                                  </p:stCondLst>
                                  <p:endCondLst>
                                    <p:cond evt="begin" delay="0">
                                      <p:tn val="37"/>
                                    </p:cond>
                                  </p:endCondLst>
                                  <p:childTnLst>
                                    <p:set>
                                      <p:cBhvr>
                                        <p:cTn id="3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AFR fuel categories and feed-points</a:t>
            </a:r>
          </a:p>
          <a:p>
            <a:r>
              <a:rPr lang="en-US" dirty="0" smtClean="0"/>
              <a:t>Problematic AFR properties and kiln impacts</a:t>
            </a:r>
          </a:p>
          <a:p>
            <a:r>
              <a:rPr lang="en-US" dirty="0" smtClean="0"/>
              <a:t>Optimizations / modifications to mitigate AFR impacts</a:t>
            </a:r>
          </a:p>
          <a:p>
            <a:pPr lvl="1"/>
            <a:r>
              <a:rPr lang="en-US" dirty="0" smtClean="0"/>
              <a:t>Kiln</a:t>
            </a:r>
          </a:p>
          <a:p>
            <a:pPr lvl="1"/>
            <a:r>
              <a:rPr lang="en-US" dirty="0" smtClean="0"/>
              <a:t>Precalciner/preheater</a:t>
            </a:r>
          </a:p>
          <a:p>
            <a:pPr lvl="1"/>
            <a:r>
              <a:rPr lang="en-US" dirty="0" smtClean="0"/>
              <a:t>Exhaust gas handling system</a:t>
            </a:r>
          </a:p>
          <a:p>
            <a:r>
              <a:rPr lang="en-US" dirty="0" smtClean="0"/>
              <a:t>Checklist for AFR assessment (co-processing focus) and main findings</a:t>
            </a:r>
          </a:p>
          <a:p>
            <a:r>
              <a:rPr lang="en-US" dirty="0" smtClean="0"/>
              <a:t>Challenges and Solutions in kiln operation</a:t>
            </a:r>
          </a:p>
          <a:p>
            <a:endParaRPr lang="en-US" dirty="0" smtClean="0"/>
          </a:p>
          <a:p>
            <a:endParaRPr lang="en-US" dirty="0"/>
          </a:p>
        </p:txBody>
      </p:sp>
      <p:sp>
        <p:nvSpPr>
          <p:cNvPr id="4" name="Title 3"/>
          <p:cNvSpPr>
            <a:spLocks noGrp="1"/>
          </p:cNvSpPr>
          <p:nvPr>
            <p:ph type="title"/>
          </p:nvPr>
        </p:nvSpPr>
        <p:spPr/>
        <p:txBody>
          <a:bodyPr/>
          <a:lstStyle/>
          <a:p>
            <a:r>
              <a:rPr lang="en-US" dirty="0" smtClean="0"/>
              <a:t>Content</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6</a:t>
            </a:fld>
            <a:endParaRPr lang="en-US" noProof="0" dirty="0"/>
          </a:p>
        </p:txBody>
      </p:sp>
    </p:spTree>
    <p:extLst>
      <p:ext uri="{BB962C8B-B14F-4D97-AF65-F5344CB8AC3E}">
        <p14:creationId xmlns:p14="http://schemas.microsoft.com/office/powerpoint/2010/main" xmlns="" val="38550905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7833544" y="2996952"/>
            <a:ext cx="2016000" cy="203364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S</a:t>
            </a:r>
            <a:r>
              <a:rPr lang="en-US" dirty="0" smtClean="0"/>
              <a:t>low reacting kiln</a:t>
            </a:r>
            <a:endParaRPr lang="en-US" dirty="0"/>
          </a:p>
        </p:txBody>
      </p:sp>
      <p:sp>
        <p:nvSpPr>
          <p:cNvPr id="8" name="Rectangle 3"/>
          <p:cNvSpPr txBox="1">
            <a:spLocks noChangeArrowheads="1"/>
          </p:cNvSpPr>
          <p:nvPr/>
        </p:nvSpPr>
        <p:spPr>
          <a:xfrm>
            <a:off x="488504" y="980729"/>
            <a:ext cx="7824761" cy="4032448"/>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rgbClr val="FF0000"/>
                </a:solidFill>
              </a:rPr>
              <a:t>Causes</a:t>
            </a:r>
          </a:p>
          <a:p>
            <a:r>
              <a:rPr lang="en-US" sz="2000" dirty="0" smtClean="0"/>
              <a:t>Less powerful flame</a:t>
            </a:r>
          </a:p>
          <a:p>
            <a:pPr lvl="1"/>
            <a:r>
              <a:rPr lang="en-US" sz="2000" b="1" dirty="0" smtClean="0"/>
              <a:t>Reduced emissivity</a:t>
            </a:r>
            <a:r>
              <a:rPr lang="en-US" sz="2000" dirty="0" smtClean="0"/>
              <a:t> due to lower flame temperature (low NCV, delayed ignition and burnout of fuels)</a:t>
            </a:r>
          </a:p>
          <a:p>
            <a:pPr lvl="1"/>
            <a:r>
              <a:rPr lang="en-US" sz="2000" b="1" dirty="0" smtClean="0"/>
              <a:t>Increased absorption</a:t>
            </a:r>
            <a:r>
              <a:rPr lang="en-US" sz="2000" dirty="0" smtClean="0"/>
              <a:t> of flame radiation due to higher dust load of secondary air due to finer clinker </a:t>
            </a:r>
            <a:r>
              <a:rPr lang="en-US" sz="2000" dirty="0" err="1" smtClean="0"/>
              <a:t>granulometry</a:t>
            </a:r>
            <a:r>
              <a:rPr lang="en-US" sz="2000" dirty="0" smtClean="0"/>
              <a:t> (higher S input, reducing conditions)</a:t>
            </a:r>
          </a:p>
          <a:p>
            <a:r>
              <a:rPr lang="en-US" sz="2000" dirty="0"/>
              <a:t>Higher inertia of kiln </a:t>
            </a:r>
          </a:p>
          <a:p>
            <a:pPr lvl="1"/>
            <a:r>
              <a:rPr lang="en-US" sz="2000" b="1" dirty="0"/>
              <a:t>Higher material load</a:t>
            </a:r>
            <a:r>
              <a:rPr lang="en-US" sz="2000" dirty="0"/>
              <a:t> in the kiln due to longer burning zone and less efficient transport of finer clinker in kiln (impaired rolling movement of clinker bed</a:t>
            </a:r>
            <a:r>
              <a:rPr lang="en-US" sz="2000" dirty="0" smtClean="0"/>
              <a:t>)</a:t>
            </a:r>
          </a:p>
          <a:p>
            <a:pPr marL="270000" lvl="1" indent="0">
              <a:buNone/>
            </a:pPr>
            <a:endParaRPr lang="en-US" dirty="0"/>
          </a:p>
        </p:txBody>
      </p:sp>
      <p:sp>
        <p:nvSpPr>
          <p:cNvPr id="11" name="Rectangle 3"/>
          <p:cNvSpPr txBox="1">
            <a:spLocks noChangeArrowheads="1"/>
          </p:cNvSpPr>
          <p:nvPr/>
        </p:nvSpPr>
        <p:spPr>
          <a:xfrm>
            <a:off x="1137352" y="5085184"/>
            <a:ext cx="6984000" cy="972000"/>
          </a:xfrm>
          <a:prstGeom prst="rect">
            <a:avLst/>
          </a:prstGeom>
          <a:ln w="19050">
            <a:solidFill>
              <a:srgbClr val="00B05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8" lvl="1" indent="0">
              <a:buNone/>
            </a:pPr>
            <a:r>
              <a:rPr lang="en-US" sz="1400" dirty="0" smtClean="0"/>
              <a:t>Positive effects:</a:t>
            </a:r>
          </a:p>
          <a:p>
            <a:pPr lvl="1"/>
            <a:r>
              <a:rPr lang="en-US" sz="1400" b="1" dirty="0" smtClean="0"/>
              <a:t>Reduced emissivity</a:t>
            </a:r>
            <a:r>
              <a:rPr lang="en-US" sz="1400" dirty="0" smtClean="0"/>
              <a:t> = Lower </a:t>
            </a:r>
            <a:r>
              <a:rPr lang="en-US" sz="1400" dirty="0" err="1" smtClean="0"/>
              <a:t>NOx</a:t>
            </a:r>
            <a:r>
              <a:rPr lang="en-US" sz="1400" dirty="0" smtClean="0"/>
              <a:t> production lower costs for SNCR. </a:t>
            </a:r>
          </a:p>
          <a:p>
            <a:pPr lvl="1"/>
            <a:r>
              <a:rPr lang="en-US" sz="1400" b="1" dirty="0" smtClean="0"/>
              <a:t>Higher </a:t>
            </a:r>
            <a:r>
              <a:rPr lang="en-US" sz="1400" b="1" dirty="0"/>
              <a:t>material </a:t>
            </a:r>
            <a:r>
              <a:rPr lang="en-US" sz="1400" b="1" dirty="0" smtClean="0"/>
              <a:t>load </a:t>
            </a:r>
            <a:r>
              <a:rPr lang="en-US" sz="1400" dirty="0" smtClean="0"/>
              <a:t>= More difficult to cool down kiln! But also more difficult to warm up…</a:t>
            </a:r>
            <a:endParaRPr lang="en-US" dirty="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60</a:t>
            </a:fld>
            <a:endParaRPr lang="en-US" noProof="0" dirty="0"/>
          </a:p>
        </p:txBody>
      </p:sp>
    </p:spTree>
    <p:extLst>
      <p:ext uri="{BB962C8B-B14F-4D97-AF65-F5344CB8AC3E}">
        <p14:creationId xmlns:p14="http://schemas.microsoft.com/office/powerpoint/2010/main" xmlns="" val="223833682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Well trained operator play a key role in reducing delayed interventions</a:t>
            </a:r>
          </a:p>
        </p:txBody>
      </p:sp>
      <p:sp>
        <p:nvSpPr>
          <p:cNvPr id="11" name="Rectangle 3"/>
          <p:cNvSpPr txBox="1">
            <a:spLocks noChangeArrowheads="1"/>
          </p:cNvSpPr>
          <p:nvPr/>
        </p:nvSpPr>
        <p:spPr>
          <a:xfrm>
            <a:off x="560512" y="1124744"/>
            <a:ext cx="8784976" cy="4814664"/>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Train </a:t>
            </a:r>
            <a:r>
              <a:rPr lang="en-US" sz="2000" dirty="0"/>
              <a:t>operators on a </a:t>
            </a:r>
            <a:r>
              <a:rPr lang="en-US" sz="2000" b="1" dirty="0"/>
              <a:t>regular</a:t>
            </a:r>
            <a:r>
              <a:rPr lang="en-US" sz="2000" dirty="0"/>
              <a:t> basis in general process know-how and in kiln operation with AFR </a:t>
            </a:r>
            <a:r>
              <a:rPr lang="en-US" sz="2000" dirty="0" smtClean="0"/>
              <a:t>(HTEC </a:t>
            </a:r>
            <a:r>
              <a:rPr lang="en-US" sz="2000" dirty="0"/>
              <a:t>workforce training, kiln simulator, etc</a:t>
            </a:r>
            <a:r>
              <a:rPr lang="en-US" sz="2000" dirty="0" smtClean="0"/>
              <a:t>.)</a:t>
            </a:r>
          </a:p>
          <a:p>
            <a:r>
              <a:rPr lang="en-US" sz="2000" dirty="0" smtClean="0"/>
              <a:t>Encourage </a:t>
            </a:r>
            <a:r>
              <a:rPr lang="en-US" sz="2000" dirty="0"/>
              <a:t>operators towards </a:t>
            </a:r>
            <a:r>
              <a:rPr lang="en-US" sz="2000" b="1" dirty="0"/>
              <a:t>“proactive”</a:t>
            </a:r>
            <a:r>
              <a:rPr lang="en-US" sz="2000" dirty="0"/>
              <a:t> kiln </a:t>
            </a:r>
            <a:r>
              <a:rPr lang="en-US" sz="2000" dirty="0" smtClean="0"/>
              <a:t>control</a:t>
            </a:r>
          </a:p>
          <a:p>
            <a:r>
              <a:rPr lang="en-US" sz="2000" dirty="0" smtClean="0"/>
              <a:t>Give </a:t>
            </a:r>
            <a:r>
              <a:rPr lang="en-US" sz="2000" dirty="0"/>
              <a:t>freedom to the well trained operators</a:t>
            </a:r>
          </a:p>
          <a:p>
            <a:r>
              <a:rPr lang="en-US" sz="2000" dirty="0" smtClean="0"/>
              <a:t>Well </a:t>
            </a:r>
            <a:r>
              <a:rPr lang="en-US" sz="2000" dirty="0"/>
              <a:t>trained operators shouldn’t be forced via telephone to modify their </a:t>
            </a:r>
            <a:r>
              <a:rPr lang="en-US" sz="2000" dirty="0" smtClean="0"/>
              <a:t>strategy</a:t>
            </a:r>
          </a:p>
          <a:p>
            <a:r>
              <a:rPr lang="en-US" sz="2000" dirty="0" smtClean="0"/>
              <a:t>Evaluate systematically and honestly operators. Use evaluation during the dialogue.</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61</a:t>
            </a:fld>
            <a:endParaRPr lang="en-US" noProof="0" dirty="0"/>
          </a:p>
        </p:txBody>
      </p:sp>
    </p:spTree>
    <p:extLst>
      <p:ext uri="{BB962C8B-B14F-4D97-AF65-F5344CB8AC3E}">
        <p14:creationId xmlns:p14="http://schemas.microsoft.com/office/powerpoint/2010/main" xmlns="" val="40581667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 </a:t>
            </a:r>
            <a:r>
              <a:rPr lang="en-US" dirty="0"/>
              <a:t>fuel properties and heat </a:t>
            </a:r>
            <a:r>
              <a:rPr lang="en-US" dirty="0" smtClean="0"/>
              <a:t>input</a:t>
            </a:r>
            <a:endParaRPr lang="en-US" dirty="0"/>
          </a:p>
        </p:txBody>
      </p:sp>
      <p:sp>
        <p:nvSpPr>
          <p:cNvPr id="10" name="Rectangle 3"/>
          <p:cNvSpPr txBox="1">
            <a:spLocks noChangeArrowheads="1"/>
          </p:cNvSpPr>
          <p:nvPr/>
        </p:nvSpPr>
        <p:spPr>
          <a:xfrm>
            <a:off x="560512" y="1268760"/>
            <a:ext cx="8712968" cy="4094584"/>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smtClean="0"/>
              <a:t>Variable heat input from fuels</a:t>
            </a:r>
          </a:p>
          <a:p>
            <a:pPr lvl="1"/>
            <a:r>
              <a:rPr lang="en-US" sz="2000" b="1" dirty="0" smtClean="0"/>
              <a:t>Temperature</a:t>
            </a:r>
            <a:r>
              <a:rPr lang="en-US" sz="2000" dirty="0" smtClean="0"/>
              <a:t> and </a:t>
            </a:r>
            <a:r>
              <a:rPr lang="en-US" sz="2000" b="1" dirty="0" smtClean="0"/>
              <a:t>CO peaks</a:t>
            </a:r>
            <a:r>
              <a:rPr lang="en-US" sz="2000" dirty="0" smtClean="0"/>
              <a:t> in kiln and </a:t>
            </a:r>
            <a:r>
              <a:rPr lang="en-US" sz="2000" dirty="0" err="1" smtClean="0"/>
              <a:t>calciner</a:t>
            </a:r>
            <a:r>
              <a:rPr lang="en-US" sz="2000" dirty="0" smtClean="0"/>
              <a:t>, due to fluctuating fuel mass flow and calorific value (especially from AFR)</a:t>
            </a:r>
          </a:p>
          <a:p>
            <a:pPr lvl="1"/>
            <a:endParaRPr lang="en-US" sz="2000" dirty="0" smtClean="0">
              <a:solidFill>
                <a:schemeClr val="accent1"/>
              </a:solidFill>
            </a:endParaRPr>
          </a:p>
          <a:p>
            <a:r>
              <a:rPr lang="en-US" sz="2000" dirty="0" smtClean="0"/>
              <a:t>Variable flame geometry </a:t>
            </a:r>
          </a:p>
          <a:p>
            <a:pPr lvl="1"/>
            <a:r>
              <a:rPr lang="en-US" sz="2000" b="1" dirty="0" smtClean="0"/>
              <a:t>Lengthening / shortening of flame</a:t>
            </a:r>
            <a:r>
              <a:rPr lang="en-US" sz="2000" dirty="0" smtClean="0"/>
              <a:t> due to variable burnout behavior of fuels and different reaction kinetics</a:t>
            </a:r>
          </a:p>
          <a:p>
            <a:pPr lvl="1"/>
            <a:endParaRPr lang="en-US" sz="2000" dirty="0" smtClean="0"/>
          </a:p>
          <a:p>
            <a:r>
              <a:rPr lang="en-US" sz="2000" dirty="0" smtClean="0"/>
              <a:t>More frequent ring and coating collapse</a:t>
            </a:r>
          </a:p>
          <a:p>
            <a:pPr lvl="1"/>
            <a:r>
              <a:rPr lang="en-US" sz="2000" b="1" dirty="0" smtClean="0"/>
              <a:t>Less stable coating situation</a:t>
            </a:r>
            <a:r>
              <a:rPr lang="en-US" sz="2000" dirty="0" smtClean="0"/>
              <a:t> due to shifting temperature profile in kiln </a:t>
            </a:r>
            <a:r>
              <a:rPr lang="en-US" sz="2000" dirty="0" smtClean="0">
                <a:sym typeface="Wingdings" panose="05000000000000000000" pitchFamily="2" charset="2"/>
              </a:rPr>
              <a:t> moving of kiln shell cooling fans to avoid hot areas</a:t>
            </a:r>
            <a:endParaRPr lang="en-US" sz="2000" dirty="0" smtClean="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62</a:t>
            </a:fld>
            <a:endParaRPr lang="en-US" noProof="0" dirty="0"/>
          </a:p>
        </p:txBody>
      </p:sp>
    </p:spTree>
    <p:extLst>
      <p:ext uri="{BB962C8B-B14F-4D97-AF65-F5344CB8AC3E}">
        <p14:creationId xmlns:p14="http://schemas.microsoft.com/office/powerpoint/2010/main" xmlns="" val="8569906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Ambiguous BZT signals</a:t>
            </a:r>
            <a:endParaRPr lang="en-US" dirty="0"/>
          </a:p>
        </p:txBody>
      </p:sp>
      <p:sp>
        <p:nvSpPr>
          <p:cNvPr id="8" name="Rectangle 6"/>
          <p:cNvSpPr>
            <a:spLocks noChangeArrowheads="1"/>
          </p:cNvSpPr>
          <p:nvPr/>
        </p:nvSpPr>
        <p:spPr bwMode="auto">
          <a:xfrm>
            <a:off x="2432728" y="1844824"/>
            <a:ext cx="1476000" cy="584775"/>
          </a:xfrm>
          <a:prstGeom prst="rect">
            <a:avLst/>
          </a:prstGeom>
          <a:noFill/>
          <a:ln w="28575">
            <a:solidFill>
              <a:srgbClr val="00B05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1600"/>
              <a:t>More frequent coating falls</a:t>
            </a:r>
          </a:p>
        </p:txBody>
      </p:sp>
      <p:sp>
        <p:nvSpPr>
          <p:cNvPr id="9" name="Rectangle 7"/>
          <p:cNvSpPr>
            <a:spLocks noChangeArrowheads="1"/>
          </p:cNvSpPr>
          <p:nvPr/>
        </p:nvSpPr>
        <p:spPr bwMode="auto">
          <a:xfrm>
            <a:off x="4305016" y="1556792"/>
            <a:ext cx="2196000" cy="584775"/>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1600" dirty="0"/>
              <a:t>Sintering zone, further up and </a:t>
            </a:r>
            <a:r>
              <a:rPr lang="en-US" sz="1600" dirty="0" smtClean="0"/>
              <a:t>changing</a:t>
            </a:r>
            <a:endParaRPr lang="en-US" sz="1600" dirty="0"/>
          </a:p>
        </p:txBody>
      </p:sp>
      <p:sp>
        <p:nvSpPr>
          <p:cNvPr id="10" name="Rectangle 8"/>
          <p:cNvSpPr>
            <a:spLocks noChangeArrowheads="1"/>
          </p:cNvSpPr>
          <p:nvPr/>
        </p:nvSpPr>
        <p:spPr bwMode="auto">
          <a:xfrm>
            <a:off x="1833891" y="5346903"/>
            <a:ext cx="2209800" cy="369332"/>
          </a:xfrm>
          <a:prstGeom prst="rect">
            <a:avLst/>
          </a:prstGeom>
          <a:solidFill>
            <a:srgbClr val="FF0000"/>
          </a:solidFill>
          <a:ln w="9525">
            <a:noFill/>
            <a:miter lim="800000"/>
            <a:headEnd/>
            <a:tailEnd/>
          </a:ln>
          <a:effectLst/>
          <a:extLst/>
        </p:spPr>
        <p:txBody>
          <a:bodyPr>
            <a:spAutoFit/>
          </a:bodyPr>
          <a:lstStyle/>
          <a:p>
            <a:pPr algn="ctr"/>
            <a:r>
              <a:rPr lang="en-US">
                <a:solidFill>
                  <a:schemeClr val="bg1"/>
                </a:solidFill>
              </a:rPr>
              <a:t>Pyrometer reading</a:t>
            </a:r>
          </a:p>
        </p:txBody>
      </p:sp>
      <p:sp>
        <p:nvSpPr>
          <p:cNvPr id="12" name="Rectangle 9"/>
          <p:cNvSpPr>
            <a:spLocks noChangeArrowheads="1"/>
          </p:cNvSpPr>
          <p:nvPr/>
        </p:nvSpPr>
        <p:spPr bwMode="auto">
          <a:xfrm>
            <a:off x="4628808" y="5346903"/>
            <a:ext cx="1296000" cy="369332"/>
          </a:xfrm>
          <a:prstGeom prst="rect">
            <a:avLst/>
          </a:prstGeom>
          <a:solidFill>
            <a:srgbClr val="FF0000"/>
          </a:solidFill>
          <a:ln w="9525">
            <a:noFill/>
            <a:miter lim="800000"/>
            <a:headEnd/>
            <a:tailEnd/>
          </a:ln>
          <a:effectLst/>
          <a:extLst/>
        </p:spPr>
        <p:txBody>
          <a:bodyPr>
            <a:spAutoFit/>
          </a:bodyPr>
          <a:lstStyle/>
          <a:p>
            <a:pPr algn="ctr"/>
            <a:r>
              <a:rPr lang="en-US">
                <a:solidFill>
                  <a:schemeClr val="bg1"/>
                </a:solidFill>
              </a:rPr>
              <a:t>NOx              </a:t>
            </a:r>
          </a:p>
        </p:txBody>
      </p:sp>
      <p:sp>
        <p:nvSpPr>
          <p:cNvPr id="14" name="Rectangle 10"/>
          <p:cNvSpPr>
            <a:spLocks noChangeArrowheads="1"/>
          </p:cNvSpPr>
          <p:nvPr/>
        </p:nvSpPr>
        <p:spPr bwMode="auto">
          <a:xfrm>
            <a:off x="6339054" y="5346903"/>
            <a:ext cx="1440000" cy="369332"/>
          </a:xfrm>
          <a:prstGeom prst="rect">
            <a:avLst/>
          </a:prstGeom>
          <a:solidFill>
            <a:srgbClr val="FF0000"/>
          </a:solidFill>
          <a:ln w="9525">
            <a:noFill/>
            <a:miter lim="800000"/>
            <a:headEnd/>
            <a:tailEnd/>
          </a:ln>
          <a:effectLst/>
          <a:extLst/>
        </p:spPr>
        <p:txBody>
          <a:bodyPr>
            <a:spAutoFit/>
          </a:bodyPr>
          <a:lstStyle/>
          <a:p>
            <a:pPr algn="ctr"/>
            <a:r>
              <a:rPr lang="en-US">
                <a:solidFill>
                  <a:schemeClr val="bg1"/>
                </a:solidFill>
              </a:rPr>
              <a:t>Kiln torque</a:t>
            </a:r>
          </a:p>
        </p:txBody>
      </p:sp>
      <p:sp>
        <p:nvSpPr>
          <p:cNvPr id="15" name="Rectangle 11"/>
          <p:cNvSpPr>
            <a:spLocks noChangeArrowheads="1"/>
          </p:cNvSpPr>
          <p:nvPr/>
        </p:nvSpPr>
        <p:spPr bwMode="auto">
          <a:xfrm>
            <a:off x="7077108" y="3006005"/>
            <a:ext cx="2124000" cy="584775"/>
          </a:xfrm>
          <a:prstGeom prst="rect">
            <a:avLst/>
          </a:prstGeom>
          <a:noFill/>
          <a:ln w="28575">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1600" dirty="0"/>
              <a:t>Variable fuel mix (CV, </a:t>
            </a:r>
            <a:r>
              <a:rPr lang="en-US" sz="1600" dirty="0" err="1"/>
              <a:t>granulometry</a:t>
            </a:r>
            <a:r>
              <a:rPr lang="en-US" sz="1600" dirty="0"/>
              <a:t>, etc.)</a:t>
            </a:r>
          </a:p>
        </p:txBody>
      </p:sp>
      <p:sp>
        <p:nvSpPr>
          <p:cNvPr id="16" name="Rectangle 13"/>
          <p:cNvSpPr>
            <a:spLocks noChangeArrowheads="1"/>
          </p:cNvSpPr>
          <p:nvPr/>
        </p:nvSpPr>
        <p:spPr bwMode="auto">
          <a:xfrm>
            <a:off x="704528" y="2924944"/>
            <a:ext cx="1404000" cy="584775"/>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r>
              <a:rPr lang="en-US" sz="1600"/>
              <a:t>Dustier kiln atmosphere</a:t>
            </a:r>
          </a:p>
        </p:txBody>
      </p:sp>
      <p:sp>
        <p:nvSpPr>
          <p:cNvPr id="17" name="Line 14"/>
          <p:cNvSpPr>
            <a:spLocks noChangeShapeType="1"/>
          </p:cNvSpPr>
          <p:nvPr/>
        </p:nvSpPr>
        <p:spPr bwMode="auto">
          <a:xfrm>
            <a:off x="1136184" y="3670503"/>
            <a:ext cx="1638300" cy="1600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18" name="Line 15"/>
          <p:cNvSpPr>
            <a:spLocks noChangeShapeType="1"/>
          </p:cNvSpPr>
          <p:nvPr/>
        </p:nvSpPr>
        <p:spPr bwMode="auto">
          <a:xfrm>
            <a:off x="1288584" y="3594303"/>
            <a:ext cx="3962400" cy="16764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19" name="Line 16"/>
          <p:cNvSpPr>
            <a:spLocks noChangeShapeType="1"/>
          </p:cNvSpPr>
          <p:nvPr/>
        </p:nvSpPr>
        <p:spPr bwMode="auto">
          <a:xfrm>
            <a:off x="1898184" y="3594303"/>
            <a:ext cx="5105400" cy="1676400"/>
          </a:xfrm>
          <a:prstGeom prst="line">
            <a:avLst/>
          </a:prstGeom>
          <a:noFill/>
          <a:ln w="38100">
            <a:solidFill>
              <a:srgbClr val="FF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0" name="Line 17"/>
          <p:cNvSpPr>
            <a:spLocks noChangeShapeType="1"/>
          </p:cNvSpPr>
          <p:nvPr/>
        </p:nvSpPr>
        <p:spPr bwMode="auto">
          <a:xfrm flipH="1">
            <a:off x="2964984" y="2222703"/>
            <a:ext cx="2362200" cy="3048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1" name="Line 18"/>
          <p:cNvSpPr>
            <a:spLocks noChangeShapeType="1"/>
          </p:cNvSpPr>
          <p:nvPr/>
        </p:nvSpPr>
        <p:spPr bwMode="auto">
          <a:xfrm>
            <a:off x="5479584" y="2222703"/>
            <a:ext cx="1669504" cy="301520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2" name="Line 19"/>
          <p:cNvSpPr>
            <a:spLocks noChangeShapeType="1"/>
          </p:cNvSpPr>
          <p:nvPr/>
        </p:nvSpPr>
        <p:spPr bwMode="auto">
          <a:xfrm flipH="1">
            <a:off x="5327184" y="3708603"/>
            <a:ext cx="1752600" cy="15621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3" name="Line 20"/>
          <p:cNvSpPr>
            <a:spLocks noChangeShapeType="1"/>
          </p:cNvSpPr>
          <p:nvPr/>
        </p:nvSpPr>
        <p:spPr bwMode="auto">
          <a:xfrm flipH="1">
            <a:off x="2888784" y="2527503"/>
            <a:ext cx="152400" cy="2743200"/>
          </a:xfrm>
          <a:prstGeom prst="line">
            <a:avLst/>
          </a:prstGeom>
          <a:noFill/>
          <a:ln w="38100">
            <a:solidFill>
              <a:srgbClr val="00B05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4" name="Line 21"/>
          <p:cNvSpPr>
            <a:spLocks noChangeShapeType="1"/>
          </p:cNvSpPr>
          <p:nvPr/>
        </p:nvSpPr>
        <p:spPr bwMode="auto">
          <a:xfrm>
            <a:off x="3269784" y="2527503"/>
            <a:ext cx="3810000" cy="2710408"/>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6" name="Line 23"/>
          <p:cNvSpPr>
            <a:spLocks noChangeShapeType="1"/>
          </p:cNvSpPr>
          <p:nvPr/>
        </p:nvSpPr>
        <p:spPr bwMode="auto">
          <a:xfrm flipH="1">
            <a:off x="3116640" y="3435553"/>
            <a:ext cx="3886944" cy="1835150"/>
          </a:xfrm>
          <a:prstGeom prst="line">
            <a:avLst/>
          </a:prstGeom>
          <a:noFill/>
          <a:ln w="38100">
            <a:solidFill>
              <a:schemeClr val="hlink"/>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en-US"/>
          </a:p>
        </p:txBody>
      </p:sp>
      <p:sp>
        <p:nvSpPr>
          <p:cNvPr id="25" name="Text Box 22" descr="25%"/>
          <p:cNvSpPr txBox="1">
            <a:spLocks noChangeArrowheads="1"/>
          </p:cNvSpPr>
          <p:nvPr/>
        </p:nvSpPr>
        <p:spPr bwMode="auto">
          <a:xfrm>
            <a:off x="1264920" y="3884865"/>
            <a:ext cx="6172200" cy="488950"/>
          </a:xfrm>
          <a:prstGeom prst="rect">
            <a:avLst/>
          </a:prstGeom>
          <a:solidFill>
            <a:schemeClr val="bg1">
              <a:lumMod val="85000"/>
            </a:schemeClr>
          </a:solidFill>
          <a:ln>
            <a:noFill/>
          </a:ln>
          <a:effectLst/>
          <a:extLst/>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spcBef>
                <a:spcPct val="50000"/>
              </a:spcBef>
            </a:pPr>
            <a:r>
              <a:rPr lang="en-US"/>
              <a:t>Impact</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63</a:t>
            </a:fld>
            <a:endParaRPr lang="en-US" noProof="0" dirty="0"/>
          </a:p>
        </p:txBody>
      </p:sp>
    </p:spTree>
    <p:extLst>
      <p:ext uri="{BB962C8B-B14F-4D97-AF65-F5344CB8AC3E}">
        <p14:creationId xmlns:p14="http://schemas.microsoft.com/office/powerpoint/2010/main" xmlns="" val="37163661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560387" y="116631"/>
            <a:ext cx="8773936" cy="792087"/>
          </a:xfrm>
          <a:prstGeom prst="rect">
            <a:avLst/>
          </a:prstGeom>
          <a:noFill/>
          <a:ln>
            <a:noFill/>
          </a:ln>
        </p:spPr>
        <p:txBody>
          <a:bodyPr lIns="0" tIns="0" rIns="0" bIns="7200" anchor="b" anchorCtr="0">
            <a:noAutofit/>
          </a:bodyPr>
          <a:lstStyle/>
          <a:p>
            <a:pPr marL="0" marR="0" lvl="0" indent="0" algn="l" rtl="0">
              <a:lnSpc>
                <a:spcPct val="100000"/>
              </a:lnSpc>
              <a:spcBef>
                <a:spcPts val="0"/>
              </a:spcBef>
              <a:buClr>
                <a:schemeClr val="dk1"/>
              </a:buClr>
              <a:buSzPct val="25000"/>
              <a:buFont typeface="Arial"/>
              <a:buNone/>
            </a:pPr>
            <a:r>
              <a:rPr lang="en-US" sz="2400" b="1" i="0" u="none" strike="noStrike" cap="none" baseline="0" dirty="0" smtClean="0">
                <a:solidFill>
                  <a:schemeClr val="dk1"/>
                </a:solidFill>
                <a:latin typeface="Arial"/>
                <a:ea typeface="Arial"/>
                <a:cs typeface="Arial"/>
                <a:sym typeface="Arial"/>
              </a:rPr>
              <a:t>Proper </a:t>
            </a:r>
            <a:r>
              <a:rPr lang="en-US" sz="2400" b="1" i="0" u="none" strike="noStrike" cap="none" baseline="0" dirty="0">
                <a:solidFill>
                  <a:schemeClr val="dk1"/>
                </a:solidFill>
                <a:latin typeface="Arial"/>
                <a:ea typeface="Arial"/>
                <a:cs typeface="Arial"/>
                <a:sym typeface="Arial"/>
              </a:rPr>
              <a:t>operation </a:t>
            </a:r>
            <a:r>
              <a:rPr lang="en-US" sz="2400" b="1" i="0" u="none" strike="noStrike" cap="none" baseline="0" dirty="0" smtClean="0">
                <a:solidFill>
                  <a:schemeClr val="dk1"/>
                </a:solidFill>
                <a:latin typeface="Arial"/>
                <a:ea typeface="Arial"/>
                <a:cs typeface="Arial"/>
                <a:sym typeface="Arial"/>
              </a:rPr>
              <a:t>strategy is</a:t>
            </a:r>
            <a:r>
              <a:rPr lang="en-US" sz="2400" b="1" i="0" u="none" strike="noStrike" cap="none" dirty="0" smtClean="0">
                <a:solidFill>
                  <a:schemeClr val="dk1"/>
                </a:solidFill>
                <a:latin typeface="Arial"/>
                <a:ea typeface="Arial"/>
                <a:cs typeface="Arial"/>
                <a:sym typeface="Arial"/>
              </a:rPr>
              <a:t> required</a:t>
            </a:r>
            <a:endParaRPr lang="en-US" sz="2400" b="1" i="0" u="none" strike="noStrike" cap="none" baseline="0" dirty="0">
              <a:solidFill>
                <a:schemeClr val="dk1"/>
              </a:solidFill>
              <a:latin typeface="Arial"/>
              <a:ea typeface="Arial"/>
              <a:cs typeface="Arial"/>
              <a:sym typeface="Arial"/>
            </a:endParaRPr>
          </a:p>
        </p:txBody>
      </p:sp>
      <p:sp>
        <p:nvSpPr>
          <p:cNvPr id="259" name="Shape 259"/>
          <p:cNvSpPr txBox="1">
            <a:spLocks noGrp="1"/>
          </p:cNvSpPr>
          <p:nvPr>
            <p:ph type="body" idx="1"/>
          </p:nvPr>
        </p:nvSpPr>
        <p:spPr>
          <a:xfrm>
            <a:off x="554737" y="1073792"/>
            <a:ext cx="8785200" cy="5112600"/>
          </a:xfrm>
          <a:prstGeom prst="rect">
            <a:avLst/>
          </a:prstGeom>
        </p:spPr>
        <p:txBody>
          <a:bodyPr lIns="91425" tIns="91425" rIns="91425" bIns="91425" anchor="t" anchorCtr="0">
            <a:noAutofit/>
          </a:bodyPr>
          <a:lstStyle/>
          <a:p>
            <a:pPr marL="0" lvl="0" indent="0" rtl="0">
              <a:spcBef>
                <a:spcPts val="0"/>
              </a:spcBef>
              <a:buNone/>
            </a:pPr>
            <a:r>
              <a:rPr lang="en-US" sz="2000" dirty="0" smtClean="0">
                <a:solidFill>
                  <a:schemeClr val="dk1"/>
                </a:solidFill>
              </a:rPr>
              <a:t>1. Keep </a:t>
            </a:r>
            <a:r>
              <a:rPr lang="en-US" sz="2000" dirty="0">
                <a:solidFill>
                  <a:schemeClr val="dk1"/>
                </a:solidFill>
              </a:rPr>
              <a:t>the fuel mix stable</a:t>
            </a:r>
          </a:p>
          <a:p>
            <a:pPr marL="457200" lvl="0" indent="-381000" rtl="0">
              <a:spcBef>
                <a:spcPts val="0"/>
              </a:spcBef>
              <a:buClr>
                <a:srgbClr val="FF1100"/>
              </a:buClr>
              <a:buSzPct val="100000"/>
              <a:buFont typeface="Arial"/>
              <a:buChar char="•"/>
            </a:pPr>
            <a:r>
              <a:rPr lang="en-US" sz="2000" dirty="0">
                <a:solidFill>
                  <a:schemeClr val="dk1"/>
                </a:solidFill>
              </a:rPr>
              <a:t>The best TSR is achievable with sustainable fuel rate</a:t>
            </a:r>
          </a:p>
          <a:p>
            <a:pPr marL="457200" lvl="0" indent="-381000" rtl="0">
              <a:spcBef>
                <a:spcPts val="0"/>
              </a:spcBef>
              <a:buClr>
                <a:srgbClr val="FF1100"/>
              </a:buClr>
              <a:buSzPct val="100000"/>
              <a:buFont typeface="Arial"/>
              <a:buChar char="•"/>
            </a:pPr>
            <a:r>
              <a:rPr lang="en-US" sz="2000" dirty="0">
                <a:solidFill>
                  <a:schemeClr val="dk1"/>
                </a:solidFill>
              </a:rPr>
              <a:t>AFR off as first reaction is the wrong approach! </a:t>
            </a:r>
          </a:p>
          <a:p>
            <a:pPr marL="0" lvl="0" indent="0" rtl="0">
              <a:spcBef>
                <a:spcPts val="0"/>
              </a:spcBef>
              <a:buNone/>
            </a:pPr>
            <a:endParaRPr lang="en-US" sz="2000" dirty="0" smtClean="0">
              <a:solidFill>
                <a:schemeClr val="dk1"/>
              </a:solidFill>
            </a:endParaRPr>
          </a:p>
          <a:p>
            <a:pPr marL="0" lvl="0" indent="0" rtl="0">
              <a:spcBef>
                <a:spcPts val="0"/>
              </a:spcBef>
              <a:buNone/>
            </a:pPr>
            <a:r>
              <a:rPr lang="en-US" sz="2000" dirty="0" smtClean="0">
                <a:solidFill>
                  <a:schemeClr val="dk1"/>
                </a:solidFill>
              </a:rPr>
              <a:t>2. Compensate AFR </a:t>
            </a:r>
            <a:r>
              <a:rPr lang="en-US" sz="2000" dirty="0">
                <a:solidFill>
                  <a:schemeClr val="dk1"/>
                </a:solidFill>
              </a:rPr>
              <a:t>fluctuations (compared to </a:t>
            </a:r>
            <a:r>
              <a:rPr lang="en-US" sz="2000" dirty="0" err="1">
                <a:solidFill>
                  <a:schemeClr val="dk1"/>
                </a:solidFill>
              </a:rPr>
              <a:t>setpoint</a:t>
            </a:r>
            <a:r>
              <a:rPr lang="en-US" sz="2000" dirty="0">
                <a:solidFill>
                  <a:schemeClr val="dk1"/>
                </a:solidFill>
              </a:rPr>
              <a:t>) in the </a:t>
            </a:r>
            <a:r>
              <a:rPr lang="en-US" sz="2000" dirty="0" smtClean="0">
                <a:solidFill>
                  <a:schemeClr val="dk1"/>
                </a:solidFill>
              </a:rPr>
              <a:t>control </a:t>
            </a:r>
            <a:r>
              <a:rPr lang="en-US" sz="2000" dirty="0">
                <a:solidFill>
                  <a:schemeClr val="dk1"/>
                </a:solidFill>
              </a:rPr>
              <a:t>system with master fuel</a:t>
            </a:r>
            <a:r>
              <a:rPr lang="en-US" sz="2000" dirty="0" smtClean="0">
                <a:solidFill>
                  <a:schemeClr val="dk1"/>
                </a:solidFill>
              </a:rPr>
              <a:t>. Where and when to compensate AF at kiln inlet?</a:t>
            </a:r>
            <a:endParaRPr lang="en-US" sz="2000" dirty="0">
              <a:solidFill>
                <a:schemeClr val="dk1"/>
              </a:solidFill>
            </a:endParaRPr>
          </a:p>
          <a:p>
            <a:pPr marL="0" lvl="0" indent="0" rtl="0">
              <a:spcBef>
                <a:spcPts val="0"/>
              </a:spcBef>
              <a:buNone/>
            </a:pPr>
            <a:endParaRPr sz="2000" dirty="0">
              <a:solidFill>
                <a:schemeClr val="dk1"/>
              </a:solidFill>
            </a:endParaRPr>
          </a:p>
          <a:p>
            <a:pPr marL="0" lvl="0" indent="0" rtl="0">
              <a:spcBef>
                <a:spcPts val="0"/>
              </a:spcBef>
              <a:buNone/>
            </a:pPr>
            <a:r>
              <a:rPr lang="en-US" sz="2000" dirty="0">
                <a:solidFill>
                  <a:schemeClr val="dk1"/>
                </a:solidFill>
              </a:rPr>
              <a:t>Preconditions:</a:t>
            </a:r>
          </a:p>
          <a:p>
            <a:pPr marL="457200" lvl="0" indent="-381000" rtl="0">
              <a:spcBef>
                <a:spcPts val="24"/>
              </a:spcBef>
              <a:buClr>
                <a:srgbClr val="FF1100"/>
              </a:buClr>
              <a:buSzPct val="100000"/>
              <a:buFont typeface="Arial"/>
              <a:buChar char="•"/>
            </a:pPr>
            <a:r>
              <a:rPr lang="en-US" sz="2000" dirty="0">
                <a:solidFill>
                  <a:schemeClr val="dk1"/>
                </a:solidFill>
              </a:rPr>
              <a:t>The NCV is known (at the time of burning) </a:t>
            </a:r>
          </a:p>
          <a:p>
            <a:pPr marL="457200" lvl="0" indent="-381000" rtl="0">
              <a:spcBef>
                <a:spcPts val="24"/>
              </a:spcBef>
              <a:buClr>
                <a:srgbClr val="FF1100"/>
              </a:buClr>
              <a:buSzPct val="100000"/>
              <a:buFont typeface="Arial"/>
              <a:buChar char="•"/>
            </a:pPr>
            <a:r>
              <a:rPr lang="en-US" sz="2000" dirty="0">
                <a:solidFill>
                  <a:schemeClr val="dk1"/>
                </a:solidFill>
              </a:rPr>
              <a:t>Dosing system is working correctly </a:t>
            </a:r>
          </a:p>
          <a:p>
            <a:pPr marL="0" lvl="0" indent="0" rtl="0">
              <a:spcBef>
                <a:spcPts val="24"/>
              </a:spcBef>
              <a:buNone/>
            </a:pPr>
            <a:endParaRPr sz="2000" dirty="0">
              <a:solidFill>
                <a:schemeClr val="dk1"/>
              </a:solidFill>
            </a:endParaRPr>
          </a:p>
          <a:p>
            <a:pPr marL="0" lvl="0" indent="0" rtl="0">
              <a:spcBef>
                <a:spcPts val="24"/>
              </a:spcBef>
              <a:buNone/>
            </a:pPr>
            <a:r>
              <a:rPr lang="en-US" sz="2000" dirty="0">
                <a:solidFill>
                  <a:schemeClr val="dk1"/>
                </a:solidFill>
              </a:rPr>
              <a:t>Additional help: Visual inspection</a:t>
            </a:r>
          </a:p>
          <a:p>
            <a:pPr marL="457200" lvl="0" indent="-381000" rtl="0">
              <a:spcBef>
                <a:spcPts val="24"/>
              </a:spcBef>
              <a:buClr>
                <a:srgbClr val="FF1100"/>
              </a:buClr>
              <a:buSzPct val="100000"/>
              <a:buFont typeface="Arial"/>
              <a:buChar char="•"/>
            </a:pPr>
            <a:r>
              <a:rPr lang="en-US" sz="2000" dirty="0">
                <a:solidFill>
                  <a:schemeClr val="dk1"/>
                </a:solidFill>
              </a:rPr>
              <a:t>Cameras to check what really is going in the kiln</a:t>
            </a:r>
          </a:p>
          <a:p>
            <a:pPr marL="457200" lvl="0" indent="-381000" rtl="0">
              <a:spcBef>
                <a:spcPts val="24"/>
              </a:spcBef>
              <a:buClr>
                <a:srgbClr val="FF1100"/>
              </a:buClr>
              <a:buSzPct val="100000"/>
              <a:buFont typeface="Arial"/>
              <a:buChar char="•"/>
            </a:pPr>
            <a:r>
              <a:rPr lang="en-US" sz="2000" dirty="0">
                <a:solidFill>
                  <a:schemeClr val="dk1"/>
                </a:solidFill>
              </a:rPr>
              <a:t>Cameras to supervise manual </a:t>
            </a:r>
            <a:r>
              <a:rPr lang="en-US" sz="2000" dirty="0" smtClean="0">
                <a:solidFill>
                  <a:schemeClr val="dk1"/>
                </a:solidFill>
              </a:rPr>
              <a:t>mixing / </a:t>
            </a:r>
            <a:r>
              <a:rPr lang="en-US" sz="2000" dirty="0">
                <a:solidFill>
                  <a:schemeClr val="dk1"/>
                </a:solidFill>
              </a:rPr>
              <a:t>feeding </a:t>
            </a:r>
          </a:p>
        </p:txBody>
      </p:sp>
      <p:sp>
        <p:nvSpPr>
          <p:cNvPr id="2" name="Footer Placeholder 1"/>
          <p:cNvSpPr>
            <a:spLocks noGrp="1"/>
          </p:cNvSpPr>
          <p:nvPr>
            <p:ph type="ftr" idx="11"/>
          </p:nvPr>
        </p:nvSpPr>
        <p:spPr/>
        <p:txBody>
          <a:bodyPr/>
          <a:lstStyle/>
          <a:p>
            <a:r>
              <a:rPr lang="en-US" smtClean="0"/>
              <a:t>SPREAD Course 2016, Settat</a:t>
            </a:r>
            <a:endParaRPr lang="en-US"/>
          </a:p>
        </p:txBody>
      </p:sp>
      <p:sp>
        <p:nvSpPr>
          <p:cNvPr id="3" name="Slide Number Placeholder 2"/>
          <p:cNvSpPr>
            <a:spLocks noGrp="1"/>
          </p:cNvSpPr>
          <p:nvPr>
            <p:ph type="sldNum" idx="12"/>
          </p:nvPr>
        </p:nvSpPr>
        <p:spPr/>
        <p:txBody>
          <a:bodyPr/>
          <a:lstStyle/>
          <a:p>
            <a:endParaRPr lang="en-US"/>
          </a:p>
        </p:txBody>
      </p:sp>
    </p:spTree>
    <p:extLst>
      <p:ext uri="{BB962C8B-B14F-4D97-AF65-F5344CB8AC3E}">
        <p14:creationId xmlns:p14="http://schemas.microsoft.com/office/powerpoint/2010/main" xmlns="" val="328754352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body" idx="1"/>
          </p:nvPr>
        </p:nvSpPr>
        <p:spPr>
          <a:xfrm>
            <a:off x="560387" y="1124742"/>
            <a:ext cx="8785200" cy="51126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txBox="1">
            <a:spLocks noGrp="1"/>
          </p:cNvSpPr>
          <p:nvPr>
            <p:ph type="title"/>
          </p:nvPr>
        </p:nvSpPr>
        <p:spPr>
          <a:xfrm>
            <a:off x="560387" y="188729"/>
            <a:ext cx="8773799" cy="791999"/>
          </a:xfrm>
          <a:prstGeom prst="rect">
            <a:avLst/>
          </a:prstGeom>
        </p:spPr>
        <p:txBody>
          <a:bodyPr lIns="91425" tIns="91425" rIns="91425" bIns="91425" anchor="b" anchorCtr="0">
            <a:noAutofit/>
          </a:bodyPr>
          <a:lstStyle/>
          <a:p>
            <a:pPr>
              <a:spcBef>
                <a:spcPts val="0"/>
              </a:spcBef>
              <a:buNone/>
            </a:pPr>
            <a:r>
              <a:rPr lang="en-US" sz="2400" dirty="0">
                <a:solidFill>
                  <a:schemeClr val="dk1"/>
                </a:solidFill>
              </a:rPr>
              <a:t>Manual </a:t>
            </a:r>
            <a:r>
              <a:rPr lang="en-US" sz="2400" dirty="0" smtClean="0">
                <a:solidFill>
                  <a:schemeClr val="dk1"/>
                </a:solidFill>
              </a:rPr>
              <a:t>AFR feeding</a:t>
            </a:r>
            <a:r>
              <a:rPr lang="en-US" sz="2400" dirty="0">
                <a:solidFill>
                  <a:schemeClr val="dk1"/>
                </a:solidFill>
              </a:rPr>
              <a:t>: Impact on kiln?</a:t>
            </a:r>
          </a:p>
        </p:txBody>
      </p:sp>
      <p:pic>
        <p:nvPicPr>
          <p:cNvPr id="237" name="Shape 237"/>
          <p:cNvPicPr preferRelativeResize="0"/>
          <p:nvPr/>
        </p:nvPicPr>
        <p:blipFill>
          <a:blip r:embed="rId3"/>
          <a:stretch>
            <a:fillRect/>
          </a:stretch>
        </p:blipFill>
        <p:spPr>
          <a:xfrm>
            <a:off x="556250" y="1003300"/>
            <a:ext cx="8782050" cy="5467350"/>
          </a:xfrm>
          <a:prstGeom prst="rect">
            <a:avLst/>
          </a:prstGeom>
        </p:spPr>
      </p:pic>
      <p:cxnSp>
        <p:nvCxnSpPr>
          <p:cNvPr id="238" name="Shape 238"/>
          <p:cNvCxnSpPr/>
          <p:nvPr/>
        </p:nvCxnSpPr>
        <p:spPr>
          <a:xfrm>
            <a:off x="3516500" y="1548175"/>
            <a:ext cx="12599" cy="2895600"/>
          </a:xfrm>
          <a:prstGeom prst="straightConnector1">
            <a:avLst/>
          </a:prstGeom>
          <a:noFill/>
          <a:ln w="28575" cap="flat">
            <a:solidFill>
              <a:srgbClr val="FF0000"/>
            </a:solidFill>
            <a:prstDash val="solid"/>
            <a:round/>
            <a:headEnd type="none" w="lg" len="lg"/>
            <a:tailEnd type="none" w="lg" len="lg"/>
          </a:ln>
        </p:spPr>
      </p:cxnSp>
      <p:sp>
        <p:nvSpPr>
          <p:cNvPr id="239" name="Shape 239"/>
          <p:cNvSpPr/>
          <p:nvPr/>
        </p:nvSpPr>
        <p:spPr>
          <a:xfrm>
            <a:off x="2805300" y="4089025"/>
            <a:ext cx="609599" cy="357599"/>
          </a:xfrm>
          <a:prstGeom prst="wedgeRectCallout">
            <a:avLst>
              <a:gd name="adj1" fmla="val -39239"/>
              <a:gd name="adj2" fmla="val -100454"/>
            </a:avLst>
          </a:prstGeom>
          <a:solidFill>
            <a:srgbClr val="FFFFFF"/>
          </a:solidFill>
          <a:ln w="19050" cap="flat">
            <a:solidFill>
              <a:schemeClr val="accent6"/>
            </a:solidFill>
            <a:prstDash val="solid"/>
            <a:round/>
            <a:headEnd type="none" w="med" len="med"/>
            <a:tailEnd type="none" w="med" len="med"/>
          </a:ln>
        </p:spPr>
        <p:txBody>
          <a:bodyPr lIns="91425" tIns="91425" rIns="91425" bIns="91425" anchor="ctr" anchorCtr="0">
            <a:noAutofit/>
          </a:bodyPr>
          <a:lstStyle/>
          <a:p>
            <a:pPr>
              <a:spcBef>
                <a:spcPts val="0"/>
              </a:spcBef>
              <a:buNone/>
            </a:pPr>
            <a:r>
              <a:rPr lang="en-US" sz="1400" dirty="0"/>
              <a:t>coal</a:t>
            </a:r>
          </a:p>
        </p:txBody>
      </p:sp>
      <p:sp>
        <p:nvSpPr>
          <p:cNvPr id="240" name="Shape 240"/>
          <p:cNvSpPr/>
          <p:nvPr/>
        </p:nvSpPr>
        <p:spPr>
          <a:xfrm>
            <a:off x="1727150" y="2339600"/>
            <a:ext cx="1371599" cy="357599"/>
          </a:xfrm>
          <a:prstGeom prst="wedgeRectCallout">
            <a:avLst>
              <a:gd name="adj1" fmla="val -29191"/>
              <a:gd name="adj2" fmla="val 123378"/>
            </a:avLst>
          </a:prstGeom>
          <a:solidFill>
            <a:srgbClr val="FFFFFF"/>
          </a:solidFill>
          <a:ln w="19050" cap="flat">
            <a:solidFill>
              <a:schemeClr val="accent1"/>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dirty="0"/>
              <a:t>SLC temp PV</a:t>
            </a:r>
          </a:p>
        </p:txBody>
      </p:sp>
      <p:sp>
        <p:nvSpPr>
          <p:cNvPr id="241" name="Shape 241"/>
          <p:cNvSpPr/>
          <p:nvPr/>
        </p:nvSpPr>
        <p:spPr>
          <a:xfrm>
            <a:off x="1332100" y="3731425"/>
            <a:ext cx="1371599" cy="357599"/>
          </a:xfrm>
          <a:prstGeom prst="wedgeRectCallout">
            <a:avLst>
              <a:gd name="adj1" fmla="val -11611"/>
              <a:gd name="adj2" fmla="val -173839"/>
            </a:avLst>
          </a:prstGeom>
          <a:solidFill>
            <a:srgbClr val="FFFFFF"/>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dirty="0"/>
              <a:t>SLC temp SP</a:t>
            </a:r>
          </a:p>
        </p:txBody>
      </p:sp>
      <p:sp>
        <p:nvSpPr>
          <p:cNvPr id="242" name="Shape 242"/>
          <p:cNvSpPr txBox="1"/>
          <p:nvPr/>
        </p:nvSpPr>
        <p:spPr>
          <a:xfrm>
            <a:off x="8321050" y="1124750"/>
            <a:ext cx="830699" cy="357599"/>
          </a:xfrm>
          <a:prstGeom prst="rect">
            <a:avLst/>
          </a:prstGeom>
        </p:spPr>
        <p:txBody>
          <a:bodyPr lIns="91425" tIns="91425" rIns="91425" bIns="91425" anchor="t" anchorCtr="0">
            <a:noAutofit/>
          </a:bodyPr>
          <a:lstStyle/>
          <a:p>
            <a:pPr>
              <a:spcBef>
                <a:spcPts val="0"/>
              </a:spcBef>
              <a:buNone/>
            </a:pPr>
            <a:r>
              <a:rPr lang="en-US" u="sng">
                <a:solidFill>
                  <a:schemeClr val="hlink"/>
                </a:solidFill>
                <a:hlinkClick r:id="rId4"/>
              </a:rPr>
              <a:t>link</a:t>
            </a:r>
          </a:p>
        </p:txBody>
      </p:sp>
      <p:pic>
        <p:nvPicPr>
          <p:cNvPr id="10" name="Shape 230"/>
          <p:cNvPicPr preferRelativeResize="0"/>
          <p:nvPr/>
        </p:nvPicPr>
        <p:blipFill>
          <a:blip r:embed="rId5" cstate="screen">
            <a:extLst>
              <a:ext uri="{28A0092B-C50C-407E-A947-70E740481C1C}">
                <a14:useLocalDpi xmlns:a14="http://schemas.microsoft.com/office/drawing/2010/main" xmlns=""/>
              </a:ext>
            </a:extLst>
          </a:blip>
          <a:stretch>
            <a:fillRect/>
          </a:stretch>
        </p:blipFill>
        <p:spPr>
          <a:xfrm>
            <a:off x="7187566" y="1134499"/>
            <a:ext cx="1964183" cy="1562700"/>
          </a:xfrm>
          <a:prstGeom prst="rect">
            <a:avLst/>
          </a:prstGeom>
          <a:ln w="19050">
            <a:solidFill>
              <a:schemeClr val="bg1"/>
            </a:solidFill>
          </a:ln>
        </p:spPr>
      </p:pic>
      <p:sp>
        <p:nvSpPr>
          <p:cNvPr id="2" name="TextBox 1"/>
          <p:cNvSpPr txBox="1"/>
          <p:nvPr/>
        </p:nvSpPr>
        <p:spPr>
          <a:xfrm>
            <a:off x="3529099" y="1548175"/>
            <a:ext cx="1393330" cy="338554"/>
          </a:xfrm>
          <a:prstGeom prst="rect">
            <a:avLst/>
          </a:prstGeom>
          <a:noFill/>
        </p:spPr>
        <p:txBody>
          <a:bodyPr wrap="none" rtlCol="0">
            <a:spAutoFit/>
          </a:bodyPr>
          <a:lstStyle/>
          <a:p>
            <a:r>
              <a:rPr lang="en-US" sz="1600" b="1" dirty="0" smtClean="0">
                <a:solidFill>
                  <a:srgbClr val="FF0000"/>
                </a:solidFill>
                <a:latin typeface="Arial" pitchFamily="34" charset="0"/>
                <a:cs typeface="Arial" pitchFamily="34" charset="0"/>
              </a:rPr>
              <a:t>shift change</a:t>
            </a:r>
          </a:p>
        </p:txBody>
      </p:sp>
      <p:sp>
        <p:nvSpPr>
          <p:cNvPr id="3" name="Footer Placeholder 2"/>
          <p:cNvSpPr>
            <a:spLocks noGrp="1"/>
          </p:cNvSpPr>
          <p:nvPr>
            <p:ph type="ftr" idx="11"/>
          </p:nvPr>
        </p:nvSpPr>
        <p:spPr/>
        <p:txBody>
          <a:bodyPr/>
          <a:lstStyle/>
          <a:p>
            <a:r>
              <a:rPr lang="en-US" smtClean="0"/>
              <a:t>SPREAD Course 2016, Settat</a:t>
            </a:r>
            <a:endParaRPr lang="en-US"/>
          </a:p>
        </p:txBody>
      </p:sp>
      <p:sp>
        <p:nvSpPr>
          <p:cNvPr id="4" name="Slide Number Placeholder 3"/>
          <p:cNvSpPr>
            <a:spLocks noGrp="1"/>
          </p:cNvSpPr>
          <p:nvPr>
            <p:ph type="sldNum" idx="12"/>
          </p:nvPr>
        </p:nvSpPr>
        <p:spPr/>
        <p:txBody>
          <a:bodyPr/>
          <a:lstStyle/>
          <a:p>
            <a:endParaRPr lang="en-US"/>
          </a:p>
        </p:txBody>
      </p:sp>
    </p:spTree>
    <p:extLst>
      <p:ext uri="{BB962C8B-B14F-4D97-AF65-F5344CB8AC3E}">
        <p14:creationId xmlns:p14="http://schemas.microsoft.com/office/powerpoint/2010/main" xmlns="" val="119673268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1000"/>
                                        <p:tgtEl>
                                          <p:spTgt spid="2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animEffect transition="in" filter="fade">
                                      <p:cBhvr>
                                        <p:cTn id="1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3" name="Rectangle 1026"/>
          <p:cNvSpPr>
            <a:spLocks noGrp="1" noChangeArrowheads="1"/>
          </p:cNvSpPr>
          <p:nvPr>
            <p:ph type="title"/>
          </p:nvPr>
        </p:nvSpPr>
        <p:spPr>
          <a:xfrm>
            <a:off x="560512" y="116632"/>
            <a:ext cx="9345488" cy="804863"/>
          </a:xfrm>
        </p:spPr>
        <p:txBody>
          <a:bodyPr/>
          <a:lstStyle/>
          <a:p>
            <a:r>
              <a:rPr lang="en-US" altLang="de-DE" dirty="0" smtClean="0"/>
              <a:t>Correct </a:t>
            </a:r>
            <a:r>
              <a:rPr lang="en-US" altLang="de-DE" dirty="0"/>
              <a:t>fuel compensation at main firing / </a:t>
            </a:r>
            <a:r>
              <a:rPr lang="en-US" altLang="de-DE" dirty="0" smtClean="0"/>
              <a:t>precalciner</a:t>
            </a:r>
          </a:p>
        </p:txBody>
      </p:sp>
      <p:sp>
        <p:nvSpPr>
          <p:cNvPr id="15364" name="Rectangle 1027"/>
          <p:cNvSpPr>
            <a:spLocks noGrp="1" noChangeArrowheads="1"/>
          </p:cNvSpPr>
          <p:nvPr>
            <p:ph type="body" idx="1"/>
          </p:nvPr>
        </p:nvSpPr>
        <p:spPr>
          <a:xfrm>
            <a:off x="560512" y="1039589"/>
            <a:ext cx="8640960" cy="4765675"/>
          </a:xfrm>
        </p:spPr>
        <p:txBody>
          <a:bodyPr/>
          <a:lstStyle/>
          <a:p>
            <a:r>
              <a:rPr lang="en-US" altLang="de-DE" sz="2000" dirty="0" smtClean="0"/>
              <a:t>Compensate fuels gradually to smoothen impact of different flame lengths on BZT, to avoid </a:t>
            </a:r>
            <a:r>
              <a:rPr lang="en-US" altLang="de-DE" sz="2000" b="1" dirty="0" smtClean="0"/>
              <a:t>overshooting of burning zone</a:t>
            </a:r>
            <a:r>
              <a:rPr lang="en-US" altLang="de-DE" sz="2000" dirty="0" smtClean="0"/>
              <a:t> and </a:t>
            </a:r>
            <a:r>
              <a:rPr lang="en-US" altLang="de-DE" sz="2000" b="1" dirty="0" smtClean="0"/>
              <a:t>CO peaks</a:t>
            </a:r>
          </a:p>
          <a:p>
            <a:pPr lvl="1"/>
            <a:endParaRPr lang="en-US" altLang="de-DE" sz="2000" b="1" dirty="0" smtClean="0"/>
          </a:p>
          <a:p>
            <a:endParaRPr lang="en-US" altLang="de-DE" sz="2000" b="1" dirty="0" smtClean="0"/>
          </a:p>
        </p:txBody>
      </p:sp>
      <p:pic>
        <p:nvPicPr>
          <p:cNvPr id="15366" name="Picture 1031"/>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76536" y="1844824"/>
            <a:ext cx="6629400" cy="3819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352675854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560512" y="116632"/>
            <a:ext cx="9345488" cy="804863"/>
          </a:xfrm>
        </p:spPr>
        <p:txBody>
          <a:bodyPr/>
          <a:lstStyle/>
          <a:p>
            <a:r>
              <a:rPr lang="en-US" altLang="de-DE" dirty="0" smtClean="0"/>
              <a:t>Correct </a:t>
            </a:r>
            <a:r>
              <a:rPr lang="en-US" altLang="de-DE" dirty="0"/>
              <a:t>fuel compensation at </a:t>
            </a:r>
            <a:r>
              <a:rPr lang="en-US" altLang="de-DE" dirty="0" smtClean="0"/>
              <a:t>kiln inlet (secondary firing)</a:t>
            </a:r>
          </a:p>
        </p:txBody>
      </p:sp>
      <p:sp>
        <p:nvSpPr>
          <p:cNvPr id="16388" name="Rectangle 3"/>
          <p:cNvSpPr>
            <a:spLocks noGrp="1" noChangeArrowheads="1"/>
          </p:cNvSpPr>
          <p:nvPr>
            <p:ph type="body" idx="1"/>
          </p:nvPr>
        </p:nvSpPr>
        <p:spPr>
          <a:xfrm>
            <a:off x="560512" y="1066800"/>
            <a:ext cx="8784976" cy="4765675"/>
          </a:xfrm>
        </p:spPr>
        <p:txBody>
          <a:bodyPr/>
          <a:lstStyle/>
          <a:p>
            <a:r>
              <a:rPr lang="en-US" altLang="de-DE" sz="2000" dirty="0" smtClean="0"/>
              <a:t>Correct fuel compensation at secondary firing (e.g. </a:t>
            </a:r>
            <a:r>
              <a:rPr lang="en-US" altLang="de-DE" sz="2000" dirty="0" err="1" smtClean="0"/>
              <a:t>tyres</a:t>
            </a:r>
            <a:r>
              <a:rPr lang="en-US" altLang="de-DE" sz="2000" dirty="0" smtClean="0"/>
              <a:t>)</a:t>
            </a:r>
          </a:p>
          <a:p>
            <a:pPr lvl="1"/>
            <a:r>
              <a:rPr lang="en-US" altLang="de-DE" sz="2000" dirty="0" smtClean="0"/>
              <a:t>PH kiln: Compensate fuels gradually to avoid </a:t>
            </a:r>
            <a:r>
              <a:rPr lang="en-US" altLang="de-DE" sz="2000" b="1" dirty="0" smtClean="0"/>
              <a:t>overheating of kiln</a:t>
            </a:r>
            <a:r>
              <a:rPr lang="en-US" altLang="de-DE" sz="2000" dirty="0" smtClean="0"/>
              <a:t> or </a:t>
            </a:r>
            <a:r>
              <a:rPr lang="en-US" altLang="de-DE" sz="2000" b="1" dirty="0" smtClean="0"/>
              <a:t>lack of oxygen</a:t>
            </a:r>
            <a:r>
              <a:rPr lang="en-US" altLang="de-DE" sz="2000" dirty="0" smtClean="0"/>
              <a:t> in the kiln</a:t>
            </a:r>
          </a:p>
          <a:p>
            <a:pPr lvl="1"/>
            <a:r>
              <a:rPr lang="en-US" altLang="de-DE" sz="2000" dirty="0" smtClean="0"/>
              <a:t>PC kiln: Compensate big proportion immediately in precalciner firing</a:t>
            </a:r>
          </a:p>
          <a:p>
            <a:pPr lvl="1"/>
            <a:endParaRPr lang="en-US" altLang="de-DE" sz="2000" dirty="0" smtClean="0"/>
          </a:p>
        </p:txBody>
      </p:sp>
      <p:pic>
        <p:nvPicPr>
          <p:cNvPr id="16390" name="Picture 8"/>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704528" y="2492896"/>
            <a:ext cx="6927491" cy="39914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pPr>
              <a:defRPr/>
            </a:pPr>
            <a:r>
              <a:rPr lang="en-US" smtClean="0"/>
              <a:t>SPREAD Course 2016, Settat</a:t>
            </a:r>
            <a:endParaRPr lang="en-GB"/>
          </a:p>
        </p:txBody>
      </p:sp>
    </p:spTree>
    <p:extLst>
      <p:ext uri="{BB962C8B-B14F-4D97-AF65-F5344CB8AC3E}">
        <p14:creationId xmlns:p14="http://schemas.microsoft.com/office/powerpoint/2010/main" xmlns="" val="245846816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91"/>
        <p:cNvGrpSpPr/>
        <p:nvPr/>
      </p:nvGrpSpPr>
      <p:grpSpPr>
        <a:xfrm>
          <a:off x="0" y="0"/>
          <a:ext cx="0" cy="0"/>
          <a:chOff x="0" y="0"/>
          <a:chExt cx="0" cy="0"/>
        </a:xfrm>
      </p:grpSpPr>
      <p:sp>
        <p:nvSpPr>
          <p:cNvPr id="93" name="Shape 93"/>
          <p:cNvSpPr txBox="1">
            <a:spLocks noGrp="1"/>
          </p:cNvSpPr>
          <p:nvPr>
            <p:ph type="title"/>
          </p:nvPr>
        </p:nvSpPr>
        <p:spPr>
          <a:xfrm>
            <a:off x="560387" y="188729"/>
            <a:ext cx="8773799" cy="791999"/>
          </a:xfrm>
          <a:prstGeom prst="rect">
            <a:avLst/>
          </a:prstGeom>
        </p:spPr>
        <p:txBody>
          <a:bodyPr lIns="91425" tIns="91425" rIns="91425" bIns="91425" anchor="b" anchorCtr="0">
            <a:noAutofit/>
          </a:bodyPr>
          <a:lstStyle/>
          <a:p>
            <a:pPr lvl="0" rtl="0">
              <a:spcBef>
                <a:spcPts val="0"/>
              </a:spcBef>
              <a:buNone/>
            </a:pPr>
            <a:r>
              <a:rPr lang="en-US" sz="2400" b="1" dirty="0" smtClean="0"/>
              <a:t>Reliable </a:t>
            </a:r>
            <a:r>
              <a:rPr lang="en-US" dirty="0"/>
              <a:t>m</a:t>
            </a:r>
            <a:r>
              <a:rPr lang="en-US" sz="2400" b="1" dirty="0" smtClean="0"/>
              <a:t>ain </a:t>
            </a:r>
            <a:r>
              <a:rPr lang="en-US" sz="2400" b="1" dirty="0"/>
              <a:t>instrumentation </a:t>
            </a:r>
            <a:r>
              <a:rPr lang="en-US" sz="2400" b="1" dirty="0" smtClean="0"/>
              <a:t>required on </a:t>
            </a:r>
            <a:r>
              <a:rPr lang="en-US" sz="2400" b="1" dirty="0"/>
              <a:t>a kiln </a:t>
            </a:r>
          </a:p>
        </p:txBody>
      </p:sp>
      <p:pic>
        <p:nvPicPr>
          <p:cNvPr id="94" name="Shape 94"/>
          <p:cNvPicPr preferRelativeResize="0"/>
          <p:nvPr/>
        </p:nvPicPr>
        <p:blipFill>
          <a:blip r:embed="rId3"/>
          <a:stretch>
            <a:fillRect/>
          </a:stretch>
        </p:blipFill>
        <p:spPr>
          <a:xfrm>
            <a:off x="560375" y="1124750"/>
            <a:ext cx="8773799" cy="5404000"/>
          </a:xfrm>
          <a:prstGeom prst="rect">
            <a:avLst/>
          </a:prstGeom>
        </p:spPr>
      </p:pic>
      <p:sp>
        <p:nvSpPr>
          <p:cNvPr id="95" name="Shape 95"/>
          <p:cNvSpPr/>
          <p:nvPr/>
        </p:nvSpPr>
        <p:spPr>
          <a:xfrm>
            <a:off x="2639550" y="5794375"/>
            <a:ext cx="1372199" cy="335099"/>
          </a:xfrm>
          <a:prstGeom prst="wedgeRectCallout">
            <a:avLst>
              <a:gd name="adj1" fmla="val -60643"/>
              <a:gd name="adj2" fmla="val 98590"/>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Fan speeds</a:t>
            </a:r>
          </a:p>
        </p:txBody>
      </p:sp>
      <p:sp>
        <p:nvSpPr>
          <p:cNvPr id="96" name="Shape 96"/>
          <p:cNvSpPr/>
          <p:nvPr/>
        </p:nvSpPr>
        <p:spPr>
          <a:xfrm>
            <a:off x="1986500" y="4166000"/>
            <a:ext cx="1372199" cy="335099"/>
          </a:xfrm>
          <a:prstGeom prst="wedgeRectCallout">
            <a:avLst>
              <a:gd name="adj1" fmla="val -60643"/>
              <a:gd name="adj2" fmla="val 98590"/>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Fuel rate</a:t>
            </a:r>
          </a:p>
        </p:txBody>
      </p:sp>
      <p:sp>
        <p:nvSpPr>
          <p:cNvPr id="97" name="Shape 97"/>
          <p:cNvSpPr/>
          <p:nvPr/>
        </p:nvSpPr>
        <p:spPr>
          <a:xfrm>
            <a:off x="7961975" y="4344100"/>
            <a:ext cx="1372199" cy="335099"/>
          </a:xfrm>
          <a:prstGeom prst="wedgeRectCallout">
            <a:avLst>
              <a:gd name="adj1" fmla="val 24304"/>
              <a:gd name="adj2" fmla="val -126671"/>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Fan speed(s)</a:t>
            </a:r>
          </a:p>
        </p:txBody>
      </p:sp>
      <p:sp>
        <p:nvSpPr>
          <p:cNvPr id="98" name="Shape 98"/>
          <p:cNvSpPr/>
          <p:nvPr/>
        </p:nvSpPr>
        <p:spPr>
          <a:xfrm>
            <a:off x="5277175" y="2842925"/>
            <a:ext cx="1372199" cy="335099"/>
          </a:xfrm>
          <a:prstGeom prst="wedgeRectCallout">
            <a:avLst>
              <a:gd name="adj1" fmla="val -60643"/>
              <a:gd name="adj2" fmla="val 98590"/>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Fuel rate</a:t>
            </a:r>
          </a:p>
        </p:txBody>
      </p:sp>
      <p:sp>
        <p:nvSpPr>
          <p:cNvPr id="99" name="Shape 99"/>
          <p:cNvSpPr/>
          <p:nvPr/>
        </p:nvSpPr>
        <p:spPr>
          <a:xfrm>
            <a:off x="7961975" y="5902250"/>
            <a:ext cx="1372199" cy="335099"/>
          </a:xfrm>
          <a:prstGeom prst="wedgeRectCallout">
            <a:avLst>
              <a:gd name="adj1" fmla="val -23905"/>
              <a:gd name="adj2" fmla="val -110773"/>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Feed rate</a:t>
            </a:r>
          </a:p>
        </p:txBody>
      </p:sp>
      <p:sp>
        <p:nvSpPr>
          <p:cNvPr id="100" name="Shape 100"/>
          <p:cNvSpPr/>
          <p:nvPr/>
        </p:nvSpPr>
        <p:spPr>
          <a:xfrm>
            <a:off x="4120000" y="6129475"/>
            <a:ext cx="1372199" cy="335099"/>
          </a:xfrm>
          <a:prstGeom prst="wedgeRectCallout">
            <a:avLst>
              <a:gd name="adj1" fmla="val 24304"/>
              <a:gd name="adj2" fmla="val -126671"/>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Kiln speed</a:t>
            </a:r>
          </a:p>
        </p:txBody>
      </p:sp>
      <p:sp>
        <p:nvSpPr>
          <p:cNvPr id="101" name="Shape 101"/>
          <p:cNvSpPr/>
          <p:nvPr/>
        </p:nvSpPr>
        <p:spPr>
          <a:xfrm>
            <a:off x="163050" y="4971700"/>
            <a:ext cx="1448400" cy="335099"/>
          </a:xfrm>
          <a:prstGeom prst="wedgeRectCallout">
            <a:avLst>
              <a:gd name="adj1" fmla="val 45046"/>
              <a:gd name="adj2" fmla="val 192234"/>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Grate speed(s)</a:t>
            </a:r>
          </a:p>
        </p:txBody>
      </p:sp>
      <p:sp>
        <p:nvSpPr>
          <p:cNvPr id="102" name="Shape 102"/>
          <p:cNvSpPr/>
          <p:nvPr/>
        </p:nvSpPr>
        <p:spPr>
          <a:xfrm>
            <a:off x="3792975" y="4166000"/>
            <a:ext cx="1372199" cy="335099"/>
          </a:xfrm>
          <a:prstGeom prst="wedgeRectCallout">
            <a:avLst>
              <a:gd name="adj1" fmla="val 82750"/>
              <a:gd name="adj2" fmla="val 126425"/>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Flap position</a:t>
            </a:r>
          </a:p>
        </p:txBody>
      </p:sp>
      <p:sp>
        <p:nvSpPr>
          <p:cNvPr id="103" name="Shape 103"/>
          <p:cNvSpPr/>
          <p:nvPr/>
        </p:nvSpPr>
        <p:spPr>
          <a:xfrm>
            <a:off x="560400" y="1124750"/>
            <a:ext cx="1372199" cy="335099"/>
          </a:xfrm>
          <a:prstGeom prst="wedgeRectCallout">
            <a:avLst>
              <a:gd name="adj1" fmla="val 82750"/>
              <a:gd name="adj2" fmla="val 126425"/>
            </a:avLst>
          </a:prstGeom>
          <a:solidFill>
            <a:srgbClr val="FFFFFF"/>
          </a:solidFill>
          <a:ln w="28575" cap="flat">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Actuators</a:t>
            </a:r>
          </a:p>
        </p:txBody>
      </p:sp>
      <p:sp>
        <p:nvSpPr>
          <p:cNvPr id="104" name="Shape 104"/>
          <p:cNvSpPr/>
          <p:nvPr/>
        </p:nvSpPr>
        <p:spPr>
          <a:xfrm>
            <a:off x="560400" y="1726900"/>
            <a:ext cx="1372199" cy="335099"/>
          </a:xfrm>
          <a:prstGeom prst="wedgeRectCallout">
            <a:avLst>
              <a:gd name="adj1" fmla="val 82750"/>
              <a:gd name="adj2" fmla="val 126425"/>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Sensors</a:t>
            </a:r>
          </a:p>
        </p:txBody>
      </p:sp>
      <p:sp>
        <p:nvSpPr>
          <p:cNvPr id="105" name="Shape 105"/>
          <p:cNvSpPr/>
          <p:nvPr/>
        </p:nvSpPr>
        <p:spPr>
          <a:xfrm>
            <a:off x="6336075" y="5902250"/>
            <a:ext cx="1372199" cy="335099"/>
          </a:xfrm>
          <a:prstGeom prst="wedgeRectCallout">
            <a:avLst>
              <a:gd name="adj1" fmla="val -50663"/>
              <a:gd name="adj2" fmla="val -191764"/>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O2, CO, NOx</a:t>
            </a:r>
          </a:p>
        </p:txBody>
      </p:sp>
      <p:sp>
        <p:nvSpPr>
          <p:cNvPr id="106" name="Shape 106"/>
          <p:cNvSpPr/>
          <p:nvPr/>
        </p:nvSpPr>
        <p:spPr>
          <a:xfrm>
            <a:off x="5928975" y="1459850"/>
            <a:ext cx="830400" cy="335099"/>
          </a:xfrm>
          <a:prstGeom prst="wedgeRectCallout">
            <a:avLst>
              <a:gd name="adj1" fmla="val 74187"/>
              <a:gd name="adj2" fmla="val 91189"/>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O2, CO</a:t>
            </a:r>
          </a:p>
        </p:txBody>
      </p:sp>
      <p:sp>
        <p:nvSpPr>
          <p:cNvPr id="107" name="Shape 107"/>
          <p:cNvSpPr/>
          <p:nvPr/>
        </p:nvSpPr>
        <p:spPr>
          <a:xfrm>
            <a:off x="2385875" y="4573075"/>
            <a:ext cx="830400" cy="335099"/>
          </a:xfrm>
          <a:prstGeom prst="wedgeRectCallout">
            <a:avLst>
              <a:gd name="adj1" fmla="val -52357"/>
              <a:gd name="adj2" fmla="val 194770"/>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Pyro</a:t>
            </a:r>
          </a:p>
        </p:txBody>
      </p:sp>
      <p:sp>
        <p:nvSpPr>
          <p:cNvPr id="108" name="Shape 108"/>
          <p:cNvSpPr/>
          <p:nvPr/>
        </p:nvSpPr>
        <p:spPr>
          <a:xfrm>
            <a:off x="4777550" y="4971700"/>
            <a:ext cx="830400" cy="335099"/>
          </a:xfrm>
          <a:prstGeom prst="wedgeRectCallout">
            <a:avLst>
              <a:gd name="adj1" fmla="val -52357"/>
              <a:gd name="adj2" fmla="val 194770"/>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Torque</a:t>
            </a:r>
          </a:p>
        </p:txBody>
      </p:sp>
      <p:sp>
        <p:nvSpPr>
          <p:cNvPr id="109" name="Shape 109"/>
          <p:cNvSpPr/>
          <p:nvPr/>
        </p:nvSpPr>
        <p:spPr>
          <a:xfrm>
            <a:off x="6838500" y="5166750"/>
            <a:ext cx="830400" cy="335099"/>
          </a:xfrm>
          <a:prstGeom prst="wedgeRectCallout">
            <a:avLst>
              <a:gd name="adj1" fmla="val -34998"/>
              <a:gd name="adj2" fmla="val -255737"/>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Temp</a:t>
            </a:r>
          </a:p>
        </p:txBody>
      </p:sp>
      <p:sp>
        <p:nvSpPr>
          <p:cNvPr id="110" name="Shape 110"/>
          <p:cNvSpPr/>
          <p:nvPr/>
        </p:nvSpPr>
        <p:spPr>
          <a:xfrm>
            <a:off x="290175" y="6009825"/>
            <a:ext cx="983400" cy="335099"/>
          </a:xfrm>
          <a:prstGeom prst="wedgeRectCallout">
            <a:avLst>
              <a:gd name="adj1" fmla="val 42549"/>
              <a:gd name="adj2" fmla="val -99746"/>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Pressure</a:t>
            </a:r>
          </a:p>
        </p:txBody>
      </p:sp>
      <p:sp>
        <p:nvSpPr>
          <p:cNvPr id="111" name="Shape 111"/>
          <p:cNvSpPr/>
          <p:nvPr/>
        </p:nvSpPr>
        <p:spPr>
          <a:xfrm>
            <a:off x="1402475" y="6009825"/>
            <a:ext cx="584100" cy="335099"/>
          </a:xfrm>
          <a:prstGeom prst="wedgeRectCallout">
            <a:avLst>
              <a:gd name="adj1" fmla="val 114925"/>
              <a:gd name="adj2" fmla="val 51768"/>
            </a:avLst>
          </a:prstGeom>
          <a:solidFill>
            <a:srgbClr val="FFFFFF"/>
          </a:solidFill>
          <a:ln w="28575" cap="flat">
            <a:solidFill>
              <a:schemeClr val="accent5"/>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sz="1400"/>
              <a:t>Flow</a:t>
            </a:r>
          </a:p>
        </p:txBody>
      </p:sp>
      <p:sp>
        <p:nvSpPr>
          <p:cNvPr id="2" name="Footer Placeholder 1"/>
          <p:cNvSpPr>
            <a:spLocks noGrp="1"/>
          </p:cNvSpPr>
          <p:nvPr>
            <p:ph type="ftr" idx="11"/>
          </p:nvPr>
        </p:nvSpPr>
        <p:spPr/>
        <p:txBody>
          <a:bodyPr/>
          <a:lstStyle/>
          <a:p>
            <a:r>
              <a:rPr lang="en-US" smtClean="0"/>
              <a:t>SPREAD Course 2016, Settat</a:t>
            </a:r>
            <a:endParaRPr lang="en-US"/>
          </a:p>
        </p:txBody>
      </p:sp>
      <p:sp>
        <p:nvSpPr>
          <p:cNvPr id="3" name="Slide Number Placeholder 2"/>
          <p:cNvSpPr>
            <a:spLocks noGrp="1"/>
          </p:cNvSpPr>
          <p:nvPr>
            <p:ph type="sldNum" idx="12"/>
          </p:nvPr>
        </p:nvSpPr>
        <p:spPr/>
        <p:txBody>
          <a:bodyPr/>
          <a:lstStyle/>
          <a:p>
            <a:endParaRPr lang="en-US"/>
          </a:p>
        </p:txBody>
      </p:sp>
    </p:spTree>
    <p:extLst>
      <p:ext uri="{BB962C8B-B14F-4D97-AF65-F5344CB8AC3E}">
        <p14:creationId xmlns:p14="http://schemas.microsoft.com/office/powerpoint/2010/main" xmlns="" val="29384873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1000"/>
                                        <p:tgtEl>
                                          <p:spTgt spid="1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fade">
                                      <p:cBhvr>
                                        <p:cTn id="17" dur="10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fade">
                                      <p:cBhvr>
                                        <p:cTn id="22" dur="1000"/>
                                        <p:tgtEl>
                                          <p:spTgt spid="1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fade">
                                      <p:cBhvr>
                                        <p:cTn id="27" dur="10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1000"/>
                                        <p:tgtEl>
                                          <p:spTgt spid="9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1000"/>
                                        <p:tgtEl>
                                          <p:spTgt spid="9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1000"/>
                                        <p:tgtEl>
                                          <p:spTgt spid="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fade">
                                      <p:cBhvr>
                                        <p:cTn id="47" dur="1000"/>
                                        <p:tgtEl>
                                          <p:spTgt spid="1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fade">
                                      <p:cBhvr>
                                        <p:cTn id="52" dur="1000"/>
                                        <p:tgtEl>
                                          <p:spTgt spid="1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1000"/>
                                        <p:tgtEl>
                                          <p:spTgt spid="10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fade">
                                      <p:cBhvr>
                                        <p:cTn id="62" dur="10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1000"/>
                                        <p:tgtEl>
                                          <p:spTgt spid="10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09"/>
                                        </p:tgtEl>
                                        <p:attrNameLst>
                                          <p:attrName>style.visibility</p:attrName>
                                        </p:attrNameLst>
                                      </p:cBhvr>
                                      <p:to>
                                        <p:strVal val="visible"/>
                                      </p:to>
                                    </p:set>
                                    <p:animEffect transition="in" filter="fade">
                                      <p:cBhvr>
                                        <p:cTn id="72" dur="1000"/>
                                        <p:tgtEl>
                                          <p:spTgt spid="10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fade">
                                      <p:cBhvr>
                                        <p:cTn id="7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Opposed </a:t>
            </a:r>
            <a:r>
              <a:rPr lang="en-US" dirty="0"/>
              <a:t>optimization targets for O</a:t>
            </a:r>
            <a:r>
              <a:rPr lang="en-US" baseline="-25000" dirty="0"/>
              <a:t>2</a:t>
            </a:r>
            <a:r>
              <a:rPr lang="en-US" dirty="0"/>
              <a:t> and </a:t>
            </a:r>
            <a:r>
              <a:rPr lang="en-US" dirty="0" smtClean="0"/>
              <a:t>kiln inlet temperature</a:t>
            </a:r>
            <a:endParaRPr lang="en-US" baseline="30000" dirty="0"/>
          </a:p>
        </p:txBody>
      </p:sp>
      <p:sp>
        <p:nvSpPr>
          <p:cNvPr id="8" name="Rectangle 1027"/>
          <p:cNvSpPr txBox="1">
            <a:spLocks noChangeArrowheads="1"/>
          </p:cNvSpPr>
          <p:nvPr/>
        </p:nvSpPr>
        <p:spPr>
          <a:xfrm>
            <a:off x="560512" y="1327621"/>
            <a:ext cx="8817024" cy="3685555"/>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00B050"/>
              </a:buClr>
            </a:pPr>
            <a:r>
              <a:rPr lang="en-US" dirty="0" smtClean="0"/>
              <a:t>High oxygen levels at kiln inlet (“required”)</a:t>
            </a:r>
          </a:p>
          <a:p>
            <a:pPr lvl="1">
              <a:buClr>
                <a:srgbClr val="00B050"/>
              </a:buClr>
            </a:pPr>
            <a:r>
              <a:rPr lang="en-US" dirty="0" smtClean="0"/>
              <a:t>Increased draft, required to compensate </a:t>
            </a:r>
            <a:r>
              <a:rPr lang="en-US" b="1" dirty="0" smtClean="0"/>
              <a:t>fluctuations of heat input</a:t>
            </a:r>
            <a:r>
              <a:rPr lang="en-US" dirty="0" smtClean="0"/>
              <a:t> and to maintain </a:t>
            </a:r>
            <a:r>
              <a:rPr lang="en-US" b="1" dirty="0" smtClean="0"/>
              <a:t>sulfur volatility</a:t>
            </a:r>
            <a:r>
              <a:rPr lang="en-US" dirty="0" smtClean="0"/>
              <a:t> low, increases kiln inlet T</a:t>
            </a:r>
          </a:p>
          <a:p>
            <a:pPr lvl="1">
              <a:buClr>
                <a:srgbClr val="00B050"/>
              </a:buClr>
            </a:pPr>
            <a:endParaRPr lang="en-US" dirty="0" smtClean="0"/>
          </a:p>
          <a:p>
            <a:pPr>
              <a:buClr>
                <a:srgbClr val="00B050"/>
              </a:buClr>
            </a:pPr>
            <a:r>
              <a:rPr lang="en-US" dirty="0" smtClean="0"/>
              <a:t>Low kiln inlet temperature (“desired”)</a:t>
            </a:r>
          </a:p>
          <a:p>
            <a:pPr lvl="1">
              <a:buClr>
                <a:srgbClr val="00B050"/>
              </a:buClr>
            </a:pPr>
            <a:r>
              <a:rPr lang="en-US" dirty="0" smtClean="0"/>
              <a:t>Shifting </a:t>
            </a:r>
            <a:r>
              <a:rPr lang="en-US" b="1" dirty="0" smtClean="0"/>
              <a:t>condensation area</a:t>
            </a:r>
            <a:r>
              <a:rPr lang="en-US" dirty="0" smtClean="0"/>
              <a:t> of volatile compounds from static part into rotary part of kiln system and reduced </a:t>
            </a:r>
            <a:r>
              <a:rPr lang="en-US" b="1" dirty="0" smtClean="0"/>
              <a:t>risk of cyclone blockages, </a:t>
            </a:r>
            <a:r>
              <a:rPr lang="en-US" dirty="0" smtClean="0"/>
              <a:t>demands moderate oxygen levels in kiln</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69</a:t>
            </a:fld>
            <a:endParaRPr lang="en-US" noProof="0" dirty="0"/>
          </a:p>
        </p:txBody>
      </p:sp>
    </p:spTree>
    <p:extLst>
      <p:ext uri="{BB962C8B-B14F-4D97-AF65-F5344CB8AC3E}">
        <p14:creationId xmlns:p14="http://schemas.microsoft.com/office/powerpoint/2010/main" xmlns="" val="122279169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right Degree of </a:t>
            </a:r>
            <a:r>
              <a:rPr lang="en-US" dirty="0">
                <a:solidFill>
                  <a:srgbClr val="FF0000"/>
                </a:solidFill>
              </a:rPr>
              <a:t>Fuel Preparation </a:t>
            </a:r>
            <a:r>
              <a:rPr lang="en-US" dirty="0"/>
              <a:t>for each </a:t>
            </a:r>
            <a:r>
              <a:rPr lang="en-US" dirty="0" smtClean="0"/>
              <a:t>Feed Point</a:t>
            </a:r>
            <a:endParaRPr lang="en-GB" dirty="0"/>
          </a:p>
        </p:txBody>
      </p:sp>
      <p:graphicFrame>
        <p:nvGraphicFramePr>
          <p:cNvPr id="6" name="Group 169"/>
          <p:cNvGraphicFramePr>
            <a:graphicFrameLocks/>
          </p:cNvGraphicFramePr>
          <p:nvPr>
            <p:extLst>
              <p:ext uri="{D42A27DB-BD31-4B8C-83A1-F6EECF244321}">
                <p14:modId xmlns:p14="http://schemas.microsoft.com/office/powerpoint/2010/main" xmlns="" val="4272083342"/>
              </p:ext>
            </p:extLst>
          </p:nvPr>
        </p:nvGraphicFramePr>
        <p:xfrm>
          <a:off x="560387" y="1109697"/>
          <a:ext cx="8785101" cy="5049853"/>
        </p:xfrm>
        <a:graphic>
          <a:graphicData uri="http://schemas.openxmlformats.org/drawingml/2006/table">
            <a:tbl>
              <a:tblPr firstRow="1">
                <a:tableStyleId>{FABFCF23-3B69-468F-B69F-88F6DE6A72F2}</a:tableStyleId>
              </a:tblPr>
              <a:tblGrid>
                <a:gridCol w="1992619"/>
                <a:gridCol w="2807559"/>
                <a:gridCol w="2173594"/>
                <a:gridCol w="1811329"/>
              </a:tblGrid>
              <a:tr h="341335">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u="none" strike="noStrike" cap="none" normalizeH="0" baseline="0" dirty="0" smtClean="0">
                          <a:ln>
                            <a:noFill/>
                          </a:ln>
                          <a:effectLst/>
                        </a:rPr>
                        <a:t>AF Category </a:t>
                      </a:r>
                      <a:endParaRPr kumimoji="0" lang="en-US" sz="1600" b="1" i="0" u="none" strike="noStrike" cap="none" normalizeH="0" baseline="0" dirty="0" smtClean="0">
                        <a:ln>
                          <a:noFill/>
                        </a:ln>
                        <a:solidFill>
                          <a:schemeClr val="tx1"/>
                        </a:solidFill>
                        <a:effectLst/>
                        <a:latin typeface="Arial" charset="0"/>
                      </a:endParaRPr>
                    </a:p>
                  </a:txBody>
                  <a:tcPr marL="99221" marR="99221"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u="none" strike="noStrike" cap="none" normalizeH="0" baseline="0" smtClean="0">
                          <a:ln>
                            <a:noFill/>
                          </a:ln>
                          <a:effectLst/>
                        </a:rPr>
                        <a:t>Characteristic </a:t>
                      </a:r>
                      <a:endParaRPr kumimoji="0" lang="en-US" sz="1600" b="1" i="0" u="none" strike="noStrike" cap="none" normalizeH="0" baseline="0" smtClean="0">
                        <a:ln>
                          <a:noFill/>
                        </a:ln>
                        <a:solidFill>
                          <a:schemeClr val="tx1"/>
                        </a:solidFill>
                        <a:effectLst/>
                        <a:latin typeface="Arial" charset="0"/>
                      </a:endParaRPr>
                    </a:p>
                  </a:txBody>
                  <a:tcPr marL="99221" marR="99221"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u="none" strike="noStrike" cap="none" normalizeH="0" baseline="0" dirty="0" smtClean="0">
                          <a:ln>
                            <a:noFill/>
                          </a:ln>
                          <a:effectLst/>
                        </a:rPr>
                        <a:t>Examples </a:t>
                      </a:r>
                      <a:endParaRPr kumimoji="0" lang="en-US" sz="1600" b="1" i="0" u="none" strike="noStrike" cap="none" normalizeH="0" baseline="0" dirty="0" smtClean="0">
                        <a:ln>
                          <a:noFill/>
                        </a:ln>
                        <a:solidFill>
                          <a:schemeClr val="tx1"/>
                        </a:solidFill>
                        <a:effectLst/>
                        <a:latin typeface="Arial" charset="0"/>
                      </a:endParaRPr>
                    </a:p>
                  </a:txBody>
                  <a:tcPr marL="99221" marR="99221"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de-CH" sz="1600" u="none" strike="noStrike" cap="none" normalizeH="0" baseline="0" dirty="0" smtClean="0">
                          <a:ln>
                            <a:noFill/>
                          </a:ln>
                          <a:effectLst/>
                        </a:rPr>
                        <a:t>Picture</a:t>
                      </a:r>
                      <a:endParaRPr kumimoji="0" lang="en-US" sz="1600" b="1" i="0" u="none" strike="noStrike" cap="none" normalizeH="0" baseline="0" dirty="0" smtClean="0">
                        <a:ln>
                          <a:noFill/>
                        </a:ln>
                        <a:solidFill>
                          <a:schemeClr val="tx1"/>
                        </a:solidFill>
                        <a:effectLst/>
                        <a:latin typeface="Arial" charset="0"/>
                      </a:endParaRPr>
                    </a:p>
                  </a:txBody>
                  <a:tcPr marL="99221" marR="99221" marT="45717" marB="4571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5202">
                <a:tc>
                  <a:txBody>
                    <a:bodyPr/>
                    <a:lstStyle/>
                    <a:p>
                      <a:pPr>
                        <a:lnSpc>
                          <a:spcPct val="115000"/>
                        </a:lnSpc>
                        <a:spcAft>
                          <a:spcPts val="1000"/>
                        </a:spcAft>
                      </a:pPr>
                      <a:r>
                        <a:rPr lang="en-US" sz="1400" b="1" dirty="0">
                          <a:effectLst/>
                        </a:rPr>
                        <a:t>Lump </a:t>
                      </a:r>
                      <a:r>
                        <a:rPr lang="en-US" sz="1400" b="1" dirty="0" smtClean="0">
                          <a:effectLst/>
                        </a:rPr>
                        <a:t>fuels </a:t>
                      </a:r>
                      <a:r>
                        <a:rPr lang="en-US" sz="1400" dirty="0">
                          <a:effectLst/>
                        </a:rPr>
                        <a:t/>
                      </a:r>
                      <a:br>
                        <a:rPr lang="en-US" sz="1400" dirty="0">
                          <a:effectLst/>
                        </a:rPr>
                      </a:br>
                      <a:r>
                        <a:rPr lang="en-US" sz="1400" dirty="0">
                          <a:effectLst/>
                        </a:rPr>
                        <a:t>3D solids &gt;50mm </a:t>
                      </a:r>
                      <a:br>
                        <a:rPr lang="en-US" sz="1400" dirty="0">
                          <a:effectLst/>
                        </a:rPr>
                      </a:br>
                      <a:r>
                        <a:rPr lang="en-US" sz="1400" dirty="0">
                          <a:effectLst/>
                        </a:rPr>
                        <a:t>2D foils &gt;200mm</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Cannot be carried by kiln gases (burns at </a:t>
                      </a:r>
                      <a:r>
                        <a:rPr lang="en-US" sz="1400" dirty="0">
                          <a:solidFill>
                            <a:srgbClr val="FF0000"/>
                          </a:solidFill>
                          <a:effectLst/>
                        </a:rPr>
                        <a:t>kiln inlet</a:t>
                      </a:r>
                      <a:r>
                        <a:rPr lang="en-US" sz="1400" dirty="0">
                          <a:effectLst/>
                        </a:rPr>
                        <a:t>).</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Whole tires, filter cakes, bagged material</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endParaRPr lang="de-CH" sz="11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5202">
                <a:tc>
                  <a:txBody>
                    <a:bodyPr/>
                    <a:lstStyle/>
                    <a:p>
                      <a:pPr>
                        <a:lnSpc>
                          <a:spcPct val="115000"/>
                        </a:lnSpc>
                        <a:spcAft>
                          <a:spcPts val="1000"/>
                        </a:spcAft>
                      </a:pPr>
                      <a:r>
                        <a:rPr lang="en-US" sz="1400" b="1" dirty="0">
                          <a:effectLst/>
                        </a:rPr>
                        <a:t>Coarse </a:t>
                      </a:r>
                      <a:r>
                        <a:rPr lang="en-US" sz="1400" b="1" dirty="0" smtClean="0">
                          <a:effectLst/>
                        </a:rPr>
                        <a:t>solids </a:t>
                      </a:r>
                      <a:r>
                        <a:rPr lang="en-US" sz="1400" b="1" dirty="0">
                          <a:effectLst/>
                        </a:rPr>
                        <a:t/>
                      </a:r>
                      <a:br>
                        <a:rPr lang="en-US" sz="1400" b="1" dirty="0">
                          <a:effectLst/>
                        </a:rPr>
                      </a:br>
                      <a:r>
                        <a:rPr lang="en-US" sz="1400" dirty="0">
                          <a:effectLst/>
                        </a:rPr>
                        <a:t>3D solids &lt;50mm</a:t>
                      </a:r>
                      <a:br>
                        <a:rPr lang="en-US" sz="1400" dirty="0">
                          <a:effectLst/>
                        </a:rPr>
                      </a:br>
                      <a:r>
                        <a:rPr lang="en-US" sz="1400" dirty="0">
                          <a:effectLst/>
                        </a:rPr>
                        <a:t>2D foils &lt;200mm</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Can be carried by kiln gases (suitable for </a:t>
                      </a:r>
                      <a:r>
                        <a:rPr lang="en-US" sz="1400" dirty="0" smtClean="0">
                          <a:solidFill>
                            <a:srgbClr val="FF0000"/>
                          </a:solidFill>
                          <a:effectLst/>
                        </a:rPr>
                        <a:t>in-line </a:t>
                      </a:r>
                      <a:r>
                        <a:rPr lang="en-US" sz="1400" dirty="0" err="1" smtClean="0">
                          <a:solidFill>
                            <a:srgbClr val="FF0000"/>
                          </a:solidFill>
                          <a:effectLst/>
                        </a:rPr>
                        <a:t>calciner</a:t>
                      </a:r>
                      <a:r>
                        <a:rPr lang="en-US" sz="1400" dirty="0">
                          <a:effectLst/>
                        </a:rPr>
                        <a:t>). Pneumatic feeding not possible.</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Tire chips, shredded plastics and textiles, </a:t>
                      </a:r>
                      <a:r>
                        <a:rPr lang="en-US" sz="1400" dirty="0" err="1">
                          <a:effectLst/>
                        </a:rPr>
                        <a:t>RDF</a:t>
                      </a:r>
                      <a:r>
                        <a:rPr lang="en-US" sz="1400" baseline="-25000" dirty="0" err="1">
                          <a:effectLst/>
                        </a:rPr>
                        <a:t>c</a:t>
                      </a:r>
                      <a:endParaRPr lang="de-CH" sz="1400" baseline="-250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endParaRPr lang="de-CH" sz="11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5202">
                <a:tc>
                  <a:txBody>
                    <a:bodyPr/>
                    <a:lstStyle/>
                    <a:p>
                      <a:pPr>
                        <a:lnSpc>
                          <a:spcPct val="115000"/>
                        </a:lnSpc>
                        <a:spcAft>
                          <a:spcPts val="1000"/>
                        </a:spcAft>
                      </a:pPr>
                      <a:r>
                        <a:rPr lang="en-US" sz="1400" b="1" dirty="0">
                          <a:effectLst/>
                        </a:rPr>
                        <a:t>Fine </a:t>
                      </a:r>
                      <a:r>
                        <a:rPr lang="en-US" sz="1400" b="1" dirty="0" smtClean="0">
                          <a:effectLst/>
                        </a:rPr>
                        <a:t>solids </a:t>
                      </a:r>
                      <a:r>
                        <a:rPr lang="en-US" sz="1400" dirty="0">
                          <a:effectLst/>
                        </a:rPr>
                        <a:t/>
                      </a:r>
                      <a:br>
                        <a:rPr lang="en-US" sz="1400" dirty="0">
                          <a:effectLst/>
                        </a:rPr>
                      </a:br>
                      <a:r>
                        <a:rPr lang="en-US" sz="1400" dirty="0">
                          <a:effectLst/>
                        </a:rPr>
                        <a:t>3D solids &lt;5mm</a:t>
                      </a:r>
                      <a:br>
                        <a:rPr lang="en-US" sz="1400" dirty="0">
                          <a:effectLst/>
                        </a:rPr>
                      </a:br>
                      <a:r>
                        <a:rPr lang="en-US" sz="1400" dirty="0">
                          <a:effectLst/>
                        </a:rPr>
                        <a:t>2D foils &lt;50mm</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Can be carried easily by kiln gases (</a:t>
                      </a:r>
                      <a:r>
                        <a:rPr lang="en-US" sz="1400" dirty="0" smtClean="0">
                          <a:effectLst/>
                        </a:rPr>
                        <a:t>suitable </a:t>
                      </a:r>
                      <a:r>
                        <a:rPr lang="en-US" sz="1400" dirty="0">
                          <a:effectLst/>
                        </a:rPr>
                        <a:t>for </a:t>
                      </a:r>
                      <a:r>
                        <a:rPr lang="en-US" sz="1400" dirty="0" smtClean="0">
                          <a:solidFill>
                            <a:srgbClr val="FF0000"/>
                          </a:solidFill>
                          <a:effectLst/>
                        </a:rPr>
                        <a:t>kiln firing, separate-line </a:t>
                      </a:r>
                      <a:r>
                        <a:rPr lang="en-US" sz="1400" dirty="0" err="1" smtClean="0">
                          <a:solidFill>
                            <a:srgbClr val="FF0000"/>
                          </a:solidFill>
                          <a:effectLst/>
                        </a:rPr>
                        <a:t>calciner</a:t>
                      </a:r>
                      <a:r>
                        <a:rPr lang="en-US" sz="1400" dirty="0" smtClean="0">
                          <a:effectLst/>
                        </a:rPr>
                        <a:t>). </a:t>
                      </a:r>
                      <a:r>
                        <a:rPr lang="en-US" sz="1400" dirty="0">
                          <a:effectLst/>
                        </a:rPr>
                        <a:t>Pneumatic feeding possible.</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Fluff (</a:t>
                      </a:r>
                      <a:r>
                        <a:rPr lang="en-US" sz="1400" dirty="0" err="1">
                          <a:effectLst/>
                        </a:rPr>
                        <a:t>RDF</a:t>
                      </a:r>
                      <a:r>
                        <a:rPr lang="en-US" sz="1400" baseline="-25000" dirty="0" err="1">
                          <a:effectLst/>
                        </a:rPr>
                        <a:t>f</a:t>
                      </a:r>
                      <a:r>
                        <a:rPr lang="en-US" sz="1400" dirty="0">
                          <a:effectLst/>
                        </a:rPr>
                        <a:t>), </a:t>
                      </a:r>
                      <a:r>
                        <a:rPr lang="en-US" sz="1400" dirty="0" smtClean="0">
                          <a:effectLst/>
                        </a:rPr>
                        <a:t>impregnated </a:t>
                      </a:r>
                      <a:r>
                        <a:rPr lang="en-US" sz="1400" dirty="0">
                          <a:effectLst/>
                        </a:rPr>
                        <a:t>saw dust, animal meal, rice husk</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endParaRPr lang="de-CH" sz="11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78058">
                <a:tc>
                  <a:txBody>
                    <a:bodyPr/>
                    <a:lstStyle/>
                    <a:p>
                      <a:pPr>
                        <a:lnSpc>
                          <a:spcPct val="115000"/>
                        </a:lnSpc>
                        <a:spcAft>
                          <a:spcPts val="1000"/>
                        </a:spcAft>
                      </a:pPr>
                      <a:r>
                        <a:rPr lang="en-US" sz="1400" b="1" dirty="0" err="1">
                          <a:effectLst/>
                        </a:rPr>
                        <a:t>Sludges</a:t>
                      </a:r>
                      <a:endParaRPr lang="de-CH" sz="1400" b="1"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err="1">
                          <a:effectLst/>
                        </a:rPr>
                        <a:t>Pumpable</a:t>
                      </a:r>
                      <a:r>
                        <a:rPr lang="en-US" sz="1400" dirty="0">
                          <a:effectLst/>
                        </a:rPr>
                        <a:t> with piston pump </a:t>
                      </a:r>
                      <a:r>
                        <a:rPr lang="en-US" sz="1400" dirty="0" smtClean="0">
                          <a:effectLst/>
                        </a:rPr>
                        <a:t/>
                      </a:r>
                      <a:br>
                        <a:rPr lang="en-US" sz="1400" dirty="0" smtClean="0">
                          <a:effectLst/>
                        </a:rPr>
                      </a:br>
                      <a:r>
                        <a:rPr lang="en-US" sz="1400" dirty="0" smtClean="0">
                          <a:effectLst/>
                          <a:sym typeface="Wingdings"/>
                        </a:rPr>
                        <a:t></a:t>
                      </a:r>
                      <a:r>
                        <a:rPr lang="en-US" sz="1400" dirty="0" smtClean="0">
                          <a:effectLst/>
                        </a:rPr>
                        <a:t> </a:t>
                      </a:r>
                      <a:r>
                        <a:rPr lang="en-US" sz="1400" dirty="0">
                          <a:effectLst/>
                        </a:rPr>
                        <a:t>lump fuel. </a:t>
                      </a:r>
                      <a:r>
                        <a:rPr lang="en-US" sz="1400" dirty="0" smtClean="0">
                          <a:effectLst/>
                        </a:rPr>
                        <a:t/>
                      </a:r>
                      <a:br>
                        <a:rPr lang="en-US" sz="1400" dirty="0" smtClean="0">
                          <a:effectLst/>
                        </a:rPr>
                      </a:br>
                      <a:r>
                        <a:rPr lang="en-US" sz="1400" dirty="0" smtClean="0">
                          <a:effectLst/>
                        </a:rPr>
                        <a:t>If </a:t>
                      </a:r>
                      <a:r>
                        <a:rPr lang="en-US" sz="1400" dirty="0">
                          <a:effectLst/>
                        </a:rPr>
                        <a:t>atomized by compressed air or sludge rotor </a:t>
                      </a:r>
                      <a:r>
                        <a:rPr lang="en-US" sz="1400" dirty="0" smtClean="0">
                          <a:effectLst/>
                          <a:sym typeface="Wingdings"/>
                        </a:rPr>
                        <a:t></a:t>
                      </a:r>
                      <a:r>
                        <a:rPr lang="en-US" sz="1400" dirty="0" smtClean="0">
                          <a:effectLst/>
                        </a:rPr>
                        <a:t> </a:t>
                      </a:r>
                      <a:r>
                        <a:rPr lang="en-US" sz="1400" dirty="0">
                          <a:effectLst/>
                        </a:rPr>
                        <a:t>coarse solid.</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Petroleum / paint </a:t>
                      </a:r>
                      <a:r>
                        <a:rPr lang="en-US" sz="1400" dirty="0" err="1">
                          <a:effectLst/>
                        </a:rPr>
                        <a:t>sludges</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endParaRPr lang="de-CH" sz="11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15202">
                <a:tc>
                  <a:txBody>
                    <a:bodyPr/>
                    <a:lstStyle/>
                    <a:p>
                      <a:pPr>
                        <a:lnSpc>
                          <a:spcPct val="115000"/>
                        </a:lnSpc>
                        <a:spcAft>
                          <a:spcPts val="1000"/>
                        </a:spcAft>
                      </a:pPr>
                      <a:r>
                        <a:rPr lang="en-US" sz="1400" b="1" dirty="0">
                          <a:effectLst/>
                        </a:rPr>
                        <a:t>Liquids</a:t>
                      </a:r>
                      <a:endParaRPr lang="de-CH" sz="1400" b="1"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Can be atomized with compressed air </a:t>
                      </a:r>
                      <a:r>
                        <a:rPr lang="en-US" sz="1400" dirty="0" smtClean="0">
                          <a:effectLst/>
                        </a:rPr>
                        <a:t/>
                      </a:r>
                      <a:br>
                        <a:rPr lang="en-US" sz="1400" dirty="0" smtClean="0">
                          <a:effectLst/>
                        </a:rPr>
                      </a:br>
                      <a:r>
                        <a:rPr lang="en-US" sz="1400" dirty="0" smtClean="0">
                          <a:effectLst/>
                        </a:rPr>
                        <a:t>(</a:t>
                      </a:r>
                      <a:r>
                        <a:rPr lang="en-US" sz="1400" dirty="0">
                          <a:effectLst/>
                        </a:rPr>
                        <a:t>solid particles in liquid &lt;2-4mm)</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r>
                        <a:rPr lang="en-US" sz="1400" dirty="0">
                          <a:effectLst/>
                        </a:rPr>
                        <a:t>Waste oil, solvents, emulsions</a:t>
                      </a:r>
                      <a:endParaRPr lang="de-CH" sz="14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spcAft>
                          <a:spcPts val="1000"/>
                        </a:spcAft>
                      </a:pPr>
                      <a:endParaRPr lang="de-CH" sz="1100" dirty="0">
                        <a:effectLst/>
                        <a:latin typeface="+mn-lt"/>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7"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l="-1648"/>
          <a:stretch/>
        </p:blipFill>
        <p:spPr bwMode="auto">
          <a:xfrm>
            <a:off x="7669772" y="2406755"/>
            <a:ext cx="1491658" cy="8479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3"/>
          <p:cNvPicPr>
            <a:picLocks noChangeAspect="1" noChangeArrowheads="1"/>
          </p:cNvPicPr>
          <p:nvPr/>
        </p:nvPicPr>
        <p:blipFill rotWithShape="1">
          <a:blip r:embed="rId4" cstate="screen">
            <a:extLst>
              <a:ext uri="{28A0092B-C50C-407E-A947-70E740481C1C}">
                <a14:useLocalDpi xmlns:a14="http://schemas.microsoft.com/office/drawing/2010/main" xmlns=""/>
              </a:ext>
            </a:extLst>
          </a:blip>
          <a:srcRect/>
          <a:stretch/>
        </p:blipFill>
        <p:spPr bwMode="auto">
          <a:xfrm>
            <a:off x="7689484" y="3319709"/>
            <a:ext cx="1475384" cy="82949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4"/>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7682358" y="4276138"/>
            <a:ext cx="1489636" cy="8334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6"/>
          <p:cNvPicPr>
            <a:picLocks noChangeAspect="1" noChangeArrowheads="1"/>
          </p:cNvPicPr>
          <p:nvPr/>
        </p:nvPicPr>
        <p:blipFill rotWithShape="1">
          <a:blip r:embed="rId6" cstate="screen">
            <a:extLst>
              <a:ext uri="{28A0092B-C50C-407E-A947-70E740481C1C}">
                <a14:useLocalDpi xmlns:a14="http://schemas.microsoft.com/office/drawing/2010/main" xmlns=""/>
              </a:ext>
            </a:extLst>
          </a:blip>
          <a:srcRect/>
          <a:stretch/>
        </p:blipFill>
        <p:spPr bwMode="auto">
          <a:xfrm>
            <a:off x="7690313" y="1491334"/>
            <a:ext cx="1473726" cy="8391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7"/>
          <p:cNvPicPr>
            <a:picLocks noChangeAspect="1" noChangeArrowheads="1"/>
          </p:cNvPicPr>
          <p:nvPr/>
        </p:nvPicPr>
        <p:blipFill rotWithShape="1">
          <a:blip r:embed="rId7" cstate="screen">
            <a:extLst>
              <a:ext uri="{28A0092B-C50C-407E-A947-70E740481C1C}">
                <a14:useLocalDpi xmlns:a14="http://schemas.microsoft.com/office/drawing/2010/main" xmlns=""/>
              </a:ext>
            </a:extLst>
          </a:blip>
          <a:srcRect/>
          <a:stretch/>
        </p:blipFill>
        <p:spPr bwMode="auto">
          <a:xfrm>
            <a:off x="7683906" y="5299513"/>
            <a:ext cx="1486540" cy="820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7</a:t>
            </a:fld>
            <a:endParaRPr lang="en-US" noProof="0" dirty="0"/>
          </a:p>
        </p:txBody>
      </p:sp>
    </p:spTree>
    <p:extLst>
      <p:ext uri="{BB962C8B-B14F-4D97-AF65-F5344CB8AC3E}">
        <p14:creationId xmlns:p14="http://schemas.microsoft.com/office/powerpoint/2010/main" xmlns="" val="734346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 target setting</a:t>
            </a:r>
            <a:endParaRPr lang="en-US" dirty="0"/>
          </a:p>
        </p:txBody>
      </p:sp>
      <p:sp>
        <p:nvSpPr>
          <p:cNvPr id="11" name="Rectangle 1031"/>
          <p:cNvSpPr txBox="1">
            <a:spLocks noChangeArrowheads="1"/>
          </p:cNvSpPr>
          <p:nvPr/>
        </p:nvSpPr>
        <p:spPr>
          <a:xfrm>
            <a:off x="560512" y="1115144"/>
            <a:ext cx="8784976" cy="5410200"/>
          </a:xfrm>
          <a:prstGeom prst="rect">
            <a:avLst/>
          </a:prstGeom>
          <a:noFill/>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buClr>
                <a:schemeClr val="accent1"/>
              </a:buClr>
            </a:pPr>
            <a:r>
              <a:rPr lang="en-US" sz="2000" dirty="0" smtClean="0"/>
              <a:t>Burning zone temperature</a:t>
            </a:r>
          </a:p>
          <a:p>
            <a:pPr lvl="1">
              <a:lnSpc>
                <a:spcPct val="90000"/>
              </a:lnSpc>
              <a:buClr>
                <a:schemeClr val="accent1"/>
              </a:buClr>
            </a:pPr>
            <a:r>
              <a:rPr lang="en-US" sz="2000" dirty="0" smtClean="0"/>
              <a:t>Define beside MAX also </a:t>
            </a:r>
            <a:r>
              <a:rPr lang="en-US" sz="2000" b="1" dirty="0" smtClean="0"/>
              <a:t>MIN</a:t>
            </a:r>
            <a:r>
              <a:rPr lang="en-US" sz="2000" dirty="0" smtClean="0"/>
              <a:t> free lime levels (soft clinker burning)</a:t>
            </a:r>
          </a:p>
          <a:p>
            <a:pPr lvl="1">
              <a:lnSpc>
                <a:spcPct val="90000"/>
              </a:lnSpc>
              <a:buClr>
                <a:schemeClr val="accent1"/>
              </a:buClr>
            </a:pPr>
            <a:endParaRPr lang="en-US" sz="2000" dirty="0" smtClean="0"/>
          </a:p>
          <a:p>
            <a:pPr>
              <a:lnSpc>
                <a:spcPct val="90000"/>
              </a:lnSpc>
              <a:buClr>
                <a:schemeClr val="accent1"/>
              </a:buClr>
            </a:pPr>
            <a:r>
              <a:rPr lang="en-US" sz="2000" dirty="0" smtClean="0"/>
              <a:t>Kiln speed / kiln feed ratio</a:t>
            </a:r>
          </a:p>
          <a:p>
            <a:pPr lvl="1">
              <a:lnSpc>
                <a:spcPct val="90000"/>
              </a:lnSpc>
              <a:buClr>
                <a:schemeClr val="accent1"/>
              </a:buClr>
            </a:pPr>
            <a:r>
              <a:rPr lang="en-US" sz="2000" dirty="0" smtClean="0"/>
              <a:t>Adjust kiln filling degree towards </a:t>
            </a:r>
            <a:r>
              <a:rPr lang="en-US" sz="2000" b="1" dirty="0" smtClean="0"/>
              <a:t>lower levels</a:t>
            </a:r>
            <a:r>
              <a:rPr lang="en-US" sz="2000" dirty="0" smtClean="0"/>
              <a:t>, if clinker is fine (to guarantee rolling of bed and granulation of nodules) or if kiln reaction is sluggish</a:t>
            </a:r>
          </a:p>
          <a:p>
            <a:pPr lvl="1">
              <a:lnSpc>
                <a:spcPct val="90000"/>
              </a:lnSpc>
              <a:buClr>
                <a:schemeClr val="accent1"/>
              </a:buClr>
            </a:pPr>
            <a:endParaRPr lang="en-US" sz="2000" dirty="0" smtClean="0"/>
          </a:p>
          <a:p>
            <a:pPr>
              <a:lnSpc>
                <a:spcPct val="90000"/>
              </a:lnSpc>
              <a:buClr>
                <a:schemeClr val="accent1"/>
              </a:buClr>
            </a:pPr>
            <a:r>
              <a:rPr lang="en-US" sz="2000" dirty="0" smtClean="0"/>
              <a:t>Oxygen</a:t>
            </a:r>
          </a:p>
          <a:p>
            <a:pPr lvl="1">
              <a:lnSpc>
                <a:spcPct val="90000"/>
              </a:lnSpc>
              <a:buClr>
                <a:schemeClr val="accent1"/>
              </a:buClr>
            </a:pPr>
            <a:r>
              <a:rPr lang="en-US" sz="2000" dirty="0" smtClean="0"/>
              <a:t>Define and maintain </a:t>
            </a:r>
            <a:r>
              <a:rPr lang="en-US" sz="2000" b="1" dirty="0" smtClean="0"/>
              <a:t>sufficiently high oxygen</a:t>
            </a:r>
            <a:r>
              <a:rPr lang="en-US" sz="2000" dirty="0" smtClean="0"/>
              <a:t> levels in the system, optimizing set-point via SO3 in hot meal and no (low) CO</a:t>
            </a:r>
          </a:p>
          <a:p>
            <a:pPr lvl="1">
              <a:lnSpc>
                <a:spcPct val="90000"/>
              </a:lnSpc>
              <a:buClr>
                <a:schemeClr val="accent1"/>
              </a:buClr>
            </a:pPr>
            <a:endParaRPr lang="en-US" sz="2000" dirty="0" smtClean="0"/>
          </a:p>
          <a:p>
            <a:pPr>
              <a:lnSpc>
                <a:spcPct val="90000"/>
              </a:lnSpc>
              <a:buClr>
                <a:schemeClr val="accent1"/>
              </a:buClr>
            </a:pPr>
            <a:r>
              <a:rPr lang="en-US" sz="2000" dirty="0" err="1" smtClean="0"/>
              <a:t>Granulometry</a:t>
            </a:r>
            <a:endParaRPr lang="en-US" sz="2000" dirty="0" smtClean="0"/>
          </a:p>
          <a:p>
            <a:pPr lvl="1">
              <a:lnSpc>
                <a:spcPct val="90000"/>
              </a:lnSpc>
              <a:buClr>
                <a:schemeClr val="accent1"/>
              </a:buClr>
            </a:pPr>
            <a:r>
              <a:rPr lang="en-US" sz="2000" dirty="0" smtClean="0"/>
              <a:t>Review (and adjust) kiln feed properties to guarantee a </a:t>
            </a:r>
            <a:r>
              <a:rPr lang="en-US" sz="2000" b="1" dirty="0" smtClean="0"/>
              <a:t>appropriate granulation of clinker</a:t>
            </a:r>
            <a:r>
              <a:rPr lang="en-US" sz="2000" dirty="0" smtClean="0"/>
              <a:t> (AR, liquid phase, fineness, A/S ratio, etc.)</a:t>
            </a:r>
          </a:p>
          <a:p>
            <a:pPr lvl="1">
              <a:lnSpc>
                <a:spcPct val="90000"/>
              </a:lnSpc>
              <a:buClr>
                <a:schemeClr val="accent1"/>
              </a:buClr>
            </a:pPr>
            <a:endParaRPr lang="en-US" dirty="0" smtClean="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70</a:t>
            </a:fld>
            <a:endParaRPr lang="en-US" noProof="0" dirty="0"/>
          </a:p>
        </p:txBody>
      </p:sp>
    </p:spTree>
    <p:extLst>
      <p:ext uri="{BB962C8B-B14F-4D97-AF65-F5344CB8AC3E}">
        <p14:creationId xmlns:p14="http://schemas.microsoft.com/office/powerpoint/2010/main" xmlns="" val="17790976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Proper </a:t>
            </a:r>
            <a:r>
              <a:rPr lang="en-US" dirty="0"/>
              <a:t>target </a:t>
            </a:r>
            <a:r>
              <a:rPr lang="en-US" dirty="0" smtClean="0"/>
              <a:t>setting</a:t>
            </a:r>
            <a:endParaRPr lang="en-US" dirty="0"/>
          </a:p>
        </p:txBody>
      </p:sp>
      <p:sp>
        <p:nvSpPr>
          <p:cNvPr id="8" name="Rectangle 4"/>
          <p:cNvSpPr txBox="1">
            <a:spLocks noChangeArrowheads="1"/>
          </p:cNvSpPr>
          <p:nvPr/>
        </p:nvSpPr>
        <p:spPr>
          <a:xfrm>
            <a:off x="632520" y="1052736"/>
            <a:ext cx="8784976" cy="4546104"/>
          </a:xfrm>
          <a:prstGeom prst="rect">
            <a:avLst/>
          </a:prstGeom>
          <a:noFill/>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accent1"/>
              </a:buClr>
            </a:pPr>
            <a:r>
              <a:rPr lang="en-US" dirty="0" smtClean="0"/>
              <a:t>PC with AF as control fuel (~100% TSR in PC)</a:t>
            </a:r>
          </a:p>
          <a:p>
            <a:pPr lvl="1">
              <a:buClr>
                <a:schemeClr val="accent1"/>
              </a:buClr>
            </a:pPr>
            <a:r>
              <a:rPr lang="en-US" dirty="0" smtClean="0"/>
              <a:t>Select as control fuel the fastest reacting AF available</a:t>
            </a:r>
          </a:p>
          <a:p>
            <a:pPr lvl="1">
              <a:buClr>
                <a:schemeClr val="accent1"/>
              </a:buClr>
            </a:pPr>
            <a:r>
              <a:rPr lang="en-US" dirty="0" smtClean="0"/>
              <a:t>It should be as stable as possible in composition and size</a:t>
            </a:r>
          </a:p>
          <a:p>
            <a:pPr lvl="1">
              <a:buClr>
                <a:schemeClr val="accent1"/>
              </a:buClr>
            </a:pPr>
            <a:r>
              <a:rPr lang="en-US" dirty="0" smtClean="0"/>
              <a:t>PID loop parameters should be adjusted to cope with slow burning fuels</a:t>
            </a:r>
          </a:p>
          <a:p>
            <a:pPr lvl="1">
              <a:buClr>
                <a:schemeClr val="accent1"/>
              </a:buClr>
            </a:pPr>
            <a:endParaRPr lang="en-US" dirty="0" smtClean="0"/>
          </a:p>
          <a:p>
            <a:pPr>
              <a:buClr>
                <a:schemeClr val="accent1"/>
              </a:buClr>
            </a:pPr>
            <a:r>
              <a:rPr lang="en-US" dirty="0" smtClean="0"/>
              <a:t>AF </a:t>
            </a:r>
            <a:r>
              <a:rPr lang="en-US" dirty="0"/>
              <a:t>at Kiln Inlet</a:t>
            </a:r>
          </a:p>
          <a:p>
            <a:pPr lvl="1">
              <a:buClr>
                <a:schemeClr val="accent1"/>
              </a:buClr>
            </a:pPr>
            <a:r>
              <a:rPr lang="en-US" dirty="0"/>
              <a:t>At high TSR with lumpy fuels, O2 stability at PH exit shouldn’t be pursued as before</a:t>
            </a:r>
          </a:p>
          <a:p>
            <a:pPr lvl="1">
              <a:buClr>
                <a:schemeClr val="accent1"/>
              </a:buClr>
            </a:pPr>
            <a:r>
              <a:rPr lang="en-US" dirty="0"/>
              <a:t>Fuel compensation must be done in PC.</a:t>
            </a:r>
          </a:p>
          <a:p>
            <a:pPr lvl="1"/>
            <a:endParaRPr lang="en-US" dirty="0" smtClean="0"/>
          </a:p>
          <a:p>
            <a:pPr marL="270000" lvl="1" indent="0">
              <a:buNone/>
            </a:pPr>
            <a:endParaRPr lang="en-US" dirty="0" smtClean="0"/>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71</a:t>
            </a:fld>
            <a:endParaRPr lang="en-US" noProof="0" dirty="0"/>
          </a:p>
        </p:txBody>
      </p:sp>
    </p:spTree>
    <p:extLst>
      <p:ext uri="{BB962C8B-B14F-4D97-AF65-F5344CB8AC3E}">
        <p14:creationId xmlns:p14="http://schemas.microsoft.com/office/powerpoint/2010/main" xmlns="" val="4293586070"/>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60512" y="1083788"/>
            <a:ext cx="8712968" cy="2246769"/>
          </a:xfrm>
          <a:prstGeom prst="rect">
            <a:avLst/>
          </a:prstGeom>
          <a:noFill/>
        </p:spPr>
        <p:txBody>
          <a:bodyPr wrap="square" rtlCol="0">
            <a:spAutoFit/>
          </a:bodyPr>
          <a:lstStyle/>
          <a:p>
            <a:r>
              <a:rPr lang="en-US" sz="2000" dirty="0" smtClean="0">
                <a:latin typeface="Arial" pitchFamily="34" charset="0"/>
                <a:cs typeface="Arial" pitchFamily="34" charset="0"/>
              </a:rPr>
              <a:t>Kiln Master offers:</a:t>
            </a:r>
          </a:p>
          <a:p>
            <a:pPr marL="342900" indent="-342900">
              <a:buClr>
                <a:schemeClr val="accent1"/>
              </a:buClr>
              <a:buFont typeface="Arial" pitchFamily="34" charset="0"/>
              <a:buChar char="•"/>
            </a:pPr>
            <a:r>
              <a:rPr lang="en-US" sz="2000" dirty="0" smtClean="0">
                <a:latin typeface="Arial" pitchFamily="34" charset="0"/>
                <a:cs typeface="Arial" pitchFamily="34" charset="0"/>
              </a:rPr>
              <a:t>Optimization of set-points</a:t>
            </a:r>
          </a:p>
          <a:p>
            <a:pPr marL="342900" indent="-342900">
              <a:buClr>
                <a:schemeClr val="accent1"/>
              </a:buClr>
              <a:buFont typeface="Arial" pitchFamily="34" charset="0"/>
              <a:buChar char="•"/>
            </a:pPr>
            <a:r>
              <a:rPr lang="en-US" sz="2000" dirty="0" smtClean="0">
                <a:latin typeface="Arial" pitchFamily="34" charset="0"/>
                <a:cs typeface="Arial" pitchFamily="34" charset="0"/>
              </a:rPr>
              <a:t>Reduction of fluctuation of main process parameters</a:t>
            </a:r>
          </a:p>
          <a:p>
            <a:pPr marL="342900" indent="-342900">
              <a:buClr>
                <a:schemeClr val="accent1"/>
              </a:buClr>
              <a:buFont typeface="Arial" pitchFamily="34" charset="0"/>
              <a:buChar char="•"/>
            </a:pPr>
            <a:r>
              <a:rPr lang="en-US" sz="2000" dirty="0" smtClean="0">
                <a:latin typeface="Arial" pitchFamily="34" charset="0"/>
                <a:cs typeface="Arial" pitchFamily="34" charset="0"/>
              </a:rPr>
              <a:t>Build-up of local knowledge</a:t>
            </a:r>
          </a:p>
          <a:p>
            <a:pPr marL="342900" indent="-342900">
              <a:buClr>
                <a:schemeClr val="accent1"/>
              </a:buClr>
              <a:buFont typeface="Arial" pitchFamily="34" charset="0"/>
              <a:buChar char="•"/>
            </a:pPr>
            <a:r>
              <a:rPr lang="en-US" sz="2000" dirty="0" smtClean="0">
                <a:latin typeface="Arial" pitchFamily="34" charset="0"/>
                <a:cs typeface="Arial" pitchFamily="34" charset="0"/>
              </a:rPr>
              <a:t>Easy to maintain by local personnel</a:t>
            </a:r>
          </a:p>
          <a:p>
            <a:pPr marL="342900" indent="-342900">
              <a:buClr>
                <a:schemeClr val="accent1"/>
              </a:buClr>
              <a:buFont typeface="Arial" pitchFamily="34" charset="0"/>
              <a:buChar char="•"/>
            </a:pPr>
            <a:r>
              <a:rPr lang="en-US" sz="2000" dirty="0" smtClean="0">
                <a:latin typeface="Arial" pitchFamily="34" charset="0"/>
                <a:cs typeface="Arial" pitchFamily="34" charset="0"/>
              </a:rPr>
              <a:t>Best achievements in PC kilns, further development ongoing in HTEC </a:t>
            </a:r>
          </a:p>
          <a:p>
            <a:endParaRPr lang="en-US" sz="2000" dirty="0" smtClean="0">
              <a:latin typeface="Arial" pitchFamily="34" charset="0"/>
              <a:cs typeface="Arial" pitchFamily="34" charset="0"/>
            </a:endParaRPr>
          </a:p>
        </p:txBody>
      </p:sp>
      <p:sp>
        <p:nvSpPr>
          <p:cNvPr id="4" name="Title 3"/>
          <p:cNvSpPr>
            <a:spLocks noGrp="1"/>
          </p:cNvSpPr>
          <p:nvPr>
            <p:ph type="title"/>
          </p:nvPr>
        </p:nvSpPr>
        <p:spPr/>
        <p:txBody>
          <a:bodyPr/>
          <a:lstStyle/>
          <a:p>
            <a:r>
              <a:rPr lang="en-US" dirty="0">
                <a:solidFill>
                  <a:schemeClr val="dk1"/>
                </a:solidFill>
                <a:latin typeface="Arial"/>
                <a:ea typeface="Arial"/>
                <a:cs typeface="Arial"/>
                <a:sym typeface="Arial"/>
              </a:rPr>
              <a:t>High Level Control system can smooth kiln operation </a:t>
            </a:r>
            <a:endParaRPr lang="en-US" dirty="0"/>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xmlns=""/>
              </a:ext>
            </a:extLst>
          </a:blip>
          <a:srcRect/>
          <a:stretch/>
        </p:blipFill>
        <p:spPr>
          <a:xfrm>
            <a:off x="5370580" y="3067204"/>
            <a:ext cx="3902900" cy="3314124"/>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xmlns=""/>
              </a:ext>
            </a:extLst>
          </a:blip>
          <a:srcRect/>
          <a:stretch/>
        </p:blipFill>
        <p:spPr>
          <a:xfrm>
            <a:off x="668524" y="3067204"/>
            <a:ext cx="3924436" cy="3285387"/>
          </a:xfrm>
          <a:prstGeom prst="rect">
            <a:avLst/>
          </a:prstGeom>
        </p:spPr>
      </p:pic>
      <p:sp>
        <p:nvSpPr>
          <p:cNvPr id="11" name="TextBox 10"/>
          <p:cNvSpPr txBox="1"/>
          <p:nvPr/>
        </p:nvSpPr>
        <p:spPr>
          <a:xfrm>
            <a:off x="845200" y="4900827"/>
            <a:ext cx="3531736" cy="400110"/>
          </a:xfrm>
          <a:prstGeom prst="rect">
            <a:avLst/>
          </a:prstGeom>
          <a:noFill/>
        </p:spPr>
        <p:txBody>
          <a:bodyPr wrap="none" rtlCol="0">
            <a:spAutoFit/>
          </a:bodyPr>
          <a:lstStyle/>
          <a:p>
            <a:r>
              <a:rPr lang="en-US" sz="2000" dirty="0" smtClean="0">
                <a:latin typeface="Arial" pitchFamily="34" charset="0"/>
                <a:cs typeface="Arial" pitchFamily="34" charset="0"/>
              </a:rPr>
              <a:t>Oxygen control in Kiln Master</a:t>
            </a:r>
          </a:p>
        </p:txBody>
      </p:sp>
      <p:sp>
        <p:nvSpPr>
          <p:cNvPr id="12" name="TextBox 11"/>
          <p:cNvSpPr txBox="1"/>
          <p:nvPr/>
        </p:nvSpPr>
        <p:spPr>
          <a:xfrm>
            <a:off x="5849653" y="4915341"/>
            <a:ext cx="3135795" cy="400110"/>
          </a:xfrm>
          <a:prstGeom prst="rect">
            <a:avLst/>
          </a:prstGeom>
          <a:noFill/>
        </p:spPr>
        <p:txBody>
          <a:bodyPr wrap="none" rtlCol="0">
            <a:spAutoFit/>
          </a:bodyPr>
          <a:lstStyle/>
          <a:p>
            <a:r>
              <a:rPr lang="en-US" sz="2000" dirty="0" smtClean="0">
                <a:latin typeface="Arial" pitchFamily="34" charset="0"/>
                <a:cs typeface="Arial" pitchFamily="34" charset="0"/>
              </a:rPr>
              <a:t>Fuel Compensation in KM</a:t>
            </a:r>
          </a:p>
        </p:txBody>
      </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72</a:t>
            </a:fld>
            <a:endParaRPr lang="en-US" noProof="0" dirty="0"/>
          </a:p>
        </p:txBody>
      </p:sp>
    </p:spTree>
    <p:extLst>
      <p:ext uri="{BB962C8B-B14F-4D97-AF65-F5344CB8AC3E}">
        <p14:creationId xmlns:p14="http://schemas.microsoft.com/office/powerpoint/2010/main" xmlns="" val="3768036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560387" y="1124742"/>
            <a:ext cx="8785200" cy="5112600"/>
          </a:xfrm>
          <a:prstGeom prst="rect">
            <a:avLst/>
          </a:prstGeom>
          <a:noFill/>
          <a:ln>
            <a:noFill/>
          </a:ln>
        </p:spPr>
        <p:txBody>
          <a:bodyPr lIns="0" tIns="0" rIns="0" bIns="0" anchor="t" anchorCtr="0">
            <a:noAutofit/>
          </a:bodyPr>
          <a:lstStyle/>
          <a:p>
            <a:pPr marL="363538" marR="0" lvl="0" indent="-363538" algn="l" rtl="0">
              <a:spcBef>
                <a:spcPts val="0"/>
              </a:spcBef>
              <a:buClr>
                <a:schemeClr val="accent1"/>
              </a:buClr>
              <a:buSzPct val="100000"/>
              <a:buFont typeface="Arial"/>
              <a:buChar char="•"/>
            </a:pPr>
            <a:r>
              <a:rPr lang="en-US" sz="2400" b="0" i="0" u="none" strike="noStrike" cap="none" baseline="0" dirty="0">
                <a:solidFill>
                  <a:schemeClr val="dk1"/>
                </a:solidFill>
                <a:latin typeface="Arial"/>
                <a:ea typeface="Arial"/>
                <a:cs typeface="Arial"/>
                <a:sym typeface="Arial"/>
              </a:rPr>
              <a:t>An optimized and well controlled kiln is a precondition for successful AFR </a:t>
            </a:r>
            <a:r>
              <a:rPr lang="en-US" sz="2400" b="0" i="0" u="none" strike="noStrike" cap="none" baseline="0" dirty="0" smtClean="0">
                <a:solidFill>
                  <a:schemeClr val="dk1"/>
                </a:solidFill>
                <a:latin typeface="Arial"/>
                <a:ea typeface="Arial"/>
                <a:cs typeface="Arial"/>
                <a:sym typeface="Arial"/>
              </a:rPr>
              <a:t>utilization. </a:t>
            </a:r>
            <a:r>
              <a:rPr lang="en-US" dirty="0" smtClean="0">
                <a:solidFill>
                  <a:schemeClr val="dk1"/>
                </a:solidFill>
                <a:latin typeface="Arial"/>
                <a:ea typeface="Arial"/>
                <a:cs typeface="Arial"/>
                <a:sym typeface="Arial"/>
              </a:rPr>
              <a:t>Good instrumentation is key to know what is going on in the kiln system.</a:t>
            </a:r>
            <a:endParaRPr lang="en-US" sz="2400" b="0" i="0" u="none" strike="noStrike" cap="none" baseline="0" dirty="0">
              <a:solidFill>
                <a:schemeClr val="dk1"/>
              </a:solidFill>
              <a:latin typeface="Arial"/>
              <a:ea typeface="Arial"/>
              <a:cs typeface="Arial"/>
              <a:sym typeface="Arial"/>
            </a:endParaRPr>
          </a:p>
          <a:p>
            <a:pPr marL="0" marR="0" lvl="0" indent="0" algn="l" rtl="0">
              <a:spcBef>
                <a:spcPts val="576"/>
              </a:spcBef>
              <a:buClr>
                <a:schemeClr val="accent1"/>
              </a:buClr>
              <a:buNone/>
            </a:pPr>
            <a:endParaRPr sz="2400" dirty="0">
              <a:solidFill>
                <a:schemeClr val="dk1"/>
              </a:solidFill>
            </a:endParaRPr>
          </a:p>
          <a:p>
            <a:pPr marL="363537" marR="0" lvl="0" indent="-363537" algn="l" rtl="0">
              <a:spcBef>
                <a:spcPts val="576"/>
              </a:spcBef>
              <a:buClr>
                <a:schemeClr val="accent1"/>
              </a:buClr>
              <a:buSzPct val="100000"/>
              <a:buFont typeface="Arial"/>
              <a:buChar char="•"/>
            </a:pPr>
            <a:r>
              <a:rPr lang="en-US" sz="2400" dirty="0">
                <a:solidFill>
                  <a:schemeClr val="dk1"/>
                </a:solidFill>
              </a:rPr>
              <a:t>AFR are usually not the main </a:t>
            </a:r>
            <a:r>
              <a:rPr lang="en-US" sz="2400" dirty="0" smtClean="0">
                <a:solidFill>
                  <a:schemeClr val="dk1"/>
                </a:solidFill>
              </a:rPr>
              <a:t>challenges </a:t>
            </a:r>
            <a:r>
              <a:rPr lang="en-US" dirty="0" smtClean="0">
                <a:solidFill>
                  <a:schemeClr val="dk1"/>
                </a:solidFill>
              </a:rPr>
              <a:t>of kiln operation </a:t>
            </a:r>
            <a:r>
              <a:rPr lang="en-US" sz="2400" dirty="0" smtClean="0">
                <a:solidFill>
                  <a:schemeClr val="dk1"/>
                </a:solidFill>
              </a:rPr>
              <a:t>if:</a:t>
            </a:r>
          </a:p>
          <a:p>
            <a:pPr marL="629937" lvl="1" indent="-363537">
              <a:spcBef>
                <a:spcPts val="576"/>
              </a:spcBef>
              <a:buClr>
                <a:schemeClr val="accent1"/>
              </a:buClr>
              <a:buSzPct val="100000"/>
              <a:buFont typeface="Arial"/>
              <a:buChar char="•"/>
            </a:pPr>
            <a:r>
              <a:rPr lang="en-US" dirty="0">
                <a:solidFill>
                  <a:schemeClr val="dk1"/>
                </a:solidFill>
              </a:rPr>
              <a:t>Properly prepared (NCV fluctuations)</a:t>
            </a:r>
          </a:p>
          <a:p>
            <a:pPr marL="629937" lvl="1" indent="-363537">
              <a:spcBef>
                <a:spcPts val="576"/>
              </a:spcBef>
              <a:buClr>
                <a:schemeClr val="accent1"/>
              </a:buClr>
              <a:buSzPct val="100000"/>
              <a:buFont typeface="Arial"/>
              <a:buChar char="•"/>
            </a:pPr>
            <a:r>
              <a:rPr lang="en-US" dirty="0">
                <a:solidFill>
                  <a:schemeClr val="dk1"/>
                </a:solidFill>
              </a:rPr>
              <a:t>Known what is burned at the time of burning</a:t>
            </a:r>
          </a:p>
          <a:p>
            <a:pPr marL="629937" lvl="1" indent="-363537">
              <a:spcBef>
                <a:spcPts val="576"/>
              </a:spcBef>
              <a:buClr>
                <a:schemeClr val="accent1"/>
              </a:buClr>
              <a:buSzPct val="100000"/>
              <a:buFont typeface="Arial"/>
              <a:buChar char="•"/>
            </a:pPr>
            <a:r>
              <a:rPr lang="en-US" dirty="0">
                <a:solidFill>
                  <a:schemeClr val="dk1"/>
                </a:solidFill>
              </a:rPr>
              <a:t>Dosed properly / reliably</a:t>
            </a:r>
          </a:p>
          <a:p>
            <a:pPr marL="629937" lvl="1" indent="-363537">
              <a:spcBef>
                <a:spcPts val="576"/>
              </a:spcBef>
              <a:buClr>
                <a:schemeClr val="accent1"/>
              </a:buClr>
              <a:buSzPct val="100000"/>
              <a:buFont typeface="Arial"/>
              <a:buChar char="•"/>
            </a:pPr>
            <a:endParaRPr sz="2200" dirty="0">
              <a:solidFill>
                <a:schemeClr val="dk1"/>
              </a:solidFill>
            </a:endParaRPr>
          </a:p>
          <a:p>
            <a:pPr marL="363537" marR="0" lvl="0" indent="-363537" algn="l" rtl="0">
              <a:spcBef>
                <a:spcPts val="576"/>
              </a:spcBef>
              <a:buClr>
                <a:schemeClr val="accent1"/>
              </a:buClr>
              <a:buSzPct val="100000"/>
              <a:buFont typeface="Arial"/>
              <a:buChar char="•"/>
            </a:pPr>
            <a:r>
              <a:rPr lang="en-US" sz="2400" b="1" dirty="0">
                <a:solidFill>
                  <a:schemeClr val="dk1"/>
                </a:solidFill>
              </a:rPr>
              <a:t>Train</a:t>
            </a:r>
            <a:r>
              <a:rPr lang="en-US" sz="2400" dirty="0">
                <a:solidFill>
                  <a:schemeClr val="dk1"/>
                </a:solidFill>
              </a:rPr>
              <a:t> operators and give them </a:t>
            </a:r>
            <a:r>
              <a:rPr lang="en-US" sz="2400" b="1" dirty="0">
                <a:solidFill>
                  <a:schemeClr val="dk1"/>
                </a:solidFill>
              </a:rPr>
              <a:t>time to operate</a:t>
            </a:r>
            <a:r>
              <a:rPr lang="en-US" sz="2400" dirty="0">
                <a:solidFill>
                  <a:schemeClr val="dk1"/>
                </a:solidFill>
              </a:rPr>
              <a:t> the equipment</a:t>
            </a:r>
          </a:p>
          <a:p>
            <a:pPr marL="363537" marR="0" lvl="0" indent="-363537" algn="l" rtl="0">
              <a:spcBef>
                <a:spcPts val="576"/>
              </a:spcBef>
              <a:buClr>
                <a:schemeClr val="accent1"/>
              </a:buClr>
              <a:buSzPct val="100000"/>
              <a:buFont typeface="Arial"/>
              <a:buChar char="•"/>
            </a:pPr>
            <a:r>
              <a:rPr lang="en-US" sz="2400" dirty="0">
                <a:solidFill>
                  <a:schemeClr val="dk1"/>
                </a:solidFill>
              </a:rPr>
              <a:t>Regular follow up of operator actions is required. </a:t>
            </a:r>
          </a:p>
          <a:p>
            <a:pPr marL="270000" marR="0" lvl="0" indent="-117599" algn="l" rtl="0">
              <a:spcBef>
                <a:spcPts val="576"/>
              </a:spcBef>
              <a:buClr>
                <a:schemeClr val="accent1"/>
              </a:buClr>
              <a:buFont typeface="Arial"/>
              <a:buNone/>
            </a:pPr>
            <a:endParaRPr sz="2400" b="0" i="0" u="none" strike="noStrike" cap="none" baseline="0" dirty="0">
              <a:solidFill>
                <a:schemeClr val="dk1"/>
              </a:solidFill>
              <a:latin typeface="Arial"/>
              <a:ea typeface="Arial"/>
              <a:cs typeface="Arial"/>
              <a:sym typeface="Arial"/>
            </a:endParaRPr>
          </a:p>
          <a:p>
            <a:pPr marL="270000" marR="0" lvl="0" indent="-117599" algn="l" rtl="0">
              <a:spcBef>
                <a:spcPts val="576"/>
              </a:spcBef>
              <a:buClr>
                <a:schemeClr val="accent1"/>
              </a:buClr>
              <a:buFont typeface="Arial"/>
              <a:buNone/>
            </a:pPr>
            <a:endParaRPr sz="2400" b="0" i="0" u="none" strike="noStrike" cap="none" baseline="0" dirty="0">
              <a:solidFill>
                <a:schemeClr val="dk1"/>
              </a:solidFill>
              <a:latin typeface="Arial"/>
              <a:ea typeface="Arial"/>
              <a:cs typeface="Arial"/>
              <a:sym typeface="Arial"/>
            </a:endParaRPr>
          </a:p>
        </p:txBody>
      </p:sp>
      <p:sp>
        <p:nvSpPr>
          <p:cNvPr id="318" name="Shape 318"/>
          <p:cNvSpPr txBox="1">
            <a:spLocks noGrp="1"/>
          </p:cNvSpPr>
          <p:nvPr>
            <p:ph type="title"/>
          </p:nvPr>
        </p:nvSpPr>
        <p:spPr>
          <a:xfrm>
            <a:off x="560387" y="116631"/>
            <a:ext cx="8773936" cy="792087"/>
          </a:xfrm>
          <a:prstGeom prst="rect">
            <a:avLst/>
          </a:prstGeom>
          <a:noFill/>
          <a:ln>
            <a:noFill/>
          </a:ln>
        </p:spPr>
        <p:txBody>
          <a:bodyPr lIns="0" tIns="0" rIns="0" bIns="7200" anchor="b" anchorCtr="0">
            <a:noAutofit/>
          </a:bodyPr>
          <a:lstStyle/>
          <a:p>
            <a:pPr marL="0" marR="0" lvl="0" indent="0" algn="l" rtl="0">
              <a:lnSpc>
                <a:spcPct val="100000"/>
              </a:lnSpc>
              <a:spcBef>
                <a:spcPts val="0"/>
              </a:spcBef>
              <a:buClr>
                <a:schemeClr val="dk1"/>
              </a:buClr>
              <a:buSzPct val="25000"/>
              <a:buFont typeface="Arial"/>
              <a:buNone/>
            </a:pPr>
            <a:r>
              <a:rPr lang="en-US" sz="2400" b="1" i="0" u="none" strike="noStrike" cap="none" baseline="0">
                <a:solidFill>
                  <a:schemeClr val="dk1"/>
                </a:solidFill>
                <a:latin typeface="Arial"/>
                <a:ea typeface="Arial"/>
                <a:cs typeface="Arial"/>
                <a:sym typeface="Arial"/>
              </a:rPr>
              <a:t>Key messages</a:t>
            </a:r>
          </a:p>
        </p:txBody>
      </p:sp>
      <p:sp>
        <p:nvSpPr>
          <p:cNvPr id="2" name="Footer Placeholder 1"/>
          <p:cNvSpPr>
            <a:spLocks noGrp="1"/>
          </p:cNvSpPr>
          <p:nvPr>
            <p:ph type="ftr" idx="11"/>
          </p:nvPr>
        </p:nvSpPr>
        <p:spPr/>
        <p:txBody>
          <a:bodyPr/>
          <a:lstStyle/>
          <a:p>
            <a:r>
              <a:rPr lang="en-US" smtClean="0"/>
              <a:t>SPREAD Course 2016, Settat</a:t>
            </a:r>
            <a:endParaRPr lang="en-US"/>
          </a:p>
        </p:txBody>
      </p:sp>
      <p:sp>
        <p:nvSpPr>
          <p:cNvPr id="3" name="Slide Number Placeholder 2"/>
          <p:cNvSpPr>
            <a:spLocks noGrp="1"/>
          </p:cNvSpPr>
          <p:nvPr>
            <p:ph type="sldNum" idx="12"/>
          </p:nvPr>
        </p:nvSpPr>
        <p:spPr/>
        <p:txBody>
          <a:bodyPr/>
          <a:lstStyle/>
          <a:p>
            <a:endParaRPr lang="en-US"/>
          </a:p>
        </p:txBody>
      </p:sp>
    </p:spTree>
    <p:extLst>
      <p:ext uri="{BB962C8B-B14F-4D97-AF65-F5344CB8AC3E}">
        <p14:creationId xmlns:p14="http://schemas.microsoft.com/office/powerpoint/2010/main" xmlns="" val="3795214799"/>
      </p:ext>
    </p:extLst>
  </p:cSld>
  <p:clrMapOvr>
    <a:masterClrMapping/>
  </p:clrMapOvr>
  <p:transition spd="slow">
    <p:cu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43480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77" name="Title 45076"/>
          <p:cNvSpPr>
            <a:spLocks noGrp="1"/>
          </p:cNvSpPr>
          <p:nvPr>
            <p:ph type="title"/>
          </p:nvPr>
        </p:nvSpPr>
        <p:spPr/>
        <p:txBody>
          <a:bodyPr/>
          <a:lstStyle/>
          <a:p>
            <a:r>
              <a:rPr lang="en-GB" dirty="0" smtClean="0"/>
              <a:t>Feed-point specific combustion </a:t>
            </a:r>
            <a:r>
              <a:rPr lang="en-GB" dirty="0" err="1" smtClean="0"/>
              <a:t>behavior</a:t>
            </a:r>
            <a:r>
              <a:rPr lang="en-GB" dirty="0" smtClean="0"/>
              <a:t> and issues with solid AF</a:t>
            </a:r>
            <a:endParaRPr lang="en-GB"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xmlns=""/>
              </a:ext>
            </a:extLst>
          </a:blip>
          <a:srcRect/>
          <a:stretch>
            <a:fillRect/>
          </a:stretch>
        </p:blipFill>
        <p:spPr bwMode="auto">
          <a:xfrm>
            <a:off x="5817096" y="1193322"/>
            <a:ext cx="1895475" cy="4229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6" name="Straight Arrow Connector 5"/>
          <p:cNvCxnSpPr/>
          <p:nvPr/>
        </p:nvCxnSpPr>
        <p:spPr>
          <a:xfrm flipV="1">
            <a:off x="6249144" y="4865730"/>
            <a:ext cx="0" cy="432048"/>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418458" y="4865730"/>
            <a:ext cx="0" cy="432048"/>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Rounded Rectangular Callout 8"/>
          <p:cNvSpPr/>
          <p:nvPr/>
        </p:nvSpPr>
        <p:spPr>
          <a:xfrm>
            <a:off x="6537176" y="5359247"/>
            <a:ext cx="2808312" cy="686757"/>
          </a:xfrm>
          <a:prstGeom prst="wedgeRoundRectCallout">
            <a:avLst>
              <a:gd name="adj1" fmla="val -60460"/>
              <a:gd name="adj2" fmla="val -134804"/>
              <a:gd name="adj3" fmla="val 166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FF0000"/>
                </a:solidFill>
                <a:latin typeface="Arial" pitchFamily="34" charset="0"/>
                <a:cs typeface="Arial" pitchFamily="34" charset="0"/>
              </a:rPr>
              <a:t>C</a:t>
            </a:r>
            <a:r>
              <a:rPr lang="en-GB" sz="1400" b="1" dirty="0" smtClean="0">
                <a:solidFill>
                  <a:srgbClr val="FF0000"/>
                </a:solidFill>
                <a:latin typeface="Arial" pitchFamily="34" charset="0"/>
                <a:cs typeface="Arial" pitchFamily="34" charset="0"/>
              </a:rPr>
              <a:t>oarse solids: </a:t>
            </a:r>
            <a:r>
              <a:rPr lang="en-GB" sz="1400" b="1" dirty="0" smtClean="0">
                <a:solidFill>
                  <a:schemeClr val="tx1">
                    <a:lumMod val="75000"/>
                    <a:lumOff val="25000"/>
                  </a:schemeClr>
                </a:solidFill>
                <a:latin typeface="Arial" pitchFamily="34" charset="0"/>
                <a:cs typeface="Arial" pitchFamily="34" charset="0"/>
              </a:rPr>
              <a:t>suspended in gas stream (35-45 m/s) </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sym typeface="Wingdings" panose="05000000000000000000" pitchFamily="2" charset="2"/>
              </a:rPr>
              <a:t> good mixing</a:t>
            </a:r>
            <a:endParaRPr lang="en-GB" sz="1400" b="1" dirty="0" smtClean="0">
              <a:solidFill>
                <a:schemeClr val="tx1">
                  <a:lumMod val="75000"/>
                  <a:lumOff val="25000"/>
                </a:schemeClr>
              </a:solidFill>
              <a:latin typeface="Arial" pitchFamily="34" charset="0"/>
              <a:cs typeface="Arial" pitchFamily="34" charset="0"/>
            </a:endParaRPr>
          </a:p>
        </p:txBody>
      </p:sp>
      <p:sp>
        <p:nvSpPr>
          <p:cNvPr id="18" name="Freeform 17"/>
          <p:cNvSpPr/>
          <p:nvPr/>
        </p:nvSpPr>
        <p:spPr>
          <a:xfrm>
            <a:off x="5975794" y="4118851"/>
            <a:ext cx="273350" cy="587942"/>
          </a:xfrm>
          <a:custGeom>
            <a:avLst/>
            <a:gdLst>
              <a:gd name="connsiteX0" fmla="*/ 269258 w 273350"/>
              <a:gd name="connsiteY0" fmla="*/ 587942 h 587942"/>
              <a:gd name="connsiteX1" fmla="*/ 269258 w 273350"/>
              <a:gd name="connsiteY1" fmla="*/ 311496 h 587942"/>
              <a:gd name="connsiteX2" fmla="*/ 226728 w 273350"/>
              <a:gd name="connsiteY2" fmla="*/ 66947 h 587942"/>
              <a:gd name="connsiteX3" fmla="*/ 67240 w 273350"/>
              <a:gd name="connsiteY3" fmla="*/ 3152 h 587942"/>
              <a:gd name="connsiteX4" fmla="*/ 3445 w 273350"/>
              <a:gd name="connsiteY4" fmla="*/ 141375 h 587942"/>
              <a:gd name="connsiteX5" fmla="*/ 162933 w 273350"/>
              <a:gd name="connsiteY5" fmla="*/ 385924 h 58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350" h="587942">
                <a:moveTo>
                  <a:pt x="269258" y="587942"/>
                </a:moveTo>
                <a:cubicBezTo>
                  <a:pt x="272802" y="493135"/>
                  <a:pt x="276346" y="398328"/>
                  <a:pt x="269258" y="311496"/>
                </a:cubicBezTo>
                <a:cubicBezTo>
                  <a:pt x="262170" y="224663"/>
                  <a:pt x="260398" y="118338"/>
                  <a:pt x="226728" y="66947"/>
                </a:cubicBezTo>
                <a:cubicBezTo>
                  <a:pt x="193058" y="15556"/>
                  <a:pt x="104454" y="-9253"/>
                  <a:pt x="67240" y="3152"/>
                </a:cubicBezTo>
                <a:cubicBezTo>
                  <a:pt x="30026" y="15557"/>
                  <a:pt x="-12504" y="77580"/>
                  <a:pt x="3445" y="141375"/>
                </a:cubicBezTo>
                <a:cubicBezTo>
                  <a:pt x="19394" y="205170"/>
                  <a:pt x="91163" y="295547"/>
                  <a:pt x="162933" y="385924"/>
                </a:cubicBezTo>
              </a:path>
            </a:pathLst>
          </a:cu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p:cNvSpPr/>
          <p:nvPr/>
        </p:nvSpPr>
        <p:spPr>
          <a:xfrm flipH="1">
            <a:off x="6400501" y="4118851"/>
            <a:ext cx="273350" cy="587942"/>
          </a:xfrm>
          <a:custGeom>
            <a:avLst/>
            <a:gdLst>
              <a:gd name="connsiteX0" fmla="*/ 269258 w 273350"/>
              <a:gd name="connsiteY0" fmla="*/ 587942 h 587942"/>
              <a:gd name="connsiteX1" fmla="*/ 269258 w 273350"/>
              <a:gd name="connsiteY1" fmla="*/ 311496 h 587942"/>
              <a:gd name="connsiteX2" fmla="*/ 226728 w 273350"/>
              <a:gd name="connsiteY2" fmla="*/ 66947 h 587942"/>
              <a:gd name="connsiteX3" fmla="*/ 67240 w 273350"/>
              <a:gd name="connsiteY3" fmla="*/ 3152 h 587942"/>
              <a:gd name="connsiteX4" fmla="*/ 3445 w 273350"/>
              <a:gd name="connsiteY4" fmla="*/ 141375 h 587942"/>
              <a:gd name="connsiteX5" fmla="*/ 162933 w 273350"/>
              <a:gd name="connsiteY5" fmla="*/ 385924 h 58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350" h="587942">
                <a:moveTo>
                  <a:pt x="269258" y="587942"/>
                </a:moveTo>
                <a:cubicBezTo>
                  <a:pt x="272802" y="493135"/>
                  <a:pt x="276346" y="398328"/>
                  <a:pt x="269258" y="311496"/>
                </a:cubicBezTo>
                <a:cubicBezTo>
                  <a:pt x="262170" y="224663"/>
                  <a:pt x="260398" y="118338"/>
                  <a:pt x="226728" y="66947"/>
                </a:cubicBezTo>
                <a:cubicBezTo>
                  <a:pt x="193058" y="15556"/>
                  <a:pt x="104454" y="-9253"/>
                  <a:pt x="67240" y="3152"/>
                </a:cubicBezTo>
                <a:cubicBezTo>
                  <a:pt x="30026" y="15557"/>
                  <a:pt x="-12504" y="77580"/>
                  <a:pt x="3445" y="141375"/>
                </a:cubicBezTo>
                <a:cubicBezTo>
                  <a:pt x="19394" y="205170"/>
                  <a:pt x="91163" y="295547"/>
                  <a:pt x="162933" y="385924"/>
                </a:cubicBezTo>
              </a:path>
            </a:pathLst>
          </a:custGeom>
          <a:noFill/>
          <a:ln w="28575">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p:cNvSpPr/>
          <p:nvPr/>
        </p:nvSpPr>
        <p:spPr>
          <a:xfrm>
            <a:off x="6168179" y="4775867"/>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3" name="Oval 22"/>
          <p:cNvSpPr/>
          <p:nvPr/>
        </p:nvSpPr>
        <p:spPr>
          <a:xfrm>
            <a:off x="6204183" y="4619350"/>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4" name="Oval 23"/>
          <p:cNvSpPr/>
          <p:nvPr/>
        </p:nvSpPr>
        <p:spPr>
          <a:xfrm>
            <a:off x="6063402" y="4566187"/>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5" name="Oval 24"/>
          <p:cNvSpPr/>
          <p:nvPr/>
        </p:nvSpPr>
        <p:spPr>
          <a:xfrm>
            <a:off x="6316554" y="4785756"/>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6" name="Oval 25"/>
          <p:cNvSpPr/>
          <p:nvPr/>
        </p:nvSpPr>
        <p:spPr>
          <a:xfrm>
            <a:off x="6418458" y="4739863"/>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7" name="Oval 26"/>
          <p:cNvSpPr/>
          <p:nvPr/>
        </p:nvSpPr>
        <p:spPr>
          <a:xfrm>
            <a:off x="6506881" y="4602191"/>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8" name="Oval 27"/>
          <p:cNvSpPr/>
          <p:nvPr/>
        </p:nvSpPr>
        <p:spPr>
          <a:xfrm>
            <a:off x="6352558" y="4519979"/>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29" name="Oval 28"/>
          <p:cNvSpPr/>
          <p:nvPr/>
        </p:nvSpPr>
        <p:spPr>
          <a:xfrm>
            <a:off x="6213140" y="4412822"/>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0" name="Oval 29"/>
          <p:cNvSpPr/>
          <p:nvPr/>
        </p:nvSpPr>
        <p:spPr>
          <a:xfrm>
            <a:off x="6420869" y="4376818"/>
            <a:ext cx="72008" cy="720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1" name="Oval 30"/>
          <p:cNvSpPr/>
          <p:nvPr/>
        </p:nvSpPr>
        <p:spPr>
          <a:xfrm>
            <a:off x="6090083" y="4189841"/>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2" name="Oval 31"/>
          <p:cNvSpPr/>
          <p:nvPr/>
        </p:nvSpPr>
        <p:spPr>
          <a:xfrm>
            <a:off x="6194468" y="4036307"/>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3" name="Oval 32"/>
          <p:cNvSpPr/>
          <p:nvPr/>
        </p:nvSpPr>
        <p:spPr>
          <a:xfrm>
            <a:off x="6023518" y="385761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4" name="Oval 33"/>
          <p:cNvSpPr/>
          <p:nvPr/>
        </p:nvSpPr>
        <p:spPr>
          <a:xfrm>
            <a:off x="6556029" y="401219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5" name="Oval 34"/>
          <p:cNvSpPr/>
          <p:nvPr/>
        </p:nvSpPr>
        <p:spPr>
          <a:xfrm>
            <a:off x="6483237" y="3834758"/>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36" name="Oval 35"/>
          <p:cNvSpPr/>
          <p:nvPr/>
        </p:nvSpPr>
        <p:spPr>
          <a:xfrm>
            <a:off x="6262288" y="3713602"/>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45063" name="Flowchart: Connector 45062"/>
          <p:cNvSpPr/>
          <p:nvPr/>
        </p:nvSpPr>
        <p:spPr>
          <a:xfrm>
            <a:off x="6132745" y="3425570"/>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48" name="Flowchart: Connector 47"/>
          <p:cNvSpPr/>
          <p:nvPr/>
        </p:nvSpPr>
        <p:spPr>
          <a:xfrm>
            <a:off x="6055571" y="3137538"/>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49" name="Flowchart: Connector 48"/>
          <p:cNvSpPr/>
          <p:nvPr/>
        </p:nvSpPr>
        <p:spPr>
          <a:xfrm>
            <a:off x="6488819" y="3160397"/>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0" name="Flowchart: Connector 49"/>
          <p:cNvSpPr/>
          <p:nvPr/>
        </p:nvSpPr>
        <p:spPr>
          <a:xfrm>
            <a:off x="6463046" y="3315739"/>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3" name="Flowchart: Connector 52"/>
          <p:cNvSpPr/>
          <p:nvPr/>
        </p:nvSpPr>
        <p:spPr>
          <a:xfrm>
            <a:off x="6969224" y="2489466"/>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4" name="Flowchart: Connector 53"/>
          <p:cNvSpPr/>
          <p:nvPr/>
        </p:nvSpPr>
        <p:spPr>
          <a:xfrm>
            <a:off x="7329264" y="3137537"/>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5" name="Flowchart: Connector 54"/>
          <p:cNvSpPr/>
          <p:nvPr/>
        </p:nvSpPr>
        <p:spPr>
          <a:xfrm>
            <a:off x="7158959" y="3667883"/>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6" name="Flowchart: Connector 55"/>
          <p:cNvSpPr/>
          <p:nvPr/>
        </p:nvSpPr>
        <p:spPr>
          <a:xfrm>
            <a:off x="6194468" y="2777498"/>
            <a:ext cx="45719" cy="45719"/>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58" name="Rounded Rectangular Callout 57"/>
          <p:cNvSpPr/>
          <p:nvPr/>
        </p:nvSpPr>
        <p:spPr>
          <a:xfrm>
            <a:off x="7181818" y="1549932"/>
            <a:ext cx="2340591" cy="939534"/>
          </a:xfrm>
          <a:prstGeom prst="wedgeRoundRectCallout">
            <a:avLst>
              <a:gd name="adj1" fmla="val -61180"/>
              <a:gd name="adj2" fmla="val 48012"/>
              <a:gd name="adj3" fmla="val 166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FF0000"/>
                </a:solidFill>
                <a:latin typeface="Arial" pitchFamily="34" charset="0"/>
                <a:cs typeface="Arial" pitchFamily="34" charset="0"/>
              </a:rPr>
              <a:t>F</a:t>
            </a:r>
            <a:r>
              <a:rPr lang="en-GB" sz="1400" b="1" dirty="0" smtClean="0">
                <a:solidFill>
                  <a:srgbClr val="FF0000"/>
                </a:solidFill>
                <a:latin typeface="Arial" pitchFamily="34" charset="0"/>
                <a:cs typeface="Arial" pitchFamily="34" charset="0"/>
              </a:rPr>
              <a:t>ine solids: </a:t>
            </a:r>
            <a:r>
              <a:rPr lang="en-GB" sz="1400" b="1" dirty="0" smtClean="0">
                <a:solidFill>
                  <a:schemeClr val="tx1">
                    <a:lumMod val="75000"/>
                    <a:lumOff val="25000"/>
                  </a:schemeClr>
                </a:solidFill>
                <a:latin typeface="Arial" pitchFamily="34" charset="0"/>
                <a:cs typeface="Arial" pitchFamily="34" charset="0"/>
              </a:rPr>
              <a:t>big </a:t>
            </a:r>
            <a:r>
              <a:rPr lang="en-GB" sz="1400" b="1" dirty="0" err="1" smtClean="0">
                <a:solidFill>
                  <a:schemeClr val="tx1">
                    <a:lumMod val="75000"/>
                    <a:lumOff val="25000"/>
                  </a:schemeClr>
                </a:solidFill>
                <a:latin typeface="Arial" pitchFamily="34" charset="0"/>
                <a:cs typeface="Arial" pitchFamily="34" charset="0"/>
              </a:rPr>
              <a:t>calciner</a:t>
            </a:r>
            <a:r>
              <a:rPr lang="en-GB" sz="1400" b="1" dirty="0" smtClean="0">
                <a:solidFill>
                  <a:schemeClr val="tx1">
                    <a:lumMod val="75000"/>
                    <a:lumOff val="25000"/>
                  </a:schemeClr>
                </a:solidFill>
                <a:latin typeface="Arial" pitchFamily="34" charset="0"/>
                <a:cs typeface="Arial" pitchFamily="34" charset="0"/>
              </a:rPr>
              <a:t> required for burn-out</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rPr>
              <a:t>(5 s gas residence time)</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sym typeface="Wingdings" panose="05000000000000000000" pitchFamily="2" charset="2"/>
              </a:rPr>
              <a:t>if not: CO, heat losses,..</a:t>
            </a:r>
            <a:endParaRPr lang="en-GB" sz="1400" b="1" dirty="0" smtClean="0">
              <a:solidFill>
                <a:schemeClr val="tx1">
                  <a:lumMod val="75000"/>
                  <a:lumOff val="25000"/>
                </a:schemeClr>
              </a:solidFill>
              <a:latin typeface="Arial" pitchFamily="34" charset="0"/>
              <a:cs typeface="Arial" pitchFamily="34" charset="0"/>
            </a:endParaRPr>
          </a:p>
        </p:txBody>
      </p:sp>
      <p:sp>
        <p:nvSpPr>
          <p:cNvPr id="45064" name="Freeform 45063"/>
          <p:cNvSpPr/>
          <p:nvPr/>
        </p:nvSpPr>
        <p:spPr>
          <a:xfrm>
            <a:off x="6244992" y="2458694"/>
            <a:ext cx="1035513" cy="2173376"/>
          </a:xfrm>
          <a:custGeom>
            <a:avLst/>
            <a:gdLst>
              <a:gd name="connsiteX0" fmla="*/ 10328 w 1035513"/>
              <a:gd name="connsiteY0" fmla="*/ 585876 h 2173376"/>
              <a:gd name="connsiteX1" fmla="*/ 23028 w 1035513"/>
              <a:gd name="connsiteY1" fmla="*/ 268376 h 2173376"/>
              <a:gd name="connsiteX2" fmla="*/ 213528 w 1035513"/>
              <a:gd name="connsiteY2" fmla="*/ 90576 h 2173376"/>
              <a:gd name="connsiteX3" fmla="*/ 442128 w 1035513"/>
              <a:gd name="connsiteY3" fmla="*/ 1676 h 2173376"/>
              <a:gd name="connsiteX4" fmla="*/ 772328 w 1035513"/>
              <a:gd name="connsiteY4" fmla="*/ 52476 h 2173376"/>
              <a:gd name="connsiteX5" fmla="*/ 1000928 w 1035513"/>
              <a:gd name="connsiteY5" fmla="*/ 281076 h 2173376"/>
              <a:gd name="connsiteX6" fmla="*/ 1013628 w 1035513"/>
              <a:gd name="connsiteY6" fmla="*/ 662076 h 2173376"/>
              <a:gd name="connsiteX7" fmla="*/ 1026328 w 1035513"/>
              <a:gd name="connsiteY7" fmla="*/ 1157376 h 2173376"/>
              <a:gd name="connsiteX8" fmla="*/ 1013628 w 1035513"/>
              <a:gd name="connsiteY8" fmla="*/ 1589176 h 2173376"/>
              <a:gd name="connsiteX9" fmla="*/ 785028 w 1035513"/>
              <a:gd name="connsiteY9" fmla="*/ 1906676 h 2173376"/>
              <a:gd name="connsiteX10" fmla="*/ 975528 w 1035513"/>
              <a:gd name="connsiteY10" fmla="*/ 2173376 h 2173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5513" h="2173376">
                <a:moveTo>
                  <a:pt x="10328" y="585876"/>
                </a:moveTo>
                <a:cubicBezTo>
                  <a:pt x="-256" y="468401"/>
                  <a:pt x="-10839" y="350926"/>
                  <a:pt x="23028" y="268376"/>
                </a:cubicBezTo>
                <a:cubicBezTo>
                  <a:pt x="56895" y="185826"/>
                  <a:pt x="143678" y="135026"/>
                  <a:pt x="213528" y="90576"/>
                </a:cubicBezTo>
                <a:cubicBezTo>
                  <a:pt x="283378" y="46126"/>
                  <a:pt x="348995" y="8026"/>
                  <a:pt x="442128" y="1676"/>
                </a:cubicBezTo>
                <a:cubicBezTo>
                  <a:pt x="535261" y="-4674"/>
                  <a:pt x="679195" y="5909"/>
                  <a:pt x="772328" y="52476"/>
                </a:cubicBezTo>
                <a:cubicBezTo>
                  <a:pt x="865461" y="99043"/>
                  <a:pt x="960711" y="179476"/>
                  <a:pt x="1000928" y="281076"/>
                </a:cubicBezTo>
                <a:cubicBezTo>
                  <a:pt x="1041145" y="382676"/>
                  <a:pt x="1009395" y="516026"/>
                  <a:pt x="1013628" y="662076"/>
                </a:cubicBezTo>
                <a:cubicBezTo>
                  <a:pt x="1017861" y="808126"/>
                  <a:pt x="1026328" y="1002859"/>
                  <a:pt x="1026328" y="1157376"/>
                </a:cubicBezTo>
                <a:cubicBezTo>
                  <a:pt x="1026328" y="1311893"/>
                  <a:pt x="1053845" y="1464293"/>
                  <a:pt x="1013628" y="1589176"/>
                </a:cubicBezTo>
                <a:cubicBezTo>
                  <a:pt x="973411" y="1714059"/>
                  <a:pt x="791378" y="1809309"/>
                  <a:pt x="785028" y="1906676"/>
                </a:cubicBezTo>
                <a:cubicBezTo>
                  <a:pt x="778678" y="2004043"/>
                  <a:pt x="877103" y="2088709"/>
                  <a:pt x="975528" y="2173376"/>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067" name="Picture 4"/>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632520" y="1378998"/>
            <a:ext cx="4529526" cy="12128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5068" name="Freeform 45067"/>
          <p:cNvSpPr/>
          <p:nvPr/>
        </p:nvSpPr>
        <p:spPr>
          <a:xfrm>
            <a:off x="1892300" y="1752600"/>
            <a:ext cx="2222500" cy="266700"/>
          </a:xfrm>
          <a:custGeom>
            <a:avLst/>
            <a:gdLst>
              <a:gd name="connsiteX0" fmla="*/ 0 w 2222500"/>
              <a:gd name="connsiteY0" fmla="*/ 25400 h 266700"/>
              <a:gd name="connsiteX1" fmla="*/ 723900 w 2222500"/>
              <a:gd name="connsiteY1" fmla="*/ 0 h 266700"/>
              <a:gd name="connsiteX2" fmla="*/ 1371600 w 2222500"/>
              <a:gd name="connsiteY2" fmla="*/ 25400 h 266700"/>
              <a:gd name="connsiteX3" fmla="*/ 1879600 w 2222500"/>
              <a:gd name="connsiteY3" fmla="*/ 139700 h 266700"/>
              <a:gd name="connsiteX4" fmla="*/ 2222500 w 2222500"/>
              <a:gd name="connsiteY4" fmla="*/ 266700 h 26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00" h="266700">
                <a:moveTo>
                  <a:pt x="0" y="25400"/>
                </a:moveTo>
                <a:cubicBezTo>
                  <a:pt x="247650" y="12700"/>
                  <a:pt x="495300" y="0"/>
                  <a:pt x="723900" y="0"/>
                </a:cubicBezTo>
                <a:cubicBezTo>
                  <a:pt x="952500" y="0"/>
                  <a:pt x="1178983" y="2117"/>
                  <a:pt x="1371600" y="25400"/>
                </a:cubicBezTo>
                <a:cubicBezTo>
                  <a:pt x="1564217" y="48683"/>
                  <a:pt x="1737783" y="99483"/>
                  <a:pt x="1879600" y="139700"/>
                </a:cubicBezTo>
                <a:cubicBezTo>
                  <a:pt x="2021417" y="179917"/>
                  <a:pt x="2121958" y="223308"/>
                  <a:pt x="2222500" y="266700"/>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p:cNvSpPr/>
          <p:nvPr/>
        </p:nvSpPr>
        <p:spPr>
          <a:xfrm>
            <a:off x="4151193" y="1934940"/>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65" name="Oval 64"/>
          <p:cNvSpPr/>
          <p:nvPr/>
        </p:nvSpPr>
        <p:spPr>
          <a:xfrm>
            <a:off x="3782967" y="1980659"/>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66" name="Oval 65"/>
          <p:cNvSpPr/>
          <p:nvPr/>
        </p:nvSpPr>
        <p:spPr>
          <a:xfrm>
            <a:off x="3512840" y="1863090"/>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67" name="Oval 66"/>
          <p:cNvSpPr/>
          <p:nvPr/>
        </p:nvSpPr>
        <p:spPr>
          <a:xfrm>
            <a:off x="2929936" y="1646170"/>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68" name="Oval 67"/>
          <p:cNvSpPr/>
          <p:nvPr/>
        </p:nvSpPr>
        <p:spPr>
          <a:xfrm>
            <a:off x="2600254" y="1792968"/>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69" name="Oval 68"/>
          <p:cNvSpPr/>
          <p:nvPr/>
        </p:nvSpPr>
        <p:spPr>
          <a:xfrm>
            <a:off x="3608946" y="1957799"/>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70" name="Oval 69"/>
          <p:cNvSpPr/>
          <p:nvPr/>
        </p:nvSpPr>
        <p:spPr>
          <a:xfrm>
            <a:off x="2072680" y="1669029"/>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71" name="Oval 70"/>
          <p:cNvSpPr/>
          <p:nvPr/>
        </p:nvSpPr>
        <p:spPr>
          <a:xfrm>
            <a:off x="4120812" y="1995461"/>
            <a:ext cx="45719" cy="45719"/>
          </a:xfrm>
          <a:prstGeom prst="ellipse">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72" name="Rounded Rectangular Callout 71"/>
          <p:cNvSpPr/>
          <p:nvPr/>
        </p:nvSpPr>
        <p:spPr>
          <a:xfrm>
            <a:off x="1753297" y="2679199"/>
            <a:ext cx="3487735" cy="866183"/>
          </a:xfrm>
          <a:prstGeom prst="wedgeRoundRectCallout">
            <a:avLst>
              <a:gd name="adj1" fmla="val 14798"/>
              <a:gd name="adj2" fmla="val -125800"/>
              <a:gd name="adj3" fmla="val 166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FF0000"/>
                </a:solidFill>
                <a:latin typeface="Arial" pitchFamily="34" charset="0"/>
                <a:cs typeface="Arial" pitchFamily="34" charset="0"/>
              </a:rPr>
              <a:t>F</a:t>
            </a:r>
            <a:r>
              <a:rPr lang="en-GB" sz="1400" b="1" dirty="0" smtClean="0">
                <a:solidFill>
                  <a:srgbClr val="FF0000"/>
                </a:solidFill>
                <a:latin typeface="Arial" pitchFamily="34" charset="0"/>
                <a:cs typeface="Arial" pitchFamily="34" charset="0"/>
              </a:rPr>
              <a:t>ine solids: </a:t>
            </a:r>
            <a:br>
              <a:rPr lang="en-GB" sz="1400" b="1" dirty="0" smtClean="0">
                <a:solidFill>
                  <a:srgbClr val="FF0000"/>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sym typeface="Wingdings" panose="05000000000000000000" pitchFamily="2" charset="2"/>
              </a:rPr>
              <a:t> ove</a:t>
            </a:r>
            <a:r>
              <a:rPr lang="en-GB" sz="1400" b="1" dirty="0" smtClean="0">
                <a:solidFill>
                  <a:schemeClr val="tx1">
                    <a:lumMod val="75000"/>
                    <a:lumOff val="25000"/>
                  </a:schemeClr>
                </a:solidFill>
                <a:latin typeface="Arial" pitchFamily="34" charset="0"/>
                <a:cs typeface="Arial" pitchFamily="34" charset="0"/>
              </a:rPr>
              <a:t>rsize materials create issues with coating, clinker quality and </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rPr>
              <a:t>S-volatility (build-ups)</a:t>
            </a:r>
            <a:endParaRPr lang="en-GB" sz="1200" b="1" dirty="0" smtClean="0">
              <a:solidFill>
                <a:schemeClr val="tx1">
                  <a:lumMod val="75000"/>
                  <a:lumOff val="25000"/>
                </a:schemeClr>
              </a:solidFill>
              <a:latin typeface="Arial" pitchFamily="34" charset="0"/>
              <a:cs typeface="Arial" pitchFamily="34" charset="0"/>
            </a:endParaRPr>
          </a:p>
        </p:txBody>
      </p:sp>
      <p:grpSp>
        <p:nvGrpSpPr>
          <p:cNvPr id="45079" name="Group 45078"/>
          <p:cNvGrpSpPr/>
          <p:nvPr/>
        </p:nvGrpSpPr>
        <p:grpSpPr>
          <a:xfrm>
            <a:off x="636385" y="4059166"/>
            <a:ext cx="4765304" cy="1986838"/>
            <a:chOff x="848544" y="4059166"/>
            <a:chExt cx="4765304" cy="1986838"/>
          </a:xfrm>
        </p:grpSpPr>
        <p:pic>
          <p:nvPicPr>
            <p:cNvPr id="45069" name="Picture 5"/>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848544" y="4059166"/>
              <a:ext cx="2708087" cy="19868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4" name="Rounded Rectangular Callout 73"/>
            <p:cNvSpPr/>
            <p:nvPr/>
          </p:nvSpPr>
          <p:spPr>
            <a:xfrm>
              <a:off x="2564460" y="5153762"/>
              <a:ext cx="3049388" cy="892242"/>
            </a:xfrm>
            <a:prstGeom prst="wedgeRoundRectCallout">
              <a:avLst>
                <a:gd name="adj1" fmla="val -56121"/>
                <a:gd name="adj2" fmla="val -48183"/>
                <a:gd name="adj3" fmla="val 16667"/>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smtClean="0">
                  <a:solidFill>
                    <a:srgbClr val="FF0000"/>
                  </a:solidFill>
                  <a:latin typeface="Arial" pitchFamily="34" charset="0"/>
                  <a:cs typeface="Arial" pitchFamily="34" charset="0"/>
                </a:rPr>
                <a:t>Lump solids: </a:t>
              </a:r>
              <a:br>
                <a:rPr lang="en-GB" sz="1400" b="1" dirty="0" smtClean="0">
                  <a:solidFill>
                    <a:srgbClr val="FF0000"/>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rPr>
                <a:t>fall down, poor mixing with O2</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sym typeface="Wingdings" panose="05000000000000000000" pitchFamily="2" charset="2"/>
                </a:rPr>
                <a:t> </a:t>
              </a:r>
              <a:r>
                <a:rPr lang="en-GB" sz="1400" b="1" dirty="0" smtClean="0">
                  <a:solidFill>
                    <a:schemeClr val="tx1">
                      <a:lumMod val="75000"/>
                      <a:lumOff val="25000"/>
                    </a:schemeClr>
                  </a:solidFill>
                  <a:latin typeface="Arial" pitchFamily="34" charset="0"/>
                  <a:cs typeface="Arial" pitchFamily="34" charset="0"/>
                </a:rPr>
                <a:t>slow combustion, build-ups</a:t>
              </a:r>
              <a:br>
                <a:rPr lang="en-GB" sz="1400" b="1" dirty="0" smtClean="0">
                  <a:solidFill>
                    <a:schemeClr val="tx1">
                      <a:lumMod val="75000"/>
                      <a:lumOff val="25000"/>
                    </a:schemeClr>
                  </a:solidFill>
                  <a:latin typeface="Arial" pitchFamily="34" charset="0"/>
                  <a:cs typeface="Arial" pitchFamily="34" charset="0"/>
                </a:rPr>
              </a:br>
              <a:r>
                <a:rPr lang="en-GB" sz="1400" b="1" dirty="0" smtClean="0">
                  <a:solidFill>
                    <a:schemeClr val="tx1">
                      <a:lumMod val="75000"/>
                      <a:lumOff val="25000"/>
                    </a:schemeClr>
                  </a:solidFill>
                  <a:latin typeface="Arial" pitchFamily="34" charset="0"/>
                  <a:cs typeface="Arial" pitchFamily="34" charset="0"/>
                  <a:sym typeface="Wingdings" panose="05000000000000000000" pitchFamily="2" charset="2"/>
                </a:rPr>
                <a:t> low TSR potential </a:t>
              </a:r>
              <a:endParaRPr lang="en-GB" sz="1400" b="1" dirty="0" smtClean="0">
                <a:solidFill>
                  <a:schemeClr val="tx1">
                    <a:lumMod val="75000"/>
                    <a:lumOff val="25000"/>
                  </a:schemeClr>
                </a:solidFill>
                <a:latin typeface="Arial" pitchFamily="34" charset="0"/>
                <a:cs typeface="Arial" pitchFamily="34" charset="0"/>
              </a:endParaRPr>
            </a:p>
          </p:txBody>
        </p:sp>
        <p:sp>
          <p:nvSpPr>
            <p:cNvPr id="75" name="Oval 74"/>
            <p:cNvSpPr/>
            <p:nvPr/>
          </p:nvSpPr>
          <p:spPr>
            <a:xfrm>
              <a:off x="2202587" y="5096104"/>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76" name="Oval 75"/>
            <p:cNvSpPr/>
            <p:nvPr/>
          </p:nvSpPr>
          <p:spPr>
            <a:xfrm>
              <a:off x="2356943" y="5009746"/>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77" name="Oval 76"/>
            <p:cNvSpPr/>
            <p:nvPr/>
          </p:nvSpPr>
          <p:spPr>
            <a:xfrm>
              <a:off x="2285318" y="4258638"/>
              <a:ext cx="144016" cy="144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err="1" smtClean="0">
                <a:solidFill>
                  <a:schemeClr val="bg1"/>
                </a:solidFill>
                <a:latin typeface="Arial" pitchFamily="34" charset="0"/>
                <a:cs typeface="Arial" pitchFamily="34" charset="0"/>
              </a:endParaRPr>
            </a:p>
          </p:txBody>
        </p:sp>
        <p:sp>
          <p:nvSpPr>
            <p:cNvPr id="45075" name="Freeform 45074"/>
            <p:cNvSpPr/>
            <p:nvPr/>
          </p:nvSpPr>
          <p:spPr>
            <a:xfrm>
              <a:off x="1354177" y="4326194"/>
              <a:ext cx="1222559" cy="796987"/>
            </a:xfrm>
            <a:custGeom>
              <a:avLst/>
              <a:gdLst>
                <a:gd name="connsiteX0" fmla="*/ 0 w 1222559"/>
                <a:gd name="connsiteY0" fmla="*/ 786580 h 796987"/>
                <a:gd name="connsiteX1" fmla="*/ 481781 w 1222559"/>
                <a:gd name="connsiteY1" fmla="*/ 786580 h 796987"/>
                <a:gd name="connsiteX2" fmla="*/ 855407 w 1222559"/>
                <a:gd name="connsiteY2" fmla="*/ 678425 h 796987"/>
                <a:gd name="connsiteX3" fmla="*/ 1179871 w 1222559"/>
                <a:gd name="connsiteY3" fmla="*/ 422787 h 796987"/>
                <a:gd name="connsiteX4" fmla="*/ 1209368 w 1222559"/>
                <a:gd name="connsiteY4" fmla="*/ 0 h 796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559" h="796987">
                  <a:moveTo>
                    <a:pt x="0" y="786580"/>
                  </a:moveTo>
                  <a:cubicBezTo>
                    <a:pt x="169606" y="795593"/>
                    <a:pt x="339213" y="804606"/>
                    <a:pt x="481781" y="786580"/>
                  </a:cubicBezTo>
                  <a:cubicBezTo>
                    <a:pt x="624349" y="768554"/>
                    <a:pt x="739059" y="739057"/>
                    <a:pt x="855407" y="678425"/>
                  </a:cubicBezTo>
                  <a:cubicBezTo>
                    <a:pt x="971755" y="617793"/>
                    <a:pt x="1120878" y="535858"/>
                    <a:pt x="1179871" y="422787"/>
                  </a:cubicBezTo>
                  <a:cubicBezTo>
                    <a:pt x="1238865" y="309716"/>
                    <a:pt x="1224116" y="154858"/>
                    <a:pt x="1209368" y="0"/>
                  </a:cubicBezTo>
                </a:path>
              </a:pathLst>
            </a:custGeom>
            <a:noFill/>
            <a:ln>
              <a:solidFill>
                <a:schemeClr val="bg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5071" name="Straight Arrow Connector 45070"/>
            <p:cNvCxnSpPr/>
            <p:nvPr/>
          </p:nvCxnSpPr>
          <p:spPr>
            <a:xfrm>
              <a:off x="2428951" y="4448826"/>
              <a:ext cx="0" cy="56092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3" name="Slide Number Placeholder 2"/>
          <p:cNvSpPr>
            <a:spLocks noGrp="1"/>
          </p:cNvSpPr>
          <p:nvPr>
            <p:ph type="sldNum" sz="quarter" idx="12"/>
          </p:nvPr>
        </p:nvSpPr>
        <p:spPr/>
        <p:txBody>
          <a:bodyPr/>
          <a:lstStyle/>
          <a:p>
            <a:fld id="{2485B633-6863-4B84-8019-F125347A66EC}" type="slidenum">
              <a:rPr lang="en-US" noProof="0" smtClean="0"/>
              <a:pPr/>
              <a:t>8</a:t>
            </a:fld>
            <a:endParaRPr lang="en-US" noProof="0" dirty="0"/>
          </a:p>
        </p:txBody>
      </p:sp>
    </p:spTree>
    <p:extLst>
      <p:ext uri="{BB962C8B-B14F-4D97-AF65-F5344CB8AC3E}">
        <p14:creationId xmlns:p14="http://schemas.microsoft.com/office/powerpoint/2010/main" xmlns="" val="22551422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r>
              <a:rPr lang="en-US" dirty="0" smtClean="0"/>
              <a:t>Example: Particles found in fluff of </a:t>
            </a:r>
            <a:br>
              <a:rPr lang="en-US" dirty="0" smtClean="0"/>
            </a:br>
            <a:r>
              <a:rPr lang="en-US" dirty="0" err="1" smtClean="0"/>
              <a:t>Lägerdorf</a:t>
            </a:r>
            <a:r>
              <a:rPr lang="en-US" dirty="0" smtClean="0"/>
              <a:t> plant </a:t>
            </a:r>
            <a:r>
              <a:rPr lang="en-US" dirty="0" smtClean="0">
                <a:sym typeface="Wingdings" panose="05000000000000000000" pitchFamily="2" charset="2"/>
              </a:rPr>
              <a:t> problems with BZ</a:t>
            </a:r>
            <a:br>
              <a:rPr lang="en-US" dirty="0" smtClean="0">
                <a:sym typeface="Wingdings" panose="05000000000000000000" pitchFamily="2" charset="2"/>
              </a:rPr>
            </a:br>
            <a:r>
              <a:rPr lang="en-US" dirty="0" smtClean="0">
                <a:sym typeface="Wingdings" panose="05000000000000000000" pitchFamily="2" charset="2"/>
              </a:rPr>
              <a:t>coating stability and S-volatility</a:t>
            </a:r>
            <a:br>
              <a:rPr lang="en-US" dirty="0" smtClean="0">
                <a:sym typeface="Wingdings" panose="05000000000000000000" pitchFamily="2" charset="2"/>
              </a:rPr>
            </a:br>
            <a:endParaRPr lang="en-US" dirty="0"/>
          </a:p>
          <a:p>
            <a:endParaRPr lang="en-US" dirty="0" smtClean="0"/>
          </a:p>
          <a:p>
            <a:endParaRPr lang="en-US" dirty="0"/>
          </a:p>
          <a:p>
            <a:r>
              <a:rPr lang="en-US" dirty="0" smtClean="0"/>
              <a:t>Why does it block frequently at the injector? </a:t>
            </a:r>
          </a:p>
        </p:txBody>
      </p:sp>
      <p:sp>
        <p:nvSpPr>
          <p:cNvPr id="4" name="Title 3"/>
          <p:cNvSpPr>
            <a:spLocks noGrp="1"/>
          </p:cNvSpPr>
          <p:nvPr>
            <p:ph type="title"/>
          </p:nvPr>
        </p:nvSpPr>
        <p:spPr/>
        <p:txBody>
          <a:bodyPr/>
          <a:lstStyle/>
          <a:p>
            <a:r>
              <a:rPr lang="en-US" dirty="0" smtClean="0"/>
              <a:t>Large and heavy particles are critical and may prevent further increase of TSR at main burner</a:t>
            </a:r>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6460601" y="1052737"/>
            <a:ext cx="2884887" cy="20162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839075" y="3948831"/>
            <a:ext cx="2635370" cy="23604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3796543" y="3948829"/>
            <a:ext cx="2058494" cy="23604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xmlns=""/>
              </a:ext>
            </a:extLst>
          </a:blip>
          <a:srcRect/>
          <a:stretch>
            <a:fillRect/>
          </a:stretch>
        </p:blipFill>
        <p:spPr bwMode="auto">
          <a:xfrm>
            <a:off x="6177135" y="3948828"/>
            <a:ext cx="3170191" cy="23604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Footer Placeholder 1"/>
          <p:cNvSpPr>
            <a:spLocks noGrp="1"/>
          </p:cNvSpPr>
          <p:nvPr>
            <p:ph type="ftr" sz="quarter" idx="13"/>
          </p:nvPr>
        </p:nvSpPr>
        <p:spPr/>
        <p:txBody>
          <a:bodyPr/>
          <a:lstStyle/>
          <a:p>
            <a:r>
              <a:rPr lang="en-US" noProof="0" smtClean="0"/>
              <a:t>SPREAD Course 2016, Settat</a:t>
            </a:r>
            <a:endParaRPr lang="en-US" noProof="0" dirty="0"/>
          </a:p>
        </p:txBody>
      </p:sp>
      <p:sp>
        <p:nvSpPr>
          <p:cNvPr id="5" name="Slide Number Placeholder 4"/>
          <p:cNvSpPr>
            <a:spLocks noGrp="1"/>
          </p:cNvSpPr>
          <p:nvPr>
            <p:ph type="sldNum" sz="quarter" idx="12"/>
          </p:nvPr>
        </p:nvSpPr>
        <p:spPr/>
        <p:txBody>
          <a:bodyPr/>
          <a:lstStyle/>
          <a:p>
            <a:fld id="{2485B633-6863-4B84-8019-F125347A66EC}" type="slidenum">
              <a:rPr lang="en-US" noProof="0" smtClean="0"/>
              <a:pPr/>
              <a:t>9</a:t>
            </a:fld>
            <a:endParaRPr lang="en-US" noProof="0" dirty="0"/>
          </a:p>
        </p:txBody>
      </p:sp>
    </p:spTree>
    <p:extLst>
      <p:ext uri="{BB962C8B-B14F-4D97-AF65-F5344CB8AC3E}">
        <p14:creationId xmlns:p14="http://schemas.microsoft.com/office/powerpoint/2010/main" xmlns="" val="118320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EPEATINGAGENDA" val="-1"/>
  <p:tag name="VERSINFO" val="GEO1005"/>
  <p:tag name="LANGUAGE" val="1033"/>
  <p:tag name="BRAND" val="1"/>
  <p:tag name="LOGO" val="1"/>
  <p:tag name="TITLEBANDCOLOR" val="1"/>
  <p:tag name="FOOTER2" val="PPE Course"/>
  <p:tag name="DATE" val="2015-11-23"/>
  <p:tag name="LEGALTEXT" val="Holcim Technology Ltd"/>
  <p:tag name="CLASSIFICATION" val="0"/>
  <p:tag name="COPYRIGHT" val="2015"/>
</p:tagLst>
</file>

<file path=ppt/tags/tag10.xml><?xml version="1.0" encoding="utf-8"?>
<p:tagLst xmlns:a="http://schemas.openxmlformats.org/drawingml/2006/main" xmlns:r="http://schemas.openxmlformats.org/officeDocument/2006/relationships" xmlns:p="http://schemas.openxmlformats.org/presentationml/2006/main">
  <p:tag name="SHAPETYPE" val="Logo"/>
</p:tagLst>
</file>

<file path=ppt/tags/tag11.xml><?xml version="1.0" encoding="utf-8"?>
<p:tagLst xmlns:a="http://schemas.openxmlformats.org/drawingml/2006/main" xmlns:r="http://schemas.openxmlformats.org/officeDocument/2006/relationships" xmlns:p="http://schemas.openxmlformats.org/presentationml/2006/main">
  <p:tag name="SHAPETYPE" val="TitleBand"/>
</p:tagLst>
</file>

<file path=ppt/tags/tag12.xml><?xml version="1.0" encoding="utf-8"?>
<p:tagLst xmlns:a="http://schemas.openxmlformats.org/drawingml/2006/main" xmlns:r="http://schemas.openxmlformats.org/officeDocument/2006/relationships" xmlns:p="http://schemas.openxmlformats.org/presentationml/2006/main">
  <p:tag name="SHAPETYPE" val="ClaimText"/>
</p:tagLst>
</file>

<file path=ppt/tags/tag13.xml><?xml version="1.0" encoding="utf-8"?>
<p:tagLst xmlns:a="http://schemas.openxmlformats.org/drawingml/2006/main" xmlns:r="http://schemas.openxmlformats.org/officeDocument/2006/relationships" xmlns:p="http://schemas.openxmlformats.org/presentationml/2006/main">
  <p:tag name="SHAPETYPE" val="Copyright"/>
</p:tagLst>
</file>

<file path=ppt/tags/tag14.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5.xml><?xml version="1.0" encoding="utf-8"?>
<p:tagLst xmlns:a="http://schemas.openxmlformats.org/drawingml/2006/main" xmlns:r="http://schemas.openxmlformats.org/officeDocument/2006/relationships" xmlns:p="http://schemas.openxmlformats.org/presentationml/2006/main">
  <p:tag name="SHAPETYPE" val="Status"/>
</p:tagLst>
</file>

<file path=ppt/tags/tag16.xml><?xml version="1.0" encoding="utf-8"?>
<p:tagLst xmlns:a="http://schemas.openxmlformats.org/drawingml/2006/main" xmlns:r="http://schemas.openxmlformats.org/officeDocument/2006/relationships" xmlns:p="http://schemas.openxmlformats.org/presentationml/2006/main">
  <p:tag name="SHAPETYPE" val="Logo"/>
</p:tagLst>
</file>

<file path=ppt/tags/tag17.xml><?xml version="1.0" encoding="utf-8"?>
<p:tagLst xmlns:a="http://schemas.openxmlformats.org/drawingml/2006/main" xmlns:r="http://schemas.openxmlformats.org/officeDocument/2006/relationships" xmlns:p="http://schemas.openxmlformats.org/presentationml/2006/main">
  <p:tag name="SHAPETYPE" val="LineHider"/>
</p:tagLst>
</file>

<file path=ppt/tags/tag18.xml><?xml version="1.0" encoding="utf-8"?>
<p:tagLst xmlns:a="http://schemas.openxmlformats.org/drawingml/2006/main" xmlns:r="http://schemas.openxmlformats.org/officeDocument/2006/relationships" xmlns:p="http://schemas.openxmlformats.org/presentationml/2006/main">
  <p:tag name="SHAPETYPE" val="RunningTitle"/>
</p:tagLst>
</file>

<file path=ppt/tags/tag19.xml><?xml version="1.0" encoding="utf-8"?>
<p:tagLst xmlns:a="http://schemas.openxmlformats.org/drawingml/2006/main" xmlns:r="http://schemas.openxmlformats.org/officeDocument/2006/relationships" xmlns:p="http://schemas.openxmlformats.org/presentationml/2006/main">
  <p:tag name="SHAPETYPE" val="Status"/>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3.xml><?xml version="1.0" encoding="utf-8"?>
<p:tagLst xmlns:a="http://schemas.openxmlformats.org/drawingml/2006/main" xmlns:r="http://schemas.openxmlformats.org/officeDocument/2006/relationships" xmlns:p="http://schemas.openxmlformats.org/presentationml/2006/main">
  <p:tag name="SHAPETYPE" val="Copyright"/>
</p:tagLst>
</file>

<file path=ppt/tags/tag4.xml><?xml version="1.0" encoding="utf-8"?>
<p:tagLst xmlns:a="http://schemas.openxmlformats.org/drawingml/2006/main" xmlns:r="http://schemas.openxmlformats.org/officeDocument/2006/relationships" xmlns:p="http://schemas.openxmlformats.org/presentationml/2006/main">
  <p:tag name="SHAPETYPE" val="Status"/>
</p:tagLst>
</file>

<file path=ppt/tags/tag5.xml><?xml version="1.0" encoding="utf-8"?>
<p:tagLst xmlns:a="http://schemas.openxmlformats.org/drawingml/2006/main" xmlns:r="http://schemas.openxmlformats.org/officeDocument/2006/relationships" xmlns:p="http://schemas.openxmlformats.org/presentationml/2006/main">
  <p:tag name="SHAPETYPE" val="Logo"/>
</p:tagLst>
</file>

<file path=ppt/tags/tag6.xml><?xml version="1.0" encoding="utf-8"?>
<p:tagLst xmlns:a="http://schemas.openxmlformats.org/drawingml/2006/main" xmlns:r="http://schemas.openxmlformats.org/officeDocument/2006/relationships" xmlns:p="http://schemas.openxmlformats.org/presentationml/2006/main">
  <p:tag name="SHAPETYPE" val="ClaimText"/>
</p:tagLst>
</file>

<file path=ppt/tags/tag7.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8.xml><?xml version="1.0" encoding="utf-8"?>
<p:tagLst xmlns:a="http://schemas.openxmlformats.org/drawingml/2006/main" xmlns:r="http://schemas.openxmlformats.org/officeDocument/2006/relationships" xmlns:p="http://schemas.openxmlformats.org/presentationml/2006/main">
  <p:tag name="SHAPETYPE" val="Copyright"/>
</p:tagLst>
</file>

<file path=ppt/tags/tag9.xml><?xml version="1.0" encoding="utf-8"?>
<p:tagLst xmlns:a="http://schemas.openxmlformats.org/drawingml/2006/main" xmlns:r="http://schemas.openxmlformats.org/officeDocument/2006/relationships" xmlns:p="http://schemas.openxmlformats.org/presentationml/2006/main">
  <p:tag name="SHAPETYPE" val="Status"/>
</p:tagLst>
</file>

<file path=ppt/theme/theme1.xml><?xml version="1.0" encoding="utf-8"?>
<a:theme xmlns:a="http://schemas.openxmlformats.org/drawingml/2006/main" name="Geocycle">
  <a:themeElements>
    <a:clrScheme name="Geocycle">
      <a:dk1>
        <a:sysClr val="windowText" lastClr="000000"/>
      </a:dk1>
      <a:lt1>
        <a:sysClr val="window" lastClr="FFFFFF"/>
      </a:lt1>
      <a:dk2>
        <a:srgbClr val="22934B"/>
      </a:dk2>
      <a:lt2>
        <a:srgbClr val="8B8D8E"/>
      </a:lt2>
      <a:accent1>
        <a:srgbClr val="22934B"/>
      </a:accent1>
      <a:accent2>
        <a:srgbClr val="003D7E"/>
      </a:accent2>
      <a:accent3>
        <a:srgbClr val="F38F1D"/>
      </a:accent3>
      <a:accent4>
        <a:srgbClr val="753F00"/>
      </a:accent4>
      <a:accent5>
        <a:srgbClr val="8A7967"/>
      </a:accent5>
      <a:accent6>
        <a:srgbClr val="B20838"/>
      </a:accent6>
      <a:hlink>
        <a:srgbClr val="0000FF"/>
      </a:hlink>
      <a:folHlink>
        <a:srgbClr val="800080"/>
      </a:folHlink>
    </a:clrScheme>
    <a:fontScheme name="Holc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B8D8E"/>
        </a:solidFill>
        <a:ln>
          <a:noFill/>
        </a:ln>
      </a:spPr>
      <a:bodyPr rtlCol="0" anchor="ctr"/>
      <a:lstStyle>
        <a:defPPr algn="ctr">
          <a:defRPr sz="2000" dirty="0" err="1" smtClean="0">
            <a:solidFill>
              <a:schemeClr val="bg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8B8D8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err="1" smtClean="0">
            <a:latin typeface="Arial" pitchFamily="34" charset="0"/>
            <a:cs typeface="Arial" pitchFamily="34" charset="0"/>
          </a:defRPr>
        </a:defPPr>
      </a:lstStyle>
    </a:txDef>
  </a:objectDefaults>
  <a:extraClrSchemeLst>
    <a:extraClrScheme>
      <a:clrScheme name="Geocycle">
        <a:dk1>
          <a:sysClr val="windowText" lastClr="000000"/>
        </a:dk1>
        <a:lt1>
          <a:sysClr val="window" lastClr="FFFFFF"/>
        </a:lt1>
        <a:dk2>
          <a:srgbClr val="22934B"/>
        </a:dk2>
        <a:lt2>
          <a:srgbClr val="8B8D8E"/>
        </a:lt2>
        <a:accent1>
          <a:srgbClr val="22934B"/>
        </a:accent1>
        <a:accent2>
          <a:srgbClr val="003D7E"/>
        </a:accent2>
        <a:accent3>
          <a:srgbClr val="F38F1D"/>
        </a:accent3>
        <a:accent4>
          <a:srgbClr val="753F00"/>
        </a:accent4>
        <a:accent5>
          <a:srgbClr val="8A7967"/>
        </a:accent5>
        <a:accent6>
          <a:srgbClr val="B20838"/>
        </a:accent6>
        <a:hlink>
          <a:srgbClr val="0000FF"/>
        </a:hlink>
        <a:folHlink>
          <a:srgbClr val="800080"/>
        </a:folHlink>
      </a:clrScheme>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5379</Words>
  <Application>Microsoft Office PowerPoint</Application>
  <PresentationFormat>A4 Paper (210x297 mm)</PresentationFormat>
  <Paragraphs>958</Paragraphs>
  <Slides>74</Slides>
  <Notes>17</Notes>
  <HiddenSlides>17</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6" baseType="lpstr">
      <vt:lpstr>Geocycle</vt:lpstr>
      <vt:lpstr>Picture</vt:lpstr>
      <vt:lpstr>AFR Co-processing</vt:lpstr>
      <vt:lpstr>Learning Objectives</vt:lpstr>
      <vt:lpstr>AFR results to date</vt:lpstr>
      <vt:lpstr>Geocycle at a glance</vt:lpstr>
      <vt:lpstr>AFR doesn’t make life easier, but certainly more interesting</vt:lpstr>
      <vt:lpstr>Content</vt:lpstr>
      <vt:lpstr>The right Degree of Fuel Preparation for each Feed Point</vt:lpstr>
      <vt:lpstr>Feed-point specific combustion behavior and issues with solid AF</vt:lpstr>
      <vt:lpstr>Large and heavy particles are critical and may prevent further increase of TSR at main burner</vt:lpstr>
      <vt:lpstr>Calciner: The best place to burn AFR</vt:lpstr>
      <vt:lpstr>Why no significant fall through, even though only 26 m/s calciner orifice velocity (recommended ~35-40 m/s)?</vt:lpstr>
      <vt:lpstr>Feed Point Examples</vt:lpstr>
      <vt:lpstr>Pneumatic sludge atomization  (up to 5’000-10’000 cP, ~ viscosity of molasses)</vt:lpstr>
      <vt:lpstr>Calciner is the preferred feed-point!   highest TSR potential &amp; can burn coarse solids</vt:lpstr>
      <vt:lpstr>Typical TSR limits for Precalciner kiln - depending on AFR properties and consistency, dosing accuracy, calciner size... </vt:lpstr>
      <vt:lpstr>Co-Processing of AFR in Coal Mills - Overview</vt:lpstr>
      <vt:lpstr>AFs may impact coal mill emissions - Potential solutions</vt:lpstr>
      <vt:lpstr>Co-Processing of AFR in Coal Mills - Requisites</vt:lpstr>
      <vt:lpstr>Feed points for alternative raw materials (ARM)</vt:lpstr>
      <vt:lpstr>Key messages</vt:lpstr>
      <vt:lpstr>Content</vt:lpstr>
      <vt:lpstr> Problematic Fuel Properties for kiln operation  (typically, compared to traditional fuel)</vt:lpstr>
      <vt:lpstr>When does it become critical?  Effects in kiln system and possible remedies</vt:lpstr>
      <vt:lpstr>Reduced flame temperature (water, ash and too much excess air) affects BZ temperature </vt:lpstr>
      <vt:lpstr> Chlorine – has it’s limits and costs</vt:lpstr>
      <vt:lpstr> When does it become critical?  Effects in kiln system and possible remedies</vt:lpstr>
      <vt:lpstr>Analyze/improve dosing fluctuations and deviations from set-point!</vt:lpstr>
      <vt:lpstr>Different AF material types can influence the dosing performance </vt:lpstr>
      <vt:lpstr>Slide 29</vt:lpstr>
      <vt:lpstr>Impacts on heat consumption can be quantified the with FMO based on the LGF* Study</vt:lpstr>
      <vt:lpstr>High AFR use increases specific heat consumption, correlating with solid AFR (example LD)</vt:lpstr>
      <vt:lpstr>AF use may impact kiln production rate if exhaust gas handling capacity is a limited</vt:lpstr>
      <vt:lpstr>Potential clinker production losses can also be quantified.  Only applicable for sold-out markets.</vt:lpstr>
      <vt:lpstr>AF impacts on emissions</vt:lpstr>
      <vt:lpstr>Heavy Metal (HM) emissions mainly depend on the input quantity - AFR can increase it</vt:lpstr>
      <vt:lpstr> Problematic Fuel Properties (typically, compared to traditional fuel)</vt:lpstr>
      <vt:lpstr>Key messages</vt:lpstr>
      <vt:lpstr>Content</vt:lpstr>
      <vt:lpstr>Kiln: Optimizations / modifications to reduce heat consumption, exhaust gas flow and increase kiln availability</vt:lpstr>
      <vt:lpstr>“Satellite burner”: Experience in Höver and Lägerdorf</vt:lpstr>
      <vt:lpstr>“Satellite burner”: Experience in Mannersdorf</vt:lpstr>
      <vt:lpstr>Kiln Shell Protection</vt:lpstr>
      <vt:lpstr>Slide 43</vt:lpstr>
      <vt:lpstr>Reliable signal from the kiln inlet gas analyzer and optimize combustion by using sufficient excess air!</vt:lpstr>
      <vt:lpstr>Dispersion of Solid AFR by Swirl Air Device</vt:lpstr>
      <vt:lpstr>Preheater: Optimizations / modifications to reduce heat consumption, exhaust gas flow and increase kiln availability</vt:lpstr>
      <vt:lpstr>Calciner Orifice Modification</vt:lpstr>
      <vt:lpstr>Refractory concept for static part</vt:lpstr>
      <vt:lpstr>Combustion chamber for coarse solid AFR FLS HotDisc / Polysius Step Comubstor</vt:lpstr>
      <vt:lpstr>Precalciner Enlargement</vt:lpstr>
      <vt:lpstr>Exhaust gas handling: Optimizations / modifications to increase the capacity and availability</vt:lpstr>
      <vt:lpstr>Key Messages</vt:lpstr>
      <vt:lpstr>Content</vt:lpstr>
      <vt:lpstr>Checklist for technical AFR assessment  (co-processing focus)</vt:lpstr>
      <vt:lpstr>Checklist for technical AFR assessment (cont.)</vt:lpstr>
      <vt:lpstr>Many causes limiting co-processing capacity are general deficiencies in kiln operation (not directly related to AFR)</vt:lpstr>
      <vt:lpstr>Dosing fluctuations of solid AF is often the major limiting factor to increase TSR</vt:lpstr>
      <vt:lpstr>Content</vt:lpstr>
      <vt:lpstr>Kiln operation challenges and solutions</vt:lpstr>
      <vt:lpstr>Slow reacting kiln</vt:lpstr>
      <vt:lpstr>Well trained operator play a key role in reducing delayed interventions</vt:lpstr>
      <vt:lpstr>Variable fuel properties and heat input</vt:lpstr>
      <vt:lpstr>Ambiguous BZT signals</vt:lpstr>
      <vt:lpstr>Proper operation strategy is required</vt:lpstr>
      <vt:lpstr>Manual AFR feeding: Impact on kiln?</vt:lpstr>
      <vt:lpstr>Correct fuel compensation at main firing / precalciner</vt:lpstr>
      <vt:lpstr>Correct fuel compensation at kiln inlet (secondary firing)</vt:lpstr>
      <vt:lpstr>Reliable main instrumentation required on a kiln </vt:lpstr>
      <vt:lpstr>Opposed optimization targets for O2 and kiln inlet temperature</vt:lpstr>
      <vt:lpstr>Proper target setting</vt:lpstr>
      <vt:lpstr>Proper target setting</vt:lpstr>
      <vt:lpstr>High Level Control system can smooth kiln operation </vt:lpstr>
      <vt:lpstr>Key messages</vt:lpstr>
      <vt:lpstr>Slide 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Sven Ritschard</dc:creator>
  <cp:lastModifiedBy>template</cp:lastModifiedBy>
  <cp:revision>74</cp:revision>
  <cp:lastPrinted>2015-09-21T14:13:48Z</cp:lastPrinted>
  <dcterms:created xsi:type="dcterms:W3CDTF">2011-11-16T15:12:32Z</dcterms:created>
  <dcterms:modified xsi:type="dcterms:W3CDTF">2016-04-22T11:47:25Z</dcterms:modified>
</cp:coreProperties>
</file>